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  <p:sldId id="123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AAA6E-40D6-4A4B-85C5-95B8BFF02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CBDB49-FEF5-429B-946A-04A92BB58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B8D27-E73D-432B-ABA8-597E38E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875CC2-C625-482D-9B28-E37D3FE5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8F345B-28B2-4333-95D2-EC02E861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6B80D-0967-478D-894D-6714FC410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BFB153-8DE1-4AD5-B5A6-C38EBCB72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ED16DC-90A8-4DDE-BDEC-0D81140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C99D94-BA2C-47E2-B8BA-DB6AF0F7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4FACF0-5627-4146-9B97-478088F8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5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F0D461-07D5-4A69-B9FF-E4B943EE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773EC7-5169-4726-BB17-3B4D78B00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F15D29-1ACE-44F5-94A8-27080580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3F8A66-C744-4983-A7B3-5D18B598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F33ECE-484E-434F-88D4-E1D36747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0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18233-1B06-410A-B9BA-53B3BCC5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9AA4D-FEDC-4C42-9775-B47D461D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0DAC8E-BD89-4F89-B049-A8468CC2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900556-9BDF-4289-A161-F95C5839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D9E5D8-915A-48D6-9239-F3CBF339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83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2B034-BB9A-4807-9411-14D4662B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A1416A-A66A-478D-9F23-9483097E5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A728B2-FD59-463E-AA3B-9FEFE626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28DB2A-783C-4CCE-A86D-3ABE80A6E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0F3761-B20C-434E-8F4C-3F0C206D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0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A2024-290A-4A6A-B96D-409D0430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63838-75D8-4433-BFF2-5E9BA8064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3BB1D7-F476-4717-BA87-8DF9560FC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9CEB92-0E6D-4AD2-8527-A01AA2DC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534434-7EED-4A9A-A21C-1933BD43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DB1854-FA0D-49B1-A819-7065164C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7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5CB58-552D-44EE-807E-1D9C5946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932E07-9568-4CB9-926B-AAA51D176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8C8C03-42B7-42B9-A537-99A4032E1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D42680-D30C-430E-9417-2C9A2940EE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82A3EF-F71F-4B4E-B11A-E31735DC1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706E8C-D86C-4076-A157-D65DA384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A8C741-35B5-47BD-A492-D3DB3784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93438F-1CC5-4EA6-B2D0-CDEA3117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FD7F0A-3E72-4E3D-80CC-219BD286C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F2601B-202B-4421-BA75-DA381181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0D6693-F451-469F-8369-6FD057CF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788C2E-B889-4F19-90E7-D77A592B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5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8D4559-D3B7-47A0-BF9E-17D34CC9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B28FCF-4E47-47A6-88A7-71CE0558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6EE203-F41E-496D-AF4E-B70F0BC0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8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3F2EA-34A9-4476-909A-6ED1C5D7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B6423-B965-4B84-945E-CBD146CEE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F4074E-3290-4BD4-A415-4C4AB7F3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0BF7AB-4D4B-469C-B129-AD7682AF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772ECD-58A5-4995-937A-07A971D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F65A5C-56F8-464B-878C-6618E1C9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00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3E3A4-9137-4452-BDFC-63DA9F1E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4340F7-EEB1-4CC6-8004-E5E7E4875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7179BA-8FCA-4FBA-BA52-768A9F022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2208FA-8711-4291-90A0-83F683AF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DACB49-C6AA-44A9-A572-C6066AA1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B9DC6A-E2FD-4701-B515-9CC88744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4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BF142-A153-458A-8FE8-6250CF03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F1CE16-CEC3-4299-B60E-FCFAF2BEE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B1E37F-DA86-40E0-A1AC-DF48A7C55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B55B-268C-4F32-ACB9-B6A53AB5672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7CE632-296B-4883-B94D-CC42D79E9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4BAFB1-2AF7-4646-8E5A-1B57CF6F6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2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24EE12A-06D8-406B-A31C-6860B753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486041"/>
              </p:ext>
            </p:extLst>
          </p:nvPr>
        </p:nvGraphicFramePr>
        <p:xfrm>
          <a:off x="249713" y="1362905"/>
          <a:ext cx="11439924" cy="464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982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264229">
                  <a:extLst>
                    <a:ext uri="{9D8B030D-6E8A-4147-A177-3AD203B41FA5}">
                      <a16:colId xmlns:a16="http://schemas.microsoft.com/office/drawing/2014/main" val="928417623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522327279"/>
                    </a:ext>
                  </a:extLst>
                </a:gridCol>
                <a:gridCol w="2090056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45870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</a:rPr>
                        <a:t>Первый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диагностика проблемы, Д/З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Второй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Третий блок: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18223"/>
                  </a:ext>
                </a:extLst>
              </a:tr>
              <a:tr h="2162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4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139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ребенок «жертва»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Оценить эмоциональное состояние, стабилизировать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Определить особенности жизненной ситуации, ресурсы и факторы риска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Определить личностные особенности ребенка, ресурсы и факторы риска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Обзор и выбор способов самопомощи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Обучение 2-3 способам самопомощи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Домашнее задание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том, как будем «контролировать Д/З»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следующей консультации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самопомощи, результаты заполнения эмоционального дневника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Обзор и выбор альтернативных способов взаимодействия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Обучение новым способам, «Д/З»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самопомощи, результаты взаимодействия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Выбор ресурсов помощи в трудных ситуациях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Рефлексия результатов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Фиксация итога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  <a:tr h="21908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ребенок «агрессор»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243457"/>
                  </a:ext>
                </a:extLst>
              </a:tr>
              <a:tr h="1561069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Определить особенности жизненной ситуации, ресурсы и факторы риска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Определить личностные особенности ребенка, ресурсы и факторы риска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Предположить мотив поведения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Предположить потребность, которая не удовлетворена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Мотивация на изменение проблемного поведения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Обсуждение альтернативных способам реализации неудовлетворенной потребности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Домашнее задание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том, как будем «контролировать Д/З»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Обзор и выбор альтернативных способов поведения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Обучение новым способам, «Д/З»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реализации поведения,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Доп. диагностика (при необходимости)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Рефлексия результатов работы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Фиксация итога работы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148028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ТРАВЛЯ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623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ТРАВЛЯ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2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C905AFB-823E-4ABE-B1FC-A3EFE6272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43298"/>
              </p:ext>
            </p:extLst>
          </p:nvPr>
        </p:nvGraphicFramePr>
        <p:xfrm>
          <a:off x="249713" y="1041380"/>
          <a:ext cx="11439924" cy="3004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3308">
                  <a:extLst>
                    <a:ext uri="{9D8B030D-6E8A-4147-A177-3AD203B41FA5}">
                      <a16:colId xmlns:a16="http://schemas.microsoft.com/office/drawing/2014/main" val="1481463328"/>
                    </a:ext>
                  </a:extLst>
                </a:gridCol>
                <a:gridCol w="1906654">
                  <a:extLst>
                    <a:ext uri="{9D8B030D-6E8A-4147-A177-3AD203B41FA5}">
                      <a16:colId xmlns:a16="http://schemas.microsoft.com/office/drawing/2014/main" val="1487550518"/>
                    </a:ext>
                  </a:extLst>
                </a:gridCol>
                <a:gridCol w="1906654">
                  <a:extLst>
                    <a:ext uri="{9D8B030D-6E8A-4147-A177-3AD203B41FA5}">
                      <a16:colId xmlns:a16="http://schemas.microsoft.com/office/drawing/2014/main" val="2409257325"/>
                    </a:ext>
                  </a:extLst>
                </a:gridCol>
                <a:gridCol w="3813308">
                  <a:extLst>
                    <a:ext uri="{9D8B030D-6E8A-4147-A177-3AD203B41FA5}">
                      <a16:colId xmlns:a16="http://schemas.microsoft.com/office/drawing/2014/main" val="3547066085"/>
                    </a:ext>
                  </a:extLst>
                </a:gridCol>
              </a:tblGrid>
              <a:tr h="18816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родитель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875772"/>
                  </a:ext>
                </a:extLst>
              </a:tr>
              <a:tr h="2061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40681"/>
                  </a:ext>
                </a:extLst>
              </a:tr>
              <a:tr h="206195"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991779"/>
                  </a:ext>
                </a:extLst>
              </a:tr>
              <a:tr h="16456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классный руководитель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620877"/>
                  </a:ext>
                </a:extLst>
              </a:tr>
              <a:tr h="2597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68209"/>
                  </a:ext>
                </a:extLst>
              </a:tr>
              <a:tr h="259757"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23053"/>
                  </a:ext>
                </a:extLst>
              </a:tr>
              <a:tr h="10497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класс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871012"/>
                  </a:ext>
                </a:extLst>
              </a:tr>
              <a:tr h="25975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3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97674"/>
                  </a:ext>
                </a:extLst>
              </a:tr>
              <a:tr h="259757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Формирование безопасной, поддерживающей атмосферы,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Оценка ситуации в классе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Просвещение на тему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буллинга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Формирование безопасной, поддерживающей атмосферы,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Формирование навыков ответственного и безопасного поведения у обучающихся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Актуализация способов взаимной поддержки и помощи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Формирование безопасной, поддерживающей атмосферы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Командообразавание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9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660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426</Words>
  <Application>Microsoft Office PowerPoint</Application>
  <PresentationFormat>Широкоэкранный</PresentationFormat>
  <Paragraphs>84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7</cp:revision>
  <dcterms:created xsi:type="dcterms:W3CDTF">2024-12-06T12:45:18Z</dcterms:created>
  <dcterms:modified xsi:type="dcterms:W3CDTF">2024-12-13T09:23:19Z</dcterms:modified>
</cp:coreProperties>
</file>