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5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F3CC7-6570-4433-912F-10ECC158D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3FB181-D34E-4C64-BE51-2D972653D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6927F0-6CDD-4C7E-B8CA-0CD469698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DE6B95-2599-48A9-BE63-98677052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1BA720-7E38-410F-A299-DFB6EBA8F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46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37F71-C552-47DC-87AB-C3AED79BE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DDE973C-F0CF-4FDA-9181-B4091BEF0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F6E5A5-2D4B-4E69-AE30-F9E35BB4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9A8D7D-797C-41B6-9F41-A8ADE86AF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6C8036-522E-4BAA-BF42-C617966F7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26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42B3E55-F9D8-4F41-BE81-50D4A2D3BD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BC119E-F4CA-4064-ADB6-69E4C1C4B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3D433B-CBF5-47B6-A080-DC6883D4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490759-3663-4A75-8D92-920CC7290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C0CE0D-5DA1-45FD-A50E-D70C7D360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17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C92-22A9-4A99-999F-8A81EE619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6A304D-3032-471A-BC7E-4ACBC756D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A18EB-284E-45D8-B947-F8E7A401D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2B2909-11B1-4CF8-9808-C216E632D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7BE632-1630-44F6-9FD8-A3586B39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01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C6AA49-6C9D-4CE6-A9BD-FD21334E5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70ADDD-EE99-467B-BA80-AC265D20D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33A43B-0E9F-45B9-AB04-3663EF1DD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61A3E0-C0B9-4669-AACF-9E3EE5B3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3F6ED6-660B-4E68-B42E-103D72CC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98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D4C221-5DB1-46F9-8037-806838FF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89A6C7-32AD-4139-B678-EC71298A0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CBE305-2B9B-460E-910D-3CEB02800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8BD51B-BF6E-44A5-BCC7-0B243692F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8B7D3C-A1DE-4029-AB67-F599FA6AE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018EFB-262F-4759-9784-A48BF049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87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2BC29-74B0-4017-ACA1-6892A44D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ABE57A-C403-4ED0-80D0-42372AC0A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42F5E7-1B91-40E3-A9B9-A9E8DAEB4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C3A230C-5BC8-4A52-BDC5-905C33D48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3B75304-70ED-450B-96CE-7B1CEE0E9A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0E5FF24-FD5F-4805-97AC-96754029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D54A51D-FD2A-4ED9-AAFB-C0BC7A07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00E92F8-2B67-4FD2-B5BC-10018636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60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3D1B4E-3F7B-410B-B838-44C7B7C55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239BE38-8819-4221-8F6F-07FFF0FA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5ADEEB-76DE-4248-81D0-183AFF4A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2C26551-EB9E-433C-A3BC-95B3D794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27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5055DDF-F50A-471D-B757-7ED672A8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4614ED3-33E5-4D57-9667-33A83CA33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4FD49C-5CEF-46DF-BE25-71FE884B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57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BBB968-761D-407C-88EB-A77C1506C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3AB7D2-78B8-41B4-B97A-AFCA27307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7F38453-71D3-4407-A7A3-4A3DA5940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91082D-0A7F-4A32-B9CB-10285E0F4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855A0E-51E6-4DDE-A1B8-6BEA343B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0D3CF9-54AE-47A8-B799-F8F03C4CA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70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9AD0F-23E0-40C4-8021-7676A7F56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7F3D1E9-185B-4F02-A449-35F611159F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7DEB5A-9A63-45E6-84A2-1EB10BA27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C72F49-9B01-491F-B4F7-10CF26646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29772F-202B-4E47-9D80-C88D92AA8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905855-1CB9-4A46-A294-5F7637E4E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89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D6978-9206-493D-9A04-04A05F98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A0B310-25D9-48EE-84C4-182ACAD2D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A5D9D8-AE16-4C21-9DE7-1B0618236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02E7-261B-42F4-8910-0B620250F083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2AFD79-EE63-46CC-B6BB-4436F71536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5083C9-2CC1-49FA-8506-9AC3A3491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A872D-5E36-40B4-92FC-E4CE654148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65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24EE12A-06D8-406B-A31C-6860B753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634338"/>
              </p:ext>
            </p:extLst>
          </p:nvPr>
        </p:nvGraphicFramePr>
        <p:xfrm>
          <a:off x="249713" y="1362905"/>
          <a:ext cx="11439924" cy="33721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0982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2264229">
                  <a:extLst>
                    <a:ext uri="{9D8B030D-6E8A-4147-A177-3AD203B41FA5}">
                      <a16:colId xmlns:a16="http://schemas.microsoft.com/office/drawing/2014/main" val="928417623"/>
                    </a:ext>
                  </a:extLst>
                </a:gridCol>
                <a:gridCol w="2471057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522327279"/>
                    </a:ext>
                  </a:extLst>
                </a:gridCol>
                <a:gridCol w="2090056">
                  <a:extLst>
                    <a:ext uri="{9D8B030D-6E8A-4147-A177-3AD203B41FA5}">
                      <a16:colId xmlns:a16="http://schemas.microsoft.com/office/drawing/2014/main" val="4286131308"/>
                    </a:ext>
                  </a:extLst>
                </a:gridCol>
              </a:tblGrid>
              <a:tr h="45870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</a:rPr>
                        <a:t>Первый блок: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диагностика проблемы, Д/З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Второй блок:</a:t>
                      </a:r>
                    </a:p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консультирование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Третий блок: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Montserrat" panose="00000500000000000000"/>
                        </a:rPr>
                        <a:t>оценка динамики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918223"/>
                  </a:ext>
                </a:extLst>
              </a:tr>
              <a:tr h="3872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4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Консультация 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139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план, ребенок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Установить доверительный контакт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 Оценить эмоциональное состояние,</a:t>
                      </a: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отреагировать эмоции,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стабилизировать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Определить причины изменения поведения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Договориться о следующей консультации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Обсуждение и выбор безопасных способов эмоциональной регуляции из репертуара подростка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Обучения 1-2 способам снятия эмоционального напряжения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Домашнее задание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Договоренность о том, как будем «контролировать Д/З»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Договоренность о следующей консультации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Обсудить «Д/З»: успешный/неуспешный опыт использования новых способов снятия эмоционального напряжения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Обсуждение и выбор безопасных способов поведенческой регуляции из репертуара подростка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Обучение 1-2 способам поведенческой регуляции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 Домашнее задание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Договоренность о следующей консультации 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Обсудить «Д/З»: успешный/неуспешный опыт использования способов  самопомощи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Работа с внутренними ресурсами 1-2 упражнения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Договоренность о следующей консультации 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Отреагировать эмоции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Рефлексия результатов работы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Фиксация итога работы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</a:tbl>
          </a:graphicData>
        </a:graphic>
      </p:graphicFrame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3E6F49F7-F0EF-4DC9-8DAA-9F7587830E36}"/>
              </a:ext>
            </a:extLst>
          </p:cNvPr>
          <p:cNvSpPr/>
          <p:nvPr/>
        </p:nvSpPr>
        <p:spPr>
          <a:xfrm>
            <a:off x="195086" y="164559"/>
            <a:ext cx="1248937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defRPr/>
            </a:pPr>
            <a:r>
              <a:rPr kumimoji="0" lang="ru-RU" sz="1800" b="0" i="0" u="none" strike="noStrike" kern="1200" cap="none" spc="51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ЧТО ДОЛЖЕН ДЕЛАТЬ ШКОЛЬНЫЙ ПСИХОЛОГ: 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СЦЕНАРИЙ, 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РЕЗКОЕ ИЗМЕНЕНИЕ ПОВЕДЕНИЯ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C276B5-5657-4DD5-8C70-D2175F5395FC}" type="slidenum">
              <a:rPr kumimoji="0" lang="en-US" sz="1100" b="0" i="0" u="none" strike="noStrike" kern="0" cap="none" spc="0" normalizeH="0" baseline="0" noProof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Montserrat" panose="00000500000000000000" pitchFamily="2" charset="-52"/>
                <a:sym typeface="Montserrat Regular"/>
              </a:rPr>
              <a:t>1</a:t>
            </a:fld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82DDE459-74FB-4373-9650-EC95866ED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630844"/>
              </p:ext>
            </p:extLst>
          </p:nvPr>
        </p:nvGraphicFramePr>
        <p:xfrm>
          <a:off x="249713" y="4755104"/>
          <a:ext cx="11439924" cy="1617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9962">
                  <a:extLst>
                    <a:ext uri="{9D8B030D-6E8A-4147-A177-3AD203B41FA5}">
                      <a16:colId xmlns:a16="http://schemas.microsoft.com/office/drawing/2014/main" val="425651960"/>
                    </a:ext>
                  </a:extLst>
                </a:gridCol>
                <a:gridCol w="5719962">
                  <a:extLst>
                    <a:ext uri="{9D8B030D-6E8A-4147-A177-3AD203B41FA5}">
                      <a16:colId xmlns:a16="http://schemas.microsoft.com/office/drawing/2014/main" val="2761522765"/>
                    </a:ext>
                  </a:extLst>
                </a:gridCol>
              </a:tblGrid>
              <a:tr h="18816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, родитель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775269"/>
                  </a:ext>
                </a:extLst>
              </a:tr>
              <a:tr h="20619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486154"/>
                  </a:ext>
                </a:extLst>
              </a:tr>
              <a:tr h="206195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Беседа по структурированному интервью, стандартизированные рекомендации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стандартизированные рекомендации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635375"/>
                  </a:ext>
                </a:extLst>
              </a:tr>
              <a:tr h="16456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Тезисный план</a:t>
                      </a: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классный руководитель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707979"/>
                  </a:ext>
                </a:extLst>
              </a:tr>
              <a:tr h="25975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1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Консультация 2</a:t>
                      </a: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575233"/>
                  </a:ext>
                </a:extLst>
              </a:tr>
              <a:tr h="259757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Беседа по структурированному интервью, стандартизированные рекомендации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стандартизированные рекомендации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902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4918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216</Words>
  <Application>Microsoft Office PowerPoint</Application>
  <PresentationFormat>Широкоэкранный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Исаева Екатерина Сергеевна</cp:lastModifiedBy>
  <cp:revision>4</cp:revision>
  <dcterms:created xsi:type="dcterms:W3CDTF">2024-12-06T12:58:02Z</dcterms:created>
  <dcterms:modified xsi:type="dcterms:W3CDTF">2024-12-13T09:24:44Z</dcterms:modified>
</cp:coreProperties>
</file>