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33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E20DFF-9C7B-4927-B333-927AD5505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E8535A3-3DC9-43C7-87D4-380389631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712CD9-1467-4E3B-BF11-0C3A39CB3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EC10F-064F-48DF-B2E8-CE3054C99EE1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B769BB-23DB-4985-8993-AB96C739F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401206-D3D9-4D98-BB10-A42C15790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4351-24DA-4D58-B182-1F6915EEE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514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0EFF3B-1454-4854-B9E8-CBE767053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DB9B4EB-F397-46A3-9F05-2D23B0A6A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BF7ACD-7E45-44DA-8F87-782A148ED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EC10F-064F-48DF-B2E8-CE3054C99EE1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CAEA64-7DEF-42F8-BD3C-EB4E54CC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5A9B5A-DBDB-47AB-9255-89B40459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4351-24DA-4D58-B182-1F6915EEE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42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8D55E51-F3E0-4DA4-8345-9ABBE07CF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79274DC-CE2C-446A-B18D-0D623FEA0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FB2D38-536C-4DEE-9C41-F82D87C0B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EC10F-064F-48DF-B2E8-CE3054C99EE1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9E332A-BFAF-4105-A259-7C6DD0176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2EF152-A80D-44D3-86AF-3D5E3B464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4351-24DA-4D58-B182-1F6915EEE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23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0858B3-12F7-4A62-9B7B-E8D258ABB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D122F5-3800-49C6-A630-2DEDCCE76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0D256B-DBD5-4193-97BC-3B663DE20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EC10F-064F-48DF-B2E8-CE3054C99EE1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E6339D-D555-46AF-B735-0F2CF4686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E25492-9A0C-4E17-908A-FEF3A1B17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4351-24DA-4D58-B182-1F6915EEE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02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3EB13E-F8C3-4202-A935-2DFE19CC6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E54340-7CA1-424C-B9ED-8CB332BB4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9164CD-AFE9-421D-B761-6551EFB62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EC10F-064F-48DF-B2E8-CE3054C99EE1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3F5FF6-79EE-4BDD-ABEF-22097205D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57737E-AAF5-40A3-9136-1F86665E8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4351-24DA-4D58-B182-1F6915EEE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98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722C76-9130-41E9-AAF0-0F22099AF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82C165-DA62-4B33-88E2-9ED1162A20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231A343-EC0F-483D-B932-EB83FC89E9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026166-A3C7-4B3C-B288-385E4280A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EC10F-064F-48DF-B2E8-CE3054C99EE1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A148B62-23E4-4769-8244-43A1CD41B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007D6F-C0E7-46F8-A4B8-831CEDF39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4351-24DA-4D58-B182-1F6915EEE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540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61FE83-1700-4AC2-B838-1BED02294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C29CB4-5977-43D3-8411-E8943C84D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D1A758B-1458-4701-89BE-F1F7C9D54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10F3906-EF90-46ED-A4CB-E9B44350E7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B2F758D-7989-43E9-B472-9E5BE48B1D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0067C2A-87B1-42F4-874A-F2422D7D9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EC10F-064F-48DF-B2E8-CE3054C99EE1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4FE6F48-0DC4-4700-B3CB-A8EB30110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3C6D7B8-B010-454A-9D56-E910B54B1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4351-24DA-4D58-B182-1F6915EEE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72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EE27FC-E5B5-4659-B057-7D5299748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DC1AD1C-2794-4FB1-ADD7-E2A399817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EC10F-064F-48DF-B2E8-CE3054C99EE1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496B194-0755-4CC9-8BA4-5F48DF888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25397DF-533C-41EF-A6B1-B36EB0D93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4351-24DA-4D58-B182-1F6915EEE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012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D80628F-C767-43E3-8BBC-9AF07DA42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EC10F-064F-48DF-B2E8-CE3054C99EE1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1CA88EF-91E0-4AB2-8E45-D1454A153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B3C138-221B-4A8E-AC5B-E225C35EE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4351-24DA-4D58-B182-1F6915EEE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485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2E5EB6-8E06-466B-B3D0-98E864E14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5AE0E5-0370-4B26-BEFA-14E7390E5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B72814-A38D-4F60-9957-06CABC08A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017E811-4572-40B5-8462-33A9CEA7C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EC10F-064F-48DF-B2E8-CE3054C99EE1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9FD004-D443-4652-B5CE-EAF79BA82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CA4433-CB49-417D-B1FD-AD20AA130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4351-24DA-4D58-B182-1F6915EEE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280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CD05CB-E460-4C3E-9329-7F04DE0CF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9305018-18A0-46D3-AA45-7BAA6342BB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EFDE8B4-9927-45A4-90D9-F782B8BEC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06C24CB-1A1E-4C45-B7B7-7682E78E1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EC10F-064F-48DF-B2E8-CE3054C99EE1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89C333-18F0-45A8-8918-C9419F2AE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A0DDBF-AEEE-46BF-964C-4EB68D18B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4351-24DA-4D58-B182-1F6915EEE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38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E6C2A8-9AF5-4675-96B0-CA3E7D5E7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232AB4-EFC3-4756-9369-DC10EF6BA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7A96FB-F08D-42B2-A6B9-42928F6FE0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EC10F-064F-48DF-B2E8-CE3054C99EE1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D98A58-58E2-4AAD-A6BD-DD27F6C09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0031BA-431E-45F4-B765-6F465224D7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F4351-24DA-4D58-B182-1F6915EEEE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77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24EE12A-06D8-406B-A31C-6860B7538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547255"/>
              </p:ext>
            </p:extLst>
          </p:nvPr>
        </p:nvGraphicFramePr>
        <p:xfrm>
          <a:off x="249713" y="1362905"/>
          <a:ext cx="11439924" cy="2881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0982">
                  <a:extLst>
                    <a:ext uri="{9D8B030D-6E8A-4147-A177-3AD203B41FA5}">
                      <a16:colId xmlns:a16="http://schemas.microsoft.com/office/drawing/2014/main" val="1871631541"/>
                    </a:ext>
                  </a:extLst>
                </a:gridCol>
                <a:gridCol w="2264229">
                  <a:extLst>
                    <a:ext uri="{9D8B030D-6E8A-4147-A177-3AD203B41FA5}">
                      <a16:colId xmlns:a16="http://schemas.microsoft.com/office/drawing/2014/main" val="928417623"/>
                    </a:ext>
                  </a:extLst>
                </a:gridCol>
                <a:gridCol w="2471057">
                  <a:extLst>
                    <a:ext uri="{9D8B030D-6E8A-4147-A177-3AD203B41FA5}">
                      <a16:colId xmlns:a16="http://schemas.microsoft.com/office/drawing/2014/main" val="1170006349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522327279"/>
                    </a:ext>
                  </a:extLst>
                </a:gridCol>
                <a:gridCol w="2090056">
                  <a:extLst>
                    <a:ext uri="{9D8B030D-6E8A-4147-A177-3AD203B41FA5}">
                      <a16:colId xmlns:a16="http://schemas.microsoft.com/office/drawing/2014/main" val="4286131308"/>
                    </a:ext>
                  </a:extLst>
                </a:gridCol>
              </a:tblGrid>
              <a:tr h="45870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Montserrat" panose="00000500000000000000"/>
                        </a:rPr>
                        <a:t>Первый блок:</a:t>
                      </a:r>
                    </a:p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 panose="00000500000000000000"/>
                        </a:rPr>
                        <a:t>диагностика проблемы, Д/З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Второй блок:</a:t>
                      </a:r>
                    </a:p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 panose="00000500000000000000"/>
                        </a:rPr>
                        <a:t>консультирование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Третий блок: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 panose="00000500000000000000"/>
                        </a:rPr>
                        <a:t>оценка динамики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918223"/>
                  </a:ext>
                </a:extLst>
              </a:tr>
              <a:tr h="2162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4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68477"/>
                  </a:ext>
                </a:extLst>
              </a:tr>
              <a:tr h="21394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план, ребенок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1134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Установить доверительный контакт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 Оценить эмоциональное состояние, стабилизировать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Диагностика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Анализ ситуаций, в которых проявляется нарушение поведения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Договориться о следующей консультации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Отреагировать эмоции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Обсуждение и выбор безопасных способов поведенческой регуляции из репертуара подростка 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Обучение 1-2 способам поведенческой регуляции 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Домашнее задание 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Договоренность о том, как будем «контролировать Д/З» 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Договоренность о следующей консультации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Отреагировать эмоции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Обсудить «Д/З»: успешный/неуспешный опыт самопомощи и саморегуляции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Обучение навыкам эмоциональной регуляции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Домашнее задание 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Договоренность о следующей консультации 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Отреагировать эмоции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Обсудить «Д/З»: использование способов эмоциональной регуляции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Доп. диагностика (при необходимости)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Обучение навыкам концентрации внимания, планирования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Договоренность о следующей консультации 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Отреагировать эмоции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Рефлексия результатов работы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Фиксация итога работы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166466"/>
                  </a:ext>
                </a:extLst>
              </a:tr>
            </a:tbl>
          </a:graphicData>
        </a:graphic>
      </p:graphicFrame>
      <p:sp>
        <p:nvSpPr>
          <p:cNvPr id="12" name="Google Shape;237;p5">
            <a:extLst>
              <a:ext uri="{FF2B5EF4-FFF2-40B4-BE49-F238E27FC236}">
                <a16:creationId xmlns:a16="http://schemas.microsoft.com/office/drawing/2014/main" id="{3E6F49F7-F0EF-4DC9-8DAA-9F7587830E36}"/>
              </a:ext>
            </a:extLst>
          </p:cNvPr>
          <p:cNvSpPr/>
          <p:nvPr/>
        </p:nvSpPr>
        <p:spPr>
          <a:xfrm>
            <a:off x="195086" y="164559"/>
            <a:ext cx="1248937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51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ЧТО ДОЛЖЕН ДЕЛАТЬ ШКОЛЬНЫЙ ПСИХОЛОГ: </a:t>
            </a: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БАЗОВЫЙ СЦЕНАРИЙ, НАРУШЕНИЕ ПОВЕДЕНИЯ («СДВГ»)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1B1AAD-5BE4-40C2-B437-79E6EB7B9650}"/>
              </a:ext>
            </a:extLst>
          </p:cNvPr>
          <p:cNvSpPr txBox="1"/>
          <p:nvPr/>
        </p:nvSpPr>
        <p:spPr>
          <a:xfrm>
            <a:off x="981280" y="836429"/>
            <a:ext cx="25210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2" charset="-52"/>
            </a:endParaRPr>
          </a:p>
        </p:txBody>
      </p:sp>
      <p:sp>
        <p:nvSpPr>
          <p:cNvPr id="7" name="Google Shape;13;p1">
            <a:extLst>
              <a:ext uri="{FF2B5EF4-FFF2-40B4-BE49-F238E27FC236}">
                <a16:creationId xmlns:a16="http://schemas.microsoft.com/office/drawing/2014/main" id="{5B0C09A6-BC16-432C-B784-962F71C5C632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C276B5-5657-4DD5-8C70-D2175F5395FC}" type="slidenum">
              <a: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Montserrat" panose="00000500000000000000" pitchFamily="2" charset="-52"/>
                <a:sym typeface="Montserrat Regular"/>
              </a:rPr>
              <a:t>1</a:t>
            </a:fld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6D2FC99C-06A4-4FC6-97D7-A15B2C23AA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91958"/>
              </p:ext>
            </p:extLst>
          </p:nvPr>
        </p:nvGraphicFramePr>
        <p:xfrm>
          <a:off x="249713" y="4275539"/>
          <a:ext cx="11439924" cy="15951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19962">
                  <a:extLst>
                    <a:ext uri="{9D8B030D-6E8A-4147-A177-3AD203B41FA5}">
                      <a16:colId xmlns:a16="http://schemas.microsoft.com/office/drawing/2014/main" val="425651960"/>
                    </a:ext>
                  </a:extLst>
                </a:gridCol>
                <a:gridCol w="5719962">
                  <a:extLst>
                    <a:ext uri="{9D8B030D-6E8A-4147-A177-3AD203B41FA5}">
                      <a16:colId xmlns:a16="http://schemas.microsoft.com/office/drawing/2014/main" val="2761522765"/>
                    </a:ext>
                  </a:extLst>
                </a:gridCol>
              </a:tblGrid>
              <a:tr h="24620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, родитель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775269"/>
                  </a:ext>
                </a:extLst>
              </a:tr>
              <a:tr h="2167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1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2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486154"/>
                  </a:ext>
                </a:extLst>
              </a:tr>
              <a:tr h="224120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Беседа по структурированному интервью, стандартизированные рекомендации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Подведение итогов, стандартизированные рекомендации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635375"/>
                  </a:ext>
                </a:extLst>
              </a:tr>
              <a:tr h="24620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</a:t>
                      </a: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классный руководитель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707979"/>
                  </a:ext>
                </a:extLst>
              </a:tr>
              <a:tr h="23696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1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2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575233"/>
                  </a:ext>
                </a:extLst>
              </a:tr>
              <a:tr h="378691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Беседа по структурированному интервью, стандартизированные рекомендации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Подведение итогов, стандартизированные рекомендации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902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9319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Широкоэкранный</PresentationFormat>
  <Paragraphs>48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Исаева Екатерина Сергеевна</cp:lastModifiedBy>
  <cp:revision>4</cp:revision>
  <dcterms:created xsi:type="dcterms:W3CDTF">2024-12-06T13:00:24Z</dcterms:created>
  <dcterms:modified xsi:type="dcterms:W3CDTF">2024-12-13T09:25:11Z</dcterms:modified>
</cp:coreProperties>
</file>