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charts/style8.xml" ContentType="application/vnd.ms-office.chartstyle+xml"/>
  <Override PartName="/ppt/slideMasters/slideMaster1.xml" ContentType="application/vnd.openxmlformats-officedocument.presentationml.slideMaster+xml"/>
  <Override PartName="/ppt/charts/colors8.xml" ContentType="application/vnd.ms-office.chartcolorstyle+xml"/>
  <Override PartName="/ppt/charts/style6.xml" ContentType="application/vnd.ms-office.chartstyle+xml"/>
  <Override PartName="/ppt/charts/style7.xml" ContentType="application/vnd.ms-office.chartstyle+xml"/>
  <Override PartName="/ppt/slides/slide29.xml" ContentType="application/vnd.openxmlformats-officedocument.presentationml.slide+xml"/>
  <Override PartName="/ppt/charts/colors6.xml" ContentType="application/vnd.ms-office.chartcolorstyle+xml"/>
  <Override PartName="/ppt/slideLayouts/slideLayout4.xml" ContentType="application/vnd.openxmlformats-officedocument.presentationml.slideLayout+xml"/>
  <Override PartName="/ppt/charts/style5.xml" ContentType="application/vnd.ms-office.chartstyle+xml"/>
  <Override PartName="/ppt/charts/colors5.xml" ContentType="application/vnd.ms-office.chartcolorstyle+xml"/>
  <Override PartName="/ppt/charts/colors7.xml" ContentType="application/vnd.ms-office.chartcolorstyle+xml"/>
  <Override PartName="/ppt/charts/style4.xml" ContentType="application/vnd.ms-office.chartstyle+xml"/>
  <Override PartName="/ppt/slides/slide1.xml" ContentType="application/vnd.openxmlformats-officedocument.presentationml.slide+xml"/>
  <Override PartName="/ppt/charts/chart6.xml" ContentType="application/vnd.openxmlformats-officedocument.drawingml.chart+xml"/>
  <Override PartName="/ppt/charts/chart8.xml" ContentType="application/vnd.openxmlformats-officedocument.drawingml.chart+xml"/>
  <Override PartName="/ppt/slides/slide9.xml" ContentType="application/vnd.openxmlformats-officedocument.presentationml.slide+xml"/>
  <Override PartName="/ppt/charts/colors4.xml" ContentType="application/vnd.ms-office.chartcolorstyle+xml"/>
  <Override PartName="/ppt/slideLayouts/slideLayout3.xml" ContentType="application/vnd.openxmlformats-officedocument.presentationml.slideLayout+xml"/>
  <Override PartName="/ppt/charts/style3.xml" ContentType="application/vnd.ms-office.chartstyle+xml"/>
  <Override PartName="/ppt/charts/colors3.xml" ContentType="application/vnd.ms-office.chartcolorstyle+xml"/>
  <Override PartName="/ppt/charts/colors2.xml" ContentType="application/vnd.ms-office.chartcolorstyl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charts/chart5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slides/slide21.xml" ContentType="application/vnd.openxmlformats-officedocument.presentationml.slide+xml"/>
  <Override PartName="/ppt/charts/style1.xml" ContentType="application/vnd.ms-office.chartstyle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theme/theme2.xml" ContentType="application/vnd.openxmlformats-officedocument.theme+xml"/>
  <Override PartName="/ppt/charts/colors1.xml" ContentType="application/vnd.ms-office.chartcolorstyle+xml"/>
  <Override PartName="/ppt/charts/chart7.xml" ContentType="application/vnd.openxmlformats-officedocument.drawingml.chart+xml"/>
  <Override PartName="/ppt/charts/style2.xml" ContentType="application/vnd.ms-office.chartstyle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3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2" d="100"/>
          <a:sy n="102" d="100"/>
        </p:scale>
        <p:origin x="1248" y="102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 /><Relationship Id="rId35" Type="http://schemas.openxmlformats.org/officeDocument/2006/relationships/tableStyles" Target="tableStyles.xml" /><Relationship Id="rId36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microsoft.com/office/2011/relationships/chartStyle" Target="style2.xml" /><Relationship Id="rId2" Type="http://schemas.microsoft.com/office/2011/relationships/chartColorStyle" Target="colors2.xml" /><Relationship Id="rId3" Type="http://schemas.openxmlformats.org/officeDocument/2006/relationships/package" Target="../embeddings/Microsoft_Excel_Worksheet2.xlsx" /></Relationships>
</file>

<file path=ppt/charts/_rels/chart3.xml.rels><?xml version="1.0" encoding="UTF-8" standalone="yes"?><Relationships xmlns="http://schemas.openxmlformats.org/package/2006/relationships"><Relationship Id="rId1" Type="http://schemas.microsoft.com/office/2011/relationships/chartStyle" Target="style3.xml" /><Relationship Id="rId2" Type="http://schemas.microsoft.com/office/2011/relationships/chartColorStyle" Target="colors3.xml" /><Relationship Id="rId3" Type="http://schemas.openxmlformats.org/officeDocument/2006/relationships/package" Target="../embeddings/Microsoft_Excel_Worksheet3.xlsx" /></Relationships>
</file>

<file path=ppt/charts/_rels/chart4.xml.rels><?xml version="1.0" encoding="UTF-8" standalone="yes"?><Relationships xmlns="http://schemas.openxmlformats.org/package/2006/relationships"><Relationship Id="rId1" Type="http://schemas.microsoft.com/office/2011/relationships/chartStyle" Target="style4.xml" /><Relationship Id="rId2" Type="http://schemas.microsoft.com/office/2011/relationships/chartColorStyle" Target="colors4.xml" /><Relationship Id="rId3" Type="http://schemas.openxmlformats.org/officeDocument/2006/relationships/package" Target="../embeddings/Microsoft_Excel_Worksheet4.xlsx" /></Relationships>
</file>

<file path=ppt/charts/_rels/chart5.xml.rels><?xml version="1.0" encoding="UTF-8" standalone="yes"?><Relationships xmlns="http://schemas.openxmlformats.org/package/2006/relationships"><Relationship Id="rId1" Type="http://schemas.microsoft.com/office/2011/relationships/chartStyle" Target="style5.xml" /><Relationship Id="rId2" Type="http://schemas.microsoft.com/office/2011/relationships/chartColorStyle" Target="colors5.xml" /><Relationship Id="rId3" Type="http://schemas.openxmlformats.org/officeDocument/2006/relationships/package" Target="../embeddings/Microsoft_Excel_Worksheet5.xlsx" /></Relationships>
</file>

<file path=ppt/charts/_rels/chart6.xml.rels><?xml version="1.0" encoding="UTF-8" standalone="yes"?><Relationships xmlns="http://schemas.openxmlformats.org/package/2006/relationships"><Relationship Id="rId1" Type="http://schemas.microsoft.com/office/2011/relationships/chartStyle" Target="style6.xml" /><Relationship Id="rId2" Type="http://schemas.microsoft.com/office/2011/relationships/chartColorStyle" Target="colors6.xml" /><Relationship Id="rId3" Type="http://schemas.openxmlformats.org/officeDocument/2006/relationships/package" Target="../embeddings/Microsoft_Excel_Worksheet6.xlsx" /></Relationships>
</file>

<file path=ppt/charts/_rels/chart7.xml.rels><?xml version="1.0" encoding="UTF-8" standalone="yes"?><Relationships xmlns="http://schemas.openxmlformats.org/package/2006/relationships"><Relationship Id="rId1" Type="http://schemas.microsoft.com/office/2011/relationships/chartStyle" Target="style7.xml" /><Relationship Id="rId2" Type="http://schemas.microsoft.com/office/2011/relationships/chartColorStyle" Target="colors7.xml" /><Relationship Id="rId3" Type="http://schemas.openxmlformats.org/officeDocument/2006/relationships/package" Target="../embeddings/Microsoft_Excel_Worksheet7.xlsx" /></Relationships>
</file>

<file path=ppt/charts/_rels/chart8.xml.rels><?xml version="1.0" encoding="UTF-8" standalone="yes"?><Relationships xmlns="http://schemas.openxmlformats.org/package/2006/relationships"><Relationship Id="rId1" Type="http://schemas.microsoft.com/office/2011/relationships/chartStyle" Target="style8.xml" /><Relationship Id="rId2" Type="http://schemas.microsoft.com/office/2011/relationships/chartColorStyle" Target="colors8.xml" /><Relationship Id="rId3" Type="http://schemas.openxmlformats.org/officeDocument/2006/relationships/package" Target="../embeddings/Microsoft_Excel_Worksheet8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366"/>
          <c:y val="0.004737"/>
          <c:w val="0.754022"/>
          <c:h val="0.990290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65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65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65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65000"/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B4B4B4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 bwMode="auto">
              <a:prstGeom prst="rect">
                <a:avLst/>
              </a:prstGeom>
              <a:solidFill>
                <a:srgbClr val="E0E0E0"/>
              </a:solidFill>
              <a:ln w="9525" cap="flat" cmpd="sng" algn="ctr">
                <a:solidFill>
                  <a:schemeClr val="accent3">
                    <a:shade val="65000"/>
                    <a:shade val="95000"/>
                  </a:schemeClr>
                </a:solidFill>
                <a:round/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УСЛОВИЯ</c:v>
                </c:pt>
                <c:pt idx="1">
                  <c:v>ЛЮДИ</c:v>
                </c:pt>
                <c:pt idx="2">
                  <c:v>ДЕЯТЕЛЬНОСТЬ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50</c:v>
                </c:pt>
                <c:pt idx="2">
                  <c:v>25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8274157" y="4113293"/>
      <a:ext cx="3774790" cy="2553446"/>
    </a:xfrm>
    <a:prstGeom prst="rect">
      <a:avLst/>
    </a:prstGeom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721"/>
          <c:y val="0.009711"/>
          <c:w val="0.754807"/>
          <c:h val="0.98159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shade val="65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shade val="65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shade val="65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65000"/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DFDFDF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65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65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65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65000"/>
                    <a:shade val="95000"/>
                  </a:schemeClr>
                </a:solidFill>
                <a:round/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УСЛОВИЯ</c:v>
                </c:pt>
                <c:pt idx="1">
                  <c:v>ЛЮДИ</c:v>
                </c:pt>
                <c:pt idx="2">
                  <c:v>ДЕЯТЕЛЬНОСТЬ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1991461" y="4164359"/>
      <a:ext cx="3401634" cy="2615713"/>
    </a:xfrm>
    <a:prstGeom prst="rect">
      <a:avLst/>
    </a:prstGeom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4254"/>
          <c:y val="0.000000"/>
          <c:w val="0.789601"/>
          <c:h val="1.000000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solidFill>
                <a:srgbClr val="CFCFCF"/>
              </a:solidFill>
              <a:ln w="9525" cap="flat" cmpd="sng" algn="ctr">
                <a:solidFill>
                  <a:schemeClr val="accent3">
                    <a:shade val="58000"/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CFCFCF"/>
              </a:solidFill>
              <a:ln w="9525" cap="flat" cmpd="sng" algn="ctr">
                <a:solidFill>
                  <a:schemeClr val="accent3">
                    <a:shade val="86000"/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86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86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86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86000"/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58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58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58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58000"/>
                    <a:shade val="95000"/>
                  </a:schemeClr>
                </a:solidFill>
                <a:round/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УСЛОВИЯ</c:v>
                </c:pt>
                <c:pt idx="1">
                  <c:v>ЛЮДИ</c:v>
                </c:pt>
                <c:pt idx="2">
                  <c:v>ДЕЯТЕЛЬНОСТЬ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33.3</c:v>
                </c:pt>
                <c:pt idx="1">
                  <c:v>33.3</c:v>
                </c:pt>
                <c:pt idx="2">
                  <c:v>33.3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1985673" y="1030502"/>
      <a:ext cx="3401634" cy="2596849"/>
    </a:xfrm>
    <a:prstGeom prst="rect">
      <a:avLst/>
    </a:prstGeom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357"/>
          <c:y val="0.000000"/>
          <c:w val="0.739334"/>
          <c:h val="0.99028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58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58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58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58000"/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E5E5E5"/>
              </a:solidFill>
              <a:ln w="9525" cap="flat" cmpd="sng" algn="ctr">
                <a:solidFill>
                  <a:schemeClr val="accent3">
                    <a:tint val="86000"/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shade val="86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shade val="86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shade val="86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86000"/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shade val="58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shade val="58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shade val="58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58000"/>
                    <a:shade val="95000"/>
                  </a:schemeClr>
                </a:solidFill>
                <a:round/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УСЛОВИЯ</c:v>
                </c:pt>
                <c:pt idx="1">
                  <c:v>ЛЮДИ</c:v>
                </c:pt>
                <c:pt idx="2">
                  <c:v>ДЕЯТЕЛЬНОСТЬ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50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6690261" y="1836341"/>
      <a:ext cx="3178150" cy="2536617"/>
    </a:xfrm>
    <a:prstGeom prst="rect">
      <a:avLst/>
    </a:prstGeom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4254"/>
          <c:y val="0.000000"/>
          <c:w val="0.789601"/>
          <c:h val="1.000000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solidFill>
                <a:srgbClr val="CFCFCF"/>
              </a:solidFill>
              <a:ln w="9525" cap="flat" cmpd="sng" algn="ctr">
                <a:solidFill>
                  <a:schemeClr val="accent3">
                    <a:shade val="58000"/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CFCFCF"/>
              </a:solidFill>
              <a:ln w="9525" cap="flat" cmpd="sng" algn="ctr">
                <a:solidFill>
                  <a:schemeClr val="accent3">
                    <a:shade val="86000"/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86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86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86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86000"/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58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58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58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58000"/>
                    <a:shade val="95000"/>
                  </a:schemeClr>
                </a:solidFill>
                <a:round/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УСЛОВИЯ</c:v>
                </c:pt>
                <c:pt idx="1">
                  <c:v>ЛЮДИ</c:v>
                </c:pt>
                <c:pt idx="2">
                  <c:v>ДЕЯТЕЛЬНОСТЬ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33.3</c:v>
                </c:pt>
                <c:pt idx="1">
                  <c:v>33.3</c:v>
                </c:pt>
                <c:pt idx="2">
                  <c:v>33.3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1181434" y="5222152"/>
      <a:ext cx="1185108" cy="1239036"/>
    </a:xfrm>
    <a:prstGeom prst="rect">
      <a:avLst/>
    </a:prstGeom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9772"/>
          <c:y val="0.000000"/>
          <c:w val="0.739334"/>
          <c:h val="0.99028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58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58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58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58000"/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E5E5E5"/>
              </a:solidFill>
              <a:ln w="9525" cap="flat" cmpd="sng" algn="ctr">
                <a:solidFill>
                  <a:schemeClr val="accent3">
                    <a:tint val="86000"/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shade val="86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shade val="86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shade val="86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86000"/>
                    <a:shade val="95000"/>
                  </a:schemeClr>
                </a:solidFill>
                <a:round/>
              </a:ln>
              <a:effectLst/>
            </c:spPr>
          </c:dPt>
          <c:dPt>
            <c:idx val="3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shade val="58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shade val="58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shade val="58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58000"/>
                    <a:shade val="95000"/>
                  </a:schemeClr>
                </a:solidFill>
                <a:round/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УСЛОВИЯ</c:v>
                </c:pt>
                <c:pt idx="1">
                  <c:v>ЛЮДИ</c:v>
                </c:pt>
                <c:pt idx="2">
                  <c:v>ДЕЯТЕЛЬНОСТЬ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50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4814301" y="2769742"/>
      <a:ext cx="3178150" cy="2536615"/>
    </a:xfrm>
    <a:prstGeom prst="rect">
      <a:avLst/>
    </a:prstGeom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655"/>
          <c:y val="0.000000"/>
          <c:w val="0.754807"/>
          <c:h val="0.98159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shade val="65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shade val="65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shade val="65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65000"/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DFDFDF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65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65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65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65000"/>
                    <a:shade val="95000"/>
                  </a:schemeClr>
                </a:solidFill>
                <a:round/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УСЛОВИЯ</c:v>
                </c:pt>
                <c:pt idx="1">
                  <c:v>ЛЮДИ</c:v>
                </c:pt>
                <c:pt idx="2">
                  <c:v>ДЕЯТЕЛЬНОСТЬ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1205346" y="5168158"/>
      <a:ext cx="1547282" cy="1176081"/>
    </a:xfrm>
    <a:prstGeom prst="rect">
      <a:avLst/>
    </a:prstGeom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589"/>
          <c:y val="0.063701"/>
          <c:w val="0.754022"/>
          <c:h val="0.990290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spPr bwMode="auto">
              <a:prstGeom prst="rect">
                <a:avLst/>
              </a:prstGeom>
              <a:gradFill>
                <a:gsLst>
                  <a:gs pos="0">
                    <a:schemeClr val="accent3">
                      <a:tint val="65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tint val="65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tint val="65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tint val="65000"/>
                    <a:shade val="95000"/>
                  </a:schemeClr>
                </a:solidFill>
                <a:round/>
              </a:ln>
              <a:effectLst/>
            </c:spPr>
          </c:dPt>
          <c:dPt>
            <c:idx val="1"/>
            <c:bubble3D val="0"/>
            <c:spPr bwMode="auto">
              <a:prstGeom prst="rect">
                <a:avLst/>
              </a:prstGeom>
              <a:solidFill>
                <a:srgbClr val="B4B4B4"/>
              </a:soli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explosion val="0"/>
            <c:spPr bwMode="auto">
              <a:prstGeom prst="rect">
                <a:avLst/>
              </a:prstGeom>
              <a:solidFill>
                <a:srgbClr val="E0E0E0"/>
              </a:solidFill>
              <a:ln w="9525" cap="flat" cmpd="sng" algn="ctr">
                <a:solidFill>
                  <a:schemeClr val="accent3">
                    <a:shade val="65000"/>
                    <a:shade val="95000"/>
                  </a:schemeClr>
                </a:solidFill>
                <a:round/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УСЛОВИЯ</c:v>
                </c:pt>
                <c:pt idx="1">
                  <c:v>ЛЮДИ</c:v>
                </c:pt>
                <c:pt idx="2">
                  <c:v>ДЕЯТЕЛЬНОСТЬ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50</c:v>
                </c:pt>
                <c:pt idx="2">
                  <c:v>25</c:v>
                </c:pt>
              </c:numCache>
            </c:numRef>
          </c:val>
        </c:ser>
        <c:dLbls>
          <c:showBubbleSize val="0"/>
          <c:showCatName val="0"/>
          <c:showLeaderLines val="1"/>
          <c:showLegendKey val="0"/>
          <c:showPercent val="0"/>
          <c:showSerName val="0"/>
          <c:showVal val="0"/>
        </c:dLbls>
        <c:firstSliceAng val="0"/>
      </c:pieChart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1346738" y="4895777"/>
      <a:ext cx="1774896" cy="1550967"/>
    </a:xfrm>
    <a:prstGeom prst="rect">
      <a:avLst/>
    </a:prstGeom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 bwMode="auto"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Wirefram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50" cap="none" spc="20"/>
  </cs:title>
  <cs:trendlin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200"/>
  </cs:valueAxis>
  <cs:wall>
    <cs:lnRef idx="0"/>
    <cs:fillRef idx="0"/>
    <cs:effectRef idx="0"/>
    <cs:fontRef idx="minor">
      <a:schemeClr val="dk1"/>
    </cs:fontRef>
  </cs:wall>
  <cs:dataPointMarkerLayout symbol="circle" size="4"/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 bwMode="auto"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Wirefram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50" cap="none" spc="20"/>
  </cs:title>
  <cs:trendlin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200"/>
  </cs:valueAxis>
  <cs:wall>
    <cs:lnRef idx="0"/>
    <cs:fillRef idx="0"/>
    <cs:effectRef idx="0"/>
    <cs:fontRef idx="minor">
      <a:schemeClr val="dk1"/>
    </cs:fontRef>
  </cs:wall>
  <cs:dataPointMarkerLayout symbol="circle" size="4"/>
</cs:chartStyle>
</file>

<file path=ppt/charts/style3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 bwMode="auto"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Wirefram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bevel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50" cap="none" spc="20"/>
  </cs:title>
  <cs:trendlin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200"/>
  </cs:valueAxis>
  <cs:wall>
    <cs:lnRef idx="0"/>
    <cs:fillRef idx="0"/>
    <cs:effectRef idx="0"/>
    <cs:fontRef idx="minor">
      <a:schemeClr val="dk1"/>
    </cs:fontRef>
  </cs:wall>
  <cs:dataPointMarkerLayout symbol="circle" size="4"/>
</cs:chartStyle>
</file>

<file path=ppt/charts/style4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 bwMode="auto"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Wirefram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50" cap="none" spc="20"/>
  </cs:title>
  <cs:trendlin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200"/>
  </cs:valueAxis>
  <cs:wall>
    <cs:lnRef idx="0"/>
    <cs:fillRef idx="0"/>
    <cs:effectRef idx="0"/>
    <cs:fontRef idx="minor">
      <a:schemeClr val="dk1"/>
    </cs:fontRef>
  </cs:wall>
  <cs:dataPointMarkerLayout symbol="circle" size="4"/>
</cs:chartStyle>
</file>

<file path=ppt/charts/style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 bwMode="auto"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Wirefram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bevel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50" cap="none" spc="20"/>
  </cs:title>
  <cs:trendlin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200"/>
  </cs:valueAxis>
  <cs:wall>
    <cs:lnRef idx="0"/>
    <cs:fillRef idx="0"/>
    <cs:effectRef idx="0"/>
    <cs:fontRef idx="minor">
      <a:schemeClr val="dk1"/>
    </cs:fontRef>
  </cs:wall>
  <cs:dataPointMarkerLayout symbol="circle" size="4"/>
</cs:chartStyle>
</file>

<file path=ppt/charts/style6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 bwMode="auto"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Wirefram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50" cap="none" spc="20"/>
  </cs:title>
  <cs:trendlin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200"/>
  </cs:valueAxis>
  <cs:wall>
    <cs:lnRef idx="0"/>
    <cs:fillRef idx="0"/>
    <cs:effectRef idx="0"/>
    <cs:fontRef idx="minor">
      <a:schemeClr val="dk1"/>
    </cs:fontRef>
  </cs:wall>
  <cs:dataPointMarkerLayout symbol="circle" size="4"/>
</cs:chartStyle>
</file>

<file path=ppt/charts/style7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 bwMode="auto"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Wirefram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  <a:bevel/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50" cap="none" spc="20"/>
  </cs:title>
  <cs:trendlin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  <a:bevel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200"/>
  </cs:valueAxis>
  <cs:wall>
    <cs:lnRef idx="0"/>
    <cs:fillRef idx="0"/>
    <cs:effectRef idx="0"/>
    <cs:fontRef idx="minor">
      <a:schemeClr val="dk1"/>
    </cs:fontRef>
  </cs:wall>
  <cs:dataPointMarkerLayout symbol="circle" size="4"/>
</cs:chartStyle>
</file>

<file path=ppt/charts/style8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 bwMode="auto"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Wirefram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50" cap="none" spc="20"/>
  </cs:title>
  <cs:trendline>
    <cs:lnRef idx="0">
      <cs:styleClr val="auto"/>
    </cs:lnRef>
    <cs:fillRef idx="2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200"/>
  </cs:valueAxis>
  <cs:wall>
    <cs:lnRef idx="0"/>
    <cs:fillRef idx="0"/>
    <cs:effectRef idx="0"/>
    <cs:fontRef idx="minor">
      <a:schemeClr val="dk1"/>
    </cs:fontRef>
  </cs:wall>
  <cs:dataPointMarkerLayout symbol="circle" size="4"/>
</cs:chartStyl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6C36A75-1A77-4098-8558-5287474FF3E1}" type="datetimeFigureOut">
              <a:rPr lang="ru-RU"/>
              <a:t/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2D2D552-9408-4353-BCDA-33508195923B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ИНТЕРАКТИВ ЧЕРЕЗ АНИМАЦИЮ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504E79C-C3DD-4CEA-963F-E727B4FEDF2B}" type="slidenum">
              <a:rPr lang="ru-RU"/>
              <a:t/>
            </a:fld>
            <a:endParaRPr lang="ru-RU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ИНТЕРАКТИВ ЧЕРЕЗ АНИМАЦИЮ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504E79C-C3DD-4CEA-963F-E727B4FEDF2B}" type="slidenum">
              <a:rPr lang="ru-RU"/>
              <a:t/>
            </a:fld>
            <a:endParaRPr lang="ru-RU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ИНТЕРАКТИВ ЧЕРЕЗ АНИМАЦИЮ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504E79C-C3DD-4CEA-963F-E727B4FEDF2B}" type="slidenum">
              <a:rPr lang="ru-RU"/>
              <a:t/>
            </a:fld>
            <a:endParaRPr lang="ru-RU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ИНТЕРАКТИВ ЧЕРЕЗ АНИМАЦИЮ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504E79C-C3DD-4CEA-963F-E727B4FEDF2B}" type="slidenum">
              <a:rPr lang="ru-RU"/>
              <a:t/>
            </a:fld>
            <a:endParaRPr lang="ru-RU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147D9A5-DC60-4B08-8946-F03A903868BA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CADEFB7-EA63-4DCB-82BC-DD9ED18E37E7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FB99B11-29FD-49EB-A519-E831A7EDCD1A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21E76D5-BBAB-4631-8AEB-E9CFAA82B3D6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BBCD5E-6E36-4B45-A9DB-C888161A26E3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F44D9A-1F4B-4FEE-8BF1-1ED77C80AEF9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F14DA8-29EE-4917-BA14-A3F519D8E65D}" type="datetime1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C0685EE-6564-49DF-956F-28B4B7BF168A}" type="datetime1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79E8858-1E20-4F24-A252-DF8ACF07A4BF}" type="datetime1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CD8E392-0787-4558-98FD-510F89D5DF42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526DC5-A8F9-4ECF-8756-233DF515F440}" type="datetime1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26175B-2BA6-43D4-9486-742F41C285B6}" type="datetime1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chart" Target="../charts/chart7.xml" 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7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chart" Target="../charts/chart8.xml" 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 /><Relationship Id="rId3" Type="http://schemas.openxmlformats.org/officeDocument/2006/relationships/chart" Target="../charts/chart2.xml" 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chart" Target="../charts/chart3.xml" /><Relationship Id="rId7" Type="http://schemas.openxmlformats.org/officeDocument/2006/relationships/image" Target="../media/image4.jpg"/><Relationship Id="rId8" Type="http://schemas.openxmlformats.org/officeDocument/2006/relationships/image" Target="../media/image3.png"/><Relationship Id="rId9" Type="http://schemas.openxmlformats.org/officeDocument/2006/relationships/chart" Target="../charts/chart4.xml" 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 /><Relationship Id="rId3" Type="http://schemas.openxmlformats.org/officeDocument/2006/relationships/image" Target="../media/image4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chart" Target="../charts/char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214273" y="2341662"/>
            <a:ext cx="6740074" cy="1862299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Inter"/>
                <a:ea typeface="Inter"/>
              </a:rPr>
              <a:t>КОНСТРУКТОР АДАПТАЦИИ </a:t>
            </a:r>
            <a:endParaRPr/>
          </a:p>
          <a:p>
            <a:pPr algn="ctr">
              <a:spcBef>
                <a:spcPts val="0"/>
              </a:spcBef>
              <a:defRPr/>
            </a:pPr>
            <a:endParaRPr lang="ru-RU" sz="3600" b="1">
              <a:solidFill>
                <a:schemeClr val="accent1">
                  <a:lumMod val="75000"/>
                </a:schemeClr>
              </a:solidFill>
              <a:latin typeface="Inter"/>
              <a:ea typeface="Inter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3200" b="1">
                <a:solidFill>
                  <a:srgbClr val="002060"/>
                </a:solidFill>
                <a:latin typeface="Aptos"/>
              </a:rPr>
              <a:t>КАК ПОМОЧЬ РЕБЕНКУ АДАПТИРОВАТЬСЯ </a:t>
            </a:r>
            <a:endParaRPr/>
          </a:p>
          <a:p>
            <a:pPr algn="ctr">
              <a:spcBef>
                <a:spcPts val="0"/>
              </a:spcBef>
              <a:defRPr/>
            </a:pPr>
            <a:r>
              <a:rPr lang="ru-RU" sz="3200" b="1">
                <a:solidFill>
                  <a:srgbClr val="002060"/>
                </a:solidFill>
                <a:latin typeface="Aptos"/>
              </a:rPr>
              <a:t>К ШКОЛЕ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l="13804" t="0" r="18638" b="6688"/>
          <a:stretch/>
        </p:blipFill>
        <p:spPr bwMode="auto">
          <a:xfrm>
            <a:off x="7640100" y="3429000"/>
            <a:ext cx="1890399" cy="325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15595" t="12222" r="13393" b="0"/>
          <a:stretch/>
        </p:blipFill>
        <p:spPr bwMode="auto">
          <a:xfrm flipH="1">
            <a:off x="9964132" y="3429000"/>
            <a:ext cx="1897839" cy="325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 l="22732" t="9540" r="22021" b="18180"/>
          <a:stretch/>
        </p:blipFill>
        <p:spPr bwMode="auto">
          <a:xfrm>
            <a:off x="9964132" y="76007"/>
            <a:ext cx="1897839" cy="317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rcRect l="21552" t="-1297" r="20081" b="2983"/>
          <a:stretch/>
        </p:blipFill>
        <p:spPr bwMode="auto">
          <a:xfrm>
            <a:off x="7615119" y="76007"/>
            <a:ext cx="1890399" cy="319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 bwMode="auto">
          <a:xfrm>
            <a:off x="141172" y="5962456"/>
            <a:ext cx="612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>
                <a:solidFill>
                  <a:srgbClr val="002060"/>
                </a:solidFill>
              </a:rPr>
              <a:t>Педагог-психолог ГБОУ Школа №…</a:t>
            </a:r>
            <a:endParaRPr/>
          </a:p>
          <a:p>
            <a:pPr>
              <a:spcBef>
                <a:spcPts val="0"/>
              </a:spcBef>
              <a:defRPr/>
            </a:pPr>
            <a:r>
              <a:rPr lang="ru-RU" b="1">
                <a:solidFill>
                  <a:srgbClr val="002060"/>
                </a:solidFill>
              </a:rPr>
              <a:t>ФИО…</a:t>
            </a:r>
            <a:endParaRPr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 bwMode="auto">
          <a:xfrm>
            <a:off x="324832" y="4700848"/>
            <a:ext cx="7974667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ОРГАНИЗУЙТЕ </a:t>
            </a:r>
            <a:r>
              <a:rPr lang="ru-RU" sz="1400" b="1">
                <a:solidFill>
                  <a:srgbClr val="002060"/>
                </a:solidFill>
              </a:rPr>
              <a:t>СОВМЕСТНУЮ ДЕЯТЕЛЬНОСТЬ </a:t>
            </a:r>
            <a:r>
              <a:rPr lang="ru-RU" sz="1400">
                <a:solidFill>
                  <a:srgbClr val="002060"/>
                </a:solidFill>
              </a:rPr>
              <a:t>НА УРОКАХ И ПЕРЕМЕНАХ, ИГРЫ, ЭКСКУРСИИ</a:t>
            </a:r>
            <a:endParaRPr/>
          </a:p>
        </p:txBody>
      </p:sp>
      <p:sp>
        <p:nvSpPr>
          <p:cNvPr id="77" name="TextBox 76"/>
          <p:cNvSpPr txBox="1"/>
          <p:nvPr/>
        </p:nvSpPr>
        <p:spPr bwMode="auto">
          <a:xfrm>
            <a:off x="429862" y="1434514"/>
            <a:ext cx="6500143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ПОМОГИТЕ ОРИЕНТИРОВАТЬСЯ В НОВОМ ПРОСТРАНСТВЕ </a:t>
            </a:r>
            <a:endParaRPr/>
          </a:p>
        </p:txBody>
      </p:sp>
      <p:sp>
        <p:nvSpPr>
          <p:cNvPr id="8" name="Прямоугольник: скругленные углы 7"/>
          <p:cNvSpPr/>
          <p:nvPr/>
        </p:nvSpPr>
        <p:spPr bwMode="auto">
          <a:xfrm>
            <a:off x="668752" y="5589341"/>
            <a:ext cx="7725439" cy="459069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75909" y="52327"/>
            <a:ext cx="9728462" cy="5833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</a:rPr>
              <a:t>КАК ПОМОЧЬ РЕБЕНКУ АДАПТИРОВАТЬСЯ?</a:t>
            </a:r>
            <a:endParaRPr/>
          </a:p>
        </p:txBody>
      </p:sp>
      <p:sp>
        <p:nvSpPr>
          <p:cNvPr id="27" name="TextBox 26"/>
          <p:cNvSpPr txBox="1"/>
          <p:nvPr/>
        </p:nvSpPr>
        <p:spPr bwMode="auto">
          <a:xfrm>
            <a:off x="8538390" y="2528701"/>
            <a:ext cx="3516876" cy="2556726"/>
          </a:xfrm>
          <a:prstGeom prst="rect">
            <a:avLst/>
          </a:prstGeom>
          <a:solidFill>
            <a:srgbClr val="F6F8FC"/>
          </a:solidFill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</a:rPr>
              <a:t>ПОКАЗАТЕЛИ УСПЕШНОЙ АДАПТАЦИИ</a:t>
            </a:r>
            <a:r>
              <a:rPr lang="ru-RU" b="1">
                <a:solidFill>
                  <a:srgbClr val="C00000"/>
                </a:solidFill>
              </a:rPr>
              <a:t>: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ОРИЕНТИРУЕТСЯ В ЗДАНИИ ШКОЛЫ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СОБЛЮДАЕТ ТРЕБОВАНИЯ РАЗНЫХ ПЕДАГОГОВ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РЕШАЕТ КОНФЛИКТЫ КОНСТРУКТИВНО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ОБЩАЕТСЯ СО СВЕРСТНИКАМИ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ОБРАЩАЕТСЯ ЗА ПОМОЩЬЮ К ВЗРОСЛЫМ/СВЕРСТНИКАМ В ТРУДНЫХ СИТУАЦИЯХ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68753" y="804198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5 КЛАСС</a:t>
            </a:r>
            <a:endParaRPr/>
          </a:p>
        </p:txBody>
      </p:sp>
      <p:sp>
        <p:nvSpPr>
          <p:cNvPr id="3" name="Прямоугольник: скругленные углы 2"/>
          <p:cNvSpPr/>
          <p:nvPr/>
        </p:nvSpPr>
        <p:spPr bwMode="auto">
          <a:xfrm>
            <a:off x="668752" y="1919250"/>
            <a:ext cx="7725439" cy="446817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: скругленные углы 4"/>
          <p:cNvSpPr/>
          <p:nvPr/>
        </p:nvSpPr>
        <p:spPr bwMode="auto">
          <a:xfrm>
            <a:off x="668752" y="2804329"/>
            <a:ext cx="7725440" cy="446817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: скругленные углы 5"/>
          <p:cNvSpPr/>
          <p:nvPr/>
        </p:nvSpPr>
        <p:spPr bwMode="auto">
          <a:xfrm>
            <a:off x="637110" y="3745502"/>
            <a:ext cx="7757082" cy="446817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 bwMode="auto">
          <a:xfrm>
            <a:off x="668753" y="4634287"/>
            <a:ext cx="7735776" cy="446817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 bwMode="auto">
          <a:xfrm>
            <a:off x="429862" y="5069768"/>
            <a:ext cx="868280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rgbClr val="C00000"/>
                </a:solidFill>
              </a:rPr>
              <a:t>ОБЪЯСНИТЕ, КТО МОЖЕТ ПОМОЧЬ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397985" y="1927994"/>
            <a:ext cx="7078082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РАЗМЕСТИТЕ В КАБИНЕТЕ </a:t>
            </a:r>
            <a:r>
              <a:rPr lang="ru-RU" sz="1400" b="1">
                <a:solidFill>
                  <a:srgbClr val="002060"/>
                </a:solidFill>
              </a:rPr>
              <a:t>КАРТУ – ВИЗУАЛЬНУЮ НАВИГАЦИЮ </a:t>
            </a:r>
            <a:r>
              <a:rPr lang="ru-RU" sz="1400">
                <a:solidFill>
                  <a:srgbClr val="002060"/>
                </a:solidFill>
              </a:rPr>
              <a:t>КАБИНЕТОВ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402776" y="2336889"/>
            <a:ext cx="868280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УСТАНОВИТЕ ПРАВИЛА ОБЩЕНИЯ И КОНТРОЛИРУЙТЕ ИХ ВЫПОЛНЕНИЕ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397983" y="2817918"/>
            <a:ext cx="7557595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ОБСУДИТЕ ВМЕСТЕ С ДЕТЬМИ </a:t>
            </a:r>
            <a:r>
              <a:rPr lang="ru-RU" sz="1400" b="1">
                <a:solidFill>
                  <a:srgbClr val="002060"/>
                </a:solidFill>
              </a:rPr>
              <a:t>ОБЩИЕ ПРАВИЛА, </a:t>
            </a:r>
            <a:r>
              <a:rPr lang="ru-RU" sz="1400">
                <a:solidFill>
                  <a:srgbClr val="002060"/>
                </a:solidFill>
              </a:rPr>
              <a:t>РАЗМЕСТИТЕ НА СТЕНДЕ КЛАССА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397984" y="3268230"/>
            <a:ext cx="868280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rgbClr val="C00000"/>
                </a:solidFill>
              </a:rPr>
              <a:t>ИНФОРМИРУЙТЕ ПЕДАГОГОВ ОБ ИНДИВИДУАЛЬНЫХ ОСОБЕННОСТЯХ ДЕТЕЙ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470790" y="3754491"/>
            <a:ext cx="7703946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ДАЙТЕ </a:t>
            </a:r>
            <a:r>
              <a:rPr lang="ru-RU" sz="1400" b="1">
                <a:solidFill>
                  <a:srgbClr val="002060"/>
                </a:solidFill>
              </a:rPr>
              <a:t>РЕКОМЕНДАЦИИ ПО ВЗАИМОДЕЙСТВИЮ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97984" y="4165192"/>
            <a:ext cx="8682802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ПРОВОДИТЕ МЕРОПРИЯТИЯ НА СПЛОЧЕНИЕ КЛАССА 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324832" y="5640377"/>
            <a:ext cx="7246400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К КОМУ </a:t>
            </a:r>
            <a:r>
              <a:rPr lang="ru-RU" sz="1400" b="1">
                <a:solidFill>
                  <a:srgbClr val="002060"/>
                </a:solidFill>
              </a:rPr>
              <a:t>МОЖНО ОБРАТИТЬСЯ</a:t>
            </a:r>
            <a:r>
              <a:rPr lang="ru-RU" sz="1400">
                <a:solidFill>
                  <a:srgbClr val="002060"/>
                </a:solidFill>
              </a:rPr>
              <a:t>, ЕСЛИ КЛАССНЫЙ РУКОВОДИТЕЛЬ ОТСУТСТВУЕТ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4131894" y="1646984"/>
            <a:ext cx="7859746" cy="260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РЕБЕНОК НЕ ХОЧЕТ УЧИТЬСЯ, НЕ ВЫПОЛНЯЕТ ДОМАШНИЕ ЗАДАНИЯ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МАЛО ОБЩАЕТСЯ СО СВЕРСТНИКАМИ ИЛИ НЕ ОБЩАЕТСЯ СОВСЕМ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У РЕБЕНКА ПРЕОБЛАДАЕТ НЕГАТИВНЫЙ ФОН НАСТРОЕНИЯ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РЕБЕНОК ЧАСТО ЖАЛУЕТСЯ НА УСТАЛОСТЬ, ПЛОХОЕ САМОЧУВСТВИЕ, «СПИТ» НА УРОКАХ</a:t>
            </a:r>
            <a:endParaRPr/>
          </a:p>
        </p:txBody>
      </p:sp>
      <p:sp>
        <p:nvSpPr>
          <p:cNvPr id="2" name="AutoShape 2"/>
          <p:cNvSpPr>
            <a:spLocks noChangeArrowheads="1" noChangeAspect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0" t="0" r="49788" b="50768"/>
          <a:stretch/>
        </p:blipFill>
        <p:spPr bwMode="auto">
          <a:xfrm>
            <a:off x="476790" y="1261195"/>
            <a:ext cx="3655105" cy="358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/>
          <p:nvPr/>
        </p:nvSpPr>
        <p:spPr bwMode="auto">
          <a:xfrm>
            <a:off x="907238" y="180390"/>
            <a:ext cx="10030121" cy="3693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>
                <a:solidFill>
                  <a:srgbClr val="C00000"/>
                </a:solidFill>
                <a:latin typeface="Inter"/>
                <a:ea typeface="Inter"/>
              </a:rPr>
              <a:t>C</a:t>
            </a:r>
            <a:r>
              <a:rPr lang="ru-RU" sz="2400" b="1">
                <a:solidFill>
                  <a:srgbClr val="C00000"/>
                </a:solidFill>
                <a:latin typeface="Inter"/>
                <a:ea typeface="Inter"/>
              </a:rPr>
              <a:t>ИТУАЦИИ ОСОБОГО ВНИМАНИЯ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Inter"/>
              <a:ea typeface="Inter"/>
            </a:endParaRPr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68060" y="37150"/>
            <a:ext cx="739178" cy="73866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 bwMode="auto">
          <a:xfrm>
            <a:off x="673886" y="5058454"/>
            <a:ext cx="9613473" cy="1295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ПОГОВОРИТЕ С РЕБЕНКОМ ДЛЯ УТОЧНЕНИЯ СИТУАЦИИ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ЗАПЛАНИРУЙТЕ И ПРОВЕДИТЕ МЕРОПРИЯТИЯ С ЦЕЛЬЮ ОКАЗАНИЯ ПОМОЩИ РЕБЕНКУ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ОБРАТИТЕСЬ ЗА ПОМОЩЬЮ К СПЕЦИАЛИСТАМ СЛУЖБЫ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927850" y="735306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5 КЛАСС</a:t>
            </a:r>
            <a:endParaRPr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Стрелка: пятиугольник 24"/>
          <p:cNvSpPr/>
          <p:nvPr/>
        </p:nvSpPr>
        <p:spPr bwMode="auto">
          <a:xfrm>
            <a:off x="8176829" y="1535633"/>
            <a:ext cx="3432146" cy="1997674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ДЕЯТЕЛЬНОСТЬ</a:t>
            </a:r>
            <a:endParaRPr/>
          </a:p>
        </p:txBody>
      </p:sp>
      <p:sp>
        <p:nvSpPr>
          <p:cNvPr id="22" name="Стрелка: пятиугольник 21"/>
          <p:cNvSpPr/>
          <p:nvPr/>
        </p:nvSpPr>
        <p:spPr bwMode="auto">
          <a:xfrm>
            <a:off x="3938319" y="1542357"/>
            <a:ext cx="3718194" cy="1990950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600" b="1">
                <a:solidFill>
                  <a:srgbClr val="C00000"/>
                </a:solidFill>
              </a:rPr>
              <a:t>ЛЮДИ</a:t>
            </a:r>
            <a:endParaRPr/>
          </a:p>
        </p:txBody>
      </p:sp>
      <p:sp>
        <p:nvSpPr>
          <p:cNvPr id="10" name="AutoShape 6"/>
          <p:cNvSpPr>
            <a:spLocks noChangeArrowheads="1" noChangeAspect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" name="AutoShape 8"/>
          <p:cNvSpPr>
            <a:spLocks noChangeArrowheads="1" noChangeAspect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AutoShape 10"/>
          <p:cNvSpPr>
            <a:spLocks noChangeArrowheads="1" noChangeAspect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1" name="AutoShape 12"/>
          <p:cNvSpPr>
            <a:spLocks noChangeArrowheads="1" noChangeAspect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3" name="AutoShape 14"/>
          <p:cNvSpPr>
            <a:spLocks noChangeArrowheads="1" noChangeAspect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8176829" y="2165138"/>
            <a:ext cx="3156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Новые предметы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953088" y="2105482"/>
            <a:ext cx="35298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Новые учителя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Отношения с одноклассниками и другими учениками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Позиция в группе сверстников</a:t>
            </a:r>
            <a:endParaRPr/>
          </a:p>
        </p:txBody>
      </p:sp>
      <p:sp>
        <p:nvSpPr>
          <p:cNvPr id="9" name="Стрелка: пятиугольник 8"/>
          <p:cNvSpPr/>
          <p:nvPr/>
        </p:nvSpPr>
        <p:spPr bwMode="auto">
          <a:xfrm>
            <a:off x="345115" y="1542357"/>
            <a:ext cx="3029712" cy="1990950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УСЛОВИЯ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327879" y="2105482"/>
            <a:ext cx="3918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Новое здание/кабинет 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rcRect l="15595" t="12222" r="13393" b="0"/>
          <a:stretch/>
        </p:blipFill>
        <p:spPr bwMode="auto">
          <a:xfrm flipH="1">
            <a:off x="245583" y="5043517"/>
            <a:ext cx="808933" cy="138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Заголовок 1"/>
          <p:cNvSpPr txBox="1"/>
          <p:nvPr/>
        </p:nvSpPr>
        <p:spPr bwMode="auto">
          <a:xfrm>
            <a:off x="125532" y="161790"/>
            <a:ext cx="10890499" cy="6394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 ЧЕМУ РЕБЕНОК АДАПТИРУЕТСЯ</a:t>
            </a:r>
            <a:endParaRPr lang="ru-RU" sz="3900" b="1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68745" y="866509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7 КЛАСС</a:t>
            </a:r>
            <a:endParaRPr/>
          </a:p>
        </p:txBody>
      </p:sp>
      <p:graphicFrame>
        <p:nvGraphicFramePr>
          <p:cNvPr id="4" name="Диаграмма 3"/>
          <p:cNvGraphicFramePr>
            <a:graphicFrameLocks xmlns:a="http://schemas.openxmlformats.org/drawingml/2006/main"/>
          </p:cNvGraphicFramePr>
          <p:nvPr/>
        </p:nvGraphicFramePr>
        <p:xfrm>
          <a:off x="1205346" y="5168158"/>
          <a:ext cx="1547282" cy="1176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2311971" y="5150446"/>
            <a:ext cx="6251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>
                <a:solidFill>
                  <a:srgbClr val="C00000"/>
                </a:solidFill>
              </a:rPr>
              <a:t>7 класс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1372050" y="5459782"/>
            <a:ext cx="6251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600" b="1">
                <a:solidFill>
                  <a:srgbClr val="002060"/>
                </a:solidFill>
              </a:rPr>
              <a:t>УСЛОВИЯ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2034319" y="5640289"/>
            <a:ext cx="478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ru-RU" sz="600"/>
              <a:t>ЛЮДИ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1206999" y="5844941"/>
            <a:ext cx="8625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600" b="1">
                <a:solidFill>
                  <a:srgbClr val="002060"/>
                </a:solidFill>
              </a:rPr>
              <a:t>ДЕЯТЕЛЬНОСТЬ</a:t>
            </a:r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 bwMode="auto">
          <a:xfrm>
            <a:off x="3921137" y="4318241"/>
            <a:ext cx="849355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b="1" u="sng">
                <a:solidFill>
                  <a:srgbClr val="002060"/>
                </a:solidFill>
              </a:rPr>
              <a:t>ОСОБЕННОСТИ ВОЗРАСТА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highlight>
                  <a:srgbClr val="FFFFFF"/>
                </a:highlight>
              </a:rPr>
              <a:t>ПОТРЕБНОСТЬ БЫТЬ ПРИНЯТЫМ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ФОРМИРОВАНИЕ СОБСТВЕННЫХ ЦЕННОСТЕЙ И УБЕЖДЕНИЙ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ПОИСК СОБСТВЕННОГО «Я»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 bwMode="auto">
          <a:xfrm>
            <a:off x="338876" y="4219024"/>
            <a:ext cx="9293776" cy="86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/>
              <a:buChar char="Ø"/>
              <a:defRPr/>
            </a:pPr>
            <a:endParaRPr lang="ru-RU" sz="800" b="1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ИНФОРМИРУЙТЕ ПЕДАГОГОВ ОБ ИНДИВИДУАЛЬНЫХ ОСОБЕННОСТЯХ ДЕТЕЙ</a:t>
            </a:r>
            <a:endParaRPr/>
          </a:p>
          <a:p>
            <a:pPr>
              <a:lnSpc>
                <a:spcPct val="150000"/>
              </a:lnSpc>
              <a:defRPr/>
            </a:pPr>
            <a:endParaRPr lang="ru-RU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 bwMode="auto">
          <a:xfrm>
            <a:off x="631094" y="5714423"/>
            <a:ext cx="7975577" cy="45487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76199" y="79267"/>
            <a:ext cx="9728462" cy="5833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</a:rPr>
              <a:t>КАК ПОМОЧЬ РЕБЕНКУ АДАПТИРОВАТЬСЯ?</a:t>
            </a:r>
            <a:endParaRPr/>
          </a:p>
        </p:txBody>
      </p:sp>
      <p:sp>
        <p:nvSpPr>
          <p:cNvPr id="29" name="TextBox 28"/>
          <p:cNvSpPr txBox="1"/>
          <p:nvPr/>
        </p:nvSpPr>
        <p:spPr bwMode="auto">
          <a:xfrm>
            <a:off x="8777235" y="2638976"/>
            <a:ext cx="3360840" cy="2341282"/>
          </a:xfrm>
          <a:prstGeom prst="rect">
            <a:avLst/>
          </a:prstGeom>
          <a:solidFill>
            <a:srgbClr val="F6F8FC"/>
          </a:solidFill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</a:rPr>
              <a:t>ПОКАЗАТЕЛИ УСПЕШНОЙ АДАПТАЦИИ</a:t>
            </a:r>
            <a:r>
              <a:rPr lang="ru-RU" b="1">
                <a:solidFill>
                  <a:srgbClr val="C00000"/>
                </a:solidFill>
              </a:rPr>
              <a:t>: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СЛЕДУЕТ ПРАВИЛАМ ПОВЕДЕНИЯ И ОБЩЕНИЯ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РЕШАЕТ ПРОБЛЕМНЫЕ СИТУАЦИИ КОНСТРУКТИВНО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ЗНАЕТ, К  КОМУ ОБРАТИТЬСЯ ЗА ПОМОЩЬЮ И В КАКИХ СИТУАЦИЯХ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590040" y="759518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7 КЛАСС</a:t>
            </a:r>
            <a:endParaRPr/>
          </a:p>
        </p:txBody>
      </p:sp>
      <p:sp>
        <p:nvSpPr>
          <p:cNvPr id="3" name="Прямоугольник: скругленные углы 2"/>
          <p:cNvSpPr/>
          <p:nvPr/>
        </p:nvSpPr>
        <p:spPr bwMode="auto">
          <a:xfrm>
            <a:off x="590041" y="1819150"/>
            <a:ext cx="8020558" cy="446817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: скругленные углы 4"/>
          <p:cNvSpPr/>
          <p:nvPr/>
        </p:nvSpPr>
        <p:spPr bwMode="auto">
          <a:xfrm>
            <a:off x="590040" y="2802728"/>
            <a:ext cx="8020559" cy="446817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: скругленные углы 5"/>
          <p:cNvSpPr/>
          <p:nvPr/>
        </p:nvSpPr>
        <p:spPr bwMode="auto">
          <a:xfrm>
            <a:off x="631095" y="3756467"/>
            <a:ext cx="7979504" cy="424042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 bwMode="auto">
          <a:xfrm>
            <a:off x="631095" y="4703950"/>
            <a:ext cx="7975578" cy="45487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338876" y="1343975"/>
            <a:ext cx="9293776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УСТАНОВИТЕ ПРАВИЛА ОБЩЕНИЯ, КОНТРОЛИРУЙТЕ ИХ ВЫПОЛНЕНИЕ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338876" y="1831807"/>
            <a:ext cx="7662124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 b="1">
                <a:solidFill>
                  <a:srgbClr val="002060"/>
                </a:solidFill>
              </a:rPr>
              <a:t>ОБСУДИТЕ ПРАВИЛА ВМЕСТЕ </a:t>
            </a:r>
            <a:r>
              <a:rPr lang="ru-RU" sz="1400">
                <a:solidFill>
                  <a:srgbClr val="002060"/>
                </a:solidFill>
              </a:rPr>
              <a:t>С ДЕТЬМИ И РАЗМЕСТИТЕ НА СТЕНДЕ КЛАССА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423404" y="2823335"/>
            <a:ext cx="7136893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ОРГАНИЗОВЫВАЙТЕ РАБОТУ </a:t>
            </a:r>
            <a:r>
              <a:rPr lang="ru-RU" sz="1400" b="1">
                <a:solidFill>
                  <a:srgbClr val="002060"/>
                </a:solidFill>
              </a:rPr>
              <a:t>В ГРУППАХ</a:t>
            </a: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293542" y="2364449"/>
            <a:ext cx="9293776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ПОМОГИТЕ ДЕТЯМ НАЛАДИТЬ КОНТАКТ ДРУГ С ДРУГОМ 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293542" y="3248917"/>
            <a:ext cx="9293776" cy="630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rgbClr val="C00000"/>
                </a:solidFill>
              </a:rPr>
              <a:t>РАЗВИВАЙТЕ НАВЫКИ УВЕРЕННОГО ПОВЕДЕНИЯ </a:t>
            </a:r>
            <a:endParaRPr/>
          </a:p>
          <a:p>
            <a:pPr>
              <a:defRPr/>
            </a:pPr>
            <a:endParaRPr lang="ru-RU" sz="8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423404" y="3794302"/>
            <a:ext cx="6169420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 b="1">
                <a:solidFill>
                  <a:srgbClr val="002060"/>
                </a:solidFill>
              </a:rPr>
              <a:t>СОЗДАВАЙТЕ СИТУАЦИИ УСПЕХА </a:t>
            </a:r>
            <a:r>
              <a:rPr lang="ru-RU" sz="1400">
                <a:solidFill>
                  <a:srgbClr val="002060"/>
                </a:solidFill>
              </a:rPr>
              <a:t>ДЛЯ КАЖДОГО РЕБЕНКА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423404" y="4606548"/>
            <a:ext cx="9293776" cy="50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/>
              <a:buChar char="Ø"/>
              <a:defRPr/>
            </a:pPr>
            <a:endParaRPr lang="ru-RU" sz="800" b="1">
              <a:solidFill>
                <a:schemeClr val="accent1">
                  <a:lumMod val="75000"/>
                </a:schemeClr>
              </a:solidFill>
            </a:endParaRPr>
          </a:p>
          <a:p>
            <a:pPr marL="733424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 b="1">
                <a:solidFill>
                  <a:srgbClr val="002060"/>
                </a:solidFill>
              </a:rPr>
              <a:t>ДАЙТЕ РЕКОМЕНДАЦИИ </a:t>
            </a:r>
            <a:r>
              <a:rPr lang="ru-RU" sz="1400">
                <a:solidFill>
                  <a:srgbClr val="002060"/>
                </a:solidFill>
              </a:rPr>
              <a:t>ПО ВЗАИМОДЕЙСТВИЮ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334942" y="5222618"/>
            <a:ext cx="7813106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ОБЪЯСНИТЕ, КТО МОЖЕТ ПОМОЧЬ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505724" y="5765229"/>
            <a:ext cx="74952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К КОМУ </a:t>
            </a:r>
            <a:r>
              <a:rPr lang="ru-RU" sz="1400" b="1">
                <a:solidFill>
                  <a:srgbClr val="002060"/>
                </a:solidFill>
              </a:rPr>
              <a:t>МОЖНО ОБРАТИТЬСЯ</a:t>
            </a:r>
            <a:r>
              <a:rPr lang="ru-RU" sz="1400">
                <a:solidFill>
                  <a:srgbClr val="002060"/>
                </a:solidFill>
              </a:rPr>
              <a:t>, ЕСЛИ КЛАССНЫЙ РУКОВОДИТЕЛЬ ОТСУТСТВУЕТ</a:t>
            </a:r>
            <a:endParaRPr/>
          </a:p>
          <a:p>
            <a:pPr>
              <a:defRPr/>
            </a:pPr>
            <a:endParaRPr lang="ru-RU" sz="1300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5161370" y="1396027"/>
            <a:ext cx="689845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РЕБЕНОК ОТКАЗЫВАЕТСЯ ИДТИ В ШКОЛУ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НЕ ВЫПОЛНЯЕТ ЗАДАНИЯ УЧИТЕЛЯ НА УРОКЕ /ДОМА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СТАРАЕТСЯ БЫТЬ НЕЗАМЕТНЫМ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ВЕДЕТ СЕБЯ ДЕМОНСТРАТИВНО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СИДИТ ОДИН НА УРОКАХ/В СТОЛОВОЙ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ПРЕОБЛАДАЕТ НЕГАТИВНЫЙ ФОН НАСТРОЕНИЯ </a:t>
            </a:r>
            <a:endParaRPr/>
          </a:p>
        </p:txBody>
      </p:sp>
      <p:sp>
        <p:nvSpPr>
          <p:cNvPr id="2" name="AutoShape 2"/>
          <p:cNvSpPr>
            <a:spLocks noChangeArrowheads="1" noChangeAspect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907238" y="180390"/>
            <a:ext cx="10030121" cy="3693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>
                <a:solidFill>
                  <a:srgbClr val="C00000"/>
                </a:solidFill>
                <a:latin typeface="Inter"/>
                <a:ea typeface="Inter"/>
              </a:rPr>
              <a:t>C</a:t>
            </a:r>
            <a:r>
              <a:rPr lang="ru-RU" sz="2400" b="1">
                <a:solidFill>
                  <a:srgbClr val="C00000"/>
                </a:solidFill>
                <a:latin typeface="Inter"/>
                <a:ea typeface="Inter"/>
              </a:rPr>
              <a:t>ИТУАЦИИ ОСОБОГО ВНИМАНИЯ</a:t>
            </a:r>
            <a:endParaRPr/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8060" y="37150"/>
            <a:ext cx="739178" cy="738665"/>
          </a:xfrm>
          <a:prstGeom prst="rect">
            <a:avLst/>
          </a:prstGeom>
          <a:noFill/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55598" y="1668579"/>
            <a:ext cx="4361487" cy="282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 bwMode="auto">
          <a:xfrm>
            <a:off x="655598" y="4962820"/>
            <a:ext cx="9613473" cy="1295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ПОГОВОРИТЕ С РЕБЕНКОМ ДЛЯ УТОЧНЕНИЯ СИТУАЦИИ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ЗАПЛАНИРУЙТЕ И ПРОВЕДИТЕ МЕРОПРИЯТИЯ С ЦЕЛЬЮ ОКАЗАНИЯ ПОМОЩИ РЕБЕНКУ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ОБРАТИТЕСЬ ЗА ПОМОЩЬЮ К СПЕЦИАЛИСТАМ СЛУЖБЫ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52613" y="887122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7 КЛАСС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AutoShape 6"/>
          <p:cNvSpPr>
            <a:spLocks noChangeArrowheads="1" noChangeAspect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" name="AutoShape 8"/>
          <p:cNvSpPr>
            <a:spLocks noChangeArrowheads="1" noChangeAspect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AutoShape 10"/>
          <p:cNvSpPr>
            <a:spLocks noChangeArrowheads="1" noChangeAspect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1" name="AutoShape 12"/>
          <p:cNvSpPr>
            <a:spLocks noChangeArrowheads="1" noChangeAspect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3" name="AutoShape 14"/>
          <p:cNvSpPr>
            <a:spLocks noChangeArrowheads="1" noChangeAspect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Стрелка: пятиугольник 8"/>
          <p:cNvSpPr/>
          <p:nvPr/>
        </p:nvSpPr>
        <p:spPr bwMode="auto">
          <a:xfrm>
            <a:off x="264428" y="1441745"/>
            <a:ext cx="3389607" cy="2269603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УСЛОВИЯ</a:t>
            </a:r>
            <a:endParaRPr/>
          </a:p>
        </p:txBody>
      </p:sp>
      <p:sp>
        <p:nvSpPr>
          <p:cNvPr id="22" name="Стрелка: пятиугольник 21"/>
          <p:cNvSpPr/>
          <p:nvPr/>
        </p:nvSpPr>
        <p:spPr bwMode="auto">
          <a:xfrm>
            <a:off x="3814457" y="1441746"/>
            <a:ext cx="3983616" cy="2269603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ЛЮДИ</a:t>
            </a:r>
            <a:endParaRPr/>
          </a:p>
        </p:txBody>
      </p:sp>
      <p:sp>
        <p:nvSpPr>
          <p:cNvPr id="25" name="Стрелка: пятиугольник 24"/>
          <p:cNvSpPr/>
          <p:nvPr/>
        </p:nvSpPr>
        <p:spPr bwMode="auto">
          <a:xfrm>
            <a:off x="7923743" y="1435022"/>
            <a:ext cx="4007048" cy="2276327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600" b="1">
                <a:solidFill>
                  <a:srgbClr val="C00000"/>
                </a:solidFill>
              </a:rPr>
              <a:t>ДЕЯТЕЛЬНОСТЬ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278561" y="2137637"/>
            <a:ext cx="3918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Новое здание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ru-RU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rcRect l="13804" t="0" r="18638" b="6688"/>
          <a:stretch/>
        </p:blipFill>
        <p:spPr bwMode="auto">
          <a:xfrm>
            <a:off x="276951" y="4912197"/>
            <a:ext cx="902832" cy="155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Заголовок 1"/>
          <p:cNvSpPr txBox="1"/>
          <p:nvPr/>
        </p:nvSpPr>
        <p:spPr bwMode="auto">
          <a:xfrm>
            <a:off x="125532" y="72065"/>
            <a:ext cx="10890499" cy="6394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 ЧЕМУ РЕБЕНОК АДАПТИРУЕТСЯ</a:t>
            </a:r>
            <a:endParaRPr lang="ru-RU" sz="3900" b="1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3849155" y="2169414"/>
            <a:ext cx="37884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Отношения с новыми учителями и одноклассниками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Позиция в коллективе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7938389" y="2039949"/>
            <a:ext cx="39924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Увеличение количества уроков/доп. занятий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Новые предметы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Самостоятельность, умение распределять время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45870" y="803816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10 КЛАСС</a:t>
            </a:r>
            <a:endParaRPr/>
          </a:p>
        </p:txBody>
      </p:sp>
      <p:graphicFrame>
        <p:nvGraphicFramePr>
          <p:cNvPr id="4" name="Диаграмма 3"/>
          <p:cNvGraphicFramePr>
            <a:graphicFrameLocks xmlns:a="http://schemas.openxmlformats.org/drawingml/2006/main"/>
          </p:cNvGraphicFramePr>
          <p:nvPr/>
        </p:nvGraphicFramePr>
        <p:xfrm>
          <a:off x="1346738" y="4895777"/>
          <a:ext cx="1774896" cy="155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2568503" y="4947231"/>
            <a:ext cx="5531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>
                <a:solidFill>
                  <a:srgbClr val="C00000"/>
                </a:solidFill>
              </a:rPr>
              <a:t>10 класс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1681908" y="5392735"/>
            <a:ext cx="5514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600" b="1">
                <a:solidFill>
                  <a:srgbClr val="002060"/>
                </a:solidFill>
              </a:rPr>
              <a:t>УСЛОВИЯ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2346629" y="5392735"/>
            <a:ext cx="44374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600" b="1">
                <a:solidFill>
                  <a:srgbClr val="002060"/>
                </a:solidFill>
              </a:rPr>
              <a:t>ЛЮДИ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1778327" y="5892585"/>
            <a:ext cx="910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ru-RU" sz="600"/>
              <a:t>ДЕЯТЕЛЬНОСТЬ</a:t>
            </a:r>
            <a:endParaRPr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 bwMode="auto">
          <a:xfrm>
            <a:off x="3814457" y="4349563"/>
            <a:ext cx="8710367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b="1" u="sng">
                <a:solidFill>
                  <a:srgbClr val="002060"/>
                </a:solidFill>
              </a:rPr>
              <a:t>ОСОБЕННОСТИ ВОЗРАСТА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ПОСТРОЕНИЕ ЖИЗНЕННЫХ ПЛАНОВ И ПЕРСПЕКТИВ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ПОТРЕБНОСТЬ В ПРИЗНАНИИ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ГОТОВНОСТЬ К САМООПРЕДЕЛЕНИЮ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94268" y="156466"/>
            <a:ext cx="9728462" cy="5833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</a:rPr>
              <a:t>КАК ПОМОЧЬ РЕБЕНКУ АДАПТИРОВАТЬСЯ?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8387125" y="2679915"/>
            <a:ext cx="3682416" cy="255672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</a:rPr>
              <a:t>ПОКАЗАТЕЛИ УСПЕШНОЙ АДАПТАЦИИ</a:t>
            </a:r>
            <a:r>
              <a:rPr lang="ru-RU" b="1">
                <a:solidFill>
                  <a:srgbClr val="C00000"/>
                </a:solidFill>
              </a:rPr>
              <a:t>: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НЕ ПРОПУСКАЕТ ШКОЛУ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СВОБОДНО ОБЩАЕТСЯ С ОДНОКЛАССНИКАМИ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ЕСТЬ БЛИЗКИЙ КРУГ ОБЩЕНИЯ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САМОСТОЯТЕЛЬНО РАСПРЕДЕЛЯЕТ СВОЕ ВРЕМЯ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ПРИ НЕОБХОДИМОСТИ ОБРАЩАЕТСЯ ЗА ПОМОЩЬЮ К ПЕДАГОГАМ ИЛИ СПЕЦИАЛИСТАМ СЛУЖБЫ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754816" y="950080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10 КЛАСС</a:t>
            </a:r>
            <a:endParaRPr/>
          </a:p>
        </p:txBody>
      </p:sp>
      <p:sp>
        <p:nvSpPr>
          <p:cNvPr id="5" name="Прямоугольник: скругленные углы 4"/>
          <p:cNvSpPr/>
          <p:nvPr/>
        </p:nvSpPr>
        <p:spPr bwMode="auto">
          <a:xfrm>
            <a:off x="746718" y="2167085"/>
            <a:ext cx="7574322" cy="854569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 bwMode="auto">
          <a:xfrm>
            <a:off x="767288" y="3647036"/>
            <a:ext cx="7566224" cy="930779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: скругленные углы 7"/>
          <p:cNvSpPr/>
          <p:nvPr/>
        </p:nvSpPr>
        <p:spPr bwMode="auto">
          <a:xfrm>
            <a:off x="729835" y="5254993"/>
            <a:ext cx="7591205" cy="909516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481116" y="1561976"/>
            <a:ext cx="82610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/>
              <a:buChar char="Ø"/>
              <a:defRPr/>
            </a:pPr>
            <a:endParaRPr lang="ru-RU" sz="1200" i="1"/>
          </a:p>
          <a:p>
            <a:pPr marL="342900" indent="-342900">
              <a:buFont typeface="Wingdings"/>
              <a:buChar char="Ø"/>
              <a:defRPr/>
            </a:pPr>
            <a:r>
              <a:rPr lang="ru-RU" b="1">
                <a:solidFill>
                  <a:srgbClr val="C00000"/>
                </a:solidFill>
              </a:rPr>
              <a:t>ОБУЧАЙТЕ ДЕТЕЙ НАВЫКАМ ТАЙМ-МЕНЕДЖМЕНТА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812803" y="2056630"/>
            <a:ext cx="73070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/>
              <a:buChar char="Ø"/>
              <a:defRPr/>
            </a:pPr>
            <a:endParaRPr lang="ru-RU" sz="1200" i="1"/>
          </a:p>
          <a:p>
            <a:pPr marL="715963" indent="-357188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ПЛАНИРОВАНИЕ </a:t>
            </a:r>
            <a:r>
              <a:rPr lang="ru-RU" sz="1400" b="1">
                <a:solidFill>
                  <a:srgbClr val="002060"/>
                </a:solidFill>
              </a:rPr>
              <a:t>РЕЖИМА ДНЯ</a:t>
            </a:r>
            <a:endParaRPr/>
          </a:p>
          <a:p>
            <a:pPr marL="715963" indent="-357188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СОСТАВЛЕНИИЕ </a:t>
            </a:r>
            <a:r>
              <a:rPr lang="ru-RU" sz="1400" b="1">
                <a:solidFill>
                  <a:srgbClr val="002060"/>
                </a:solidFill>
              </a:rPr>
              <a:t>ЭФФЕКТИВНОГО РАСПИСАНИЯ</a:t>
            </a:r>
            <a:endParaRPr/>
          </a:p>
          <a:p>
            <a:pPr marL="715963" indent="-357188">
              <a:buFont typeface="Wingdings"/>
              <a:buChar char="§"/>
              <a:defRPr/>
            </a:pPr>
            <a:r>
              <a:rPr lang="ru-RU" sz="1400" b="1">
                <a:solidFill>
                  <a:srgbClr val="002060"/>
                </a:solidFill>
              </a:rPr>
              <a:t>РАССТАНОВКА ЗАДАЧ ПО ПРИОРИТЕТНОСТИ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481116" y="3184495"/>
            <a:ext cx="826102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ПОДДЕРЖИВАЙТЕ БЛАГОПРИЯТНЫЙ ПСИХОЛОГИЧЕСКИЙ КЛИМАТ КЛАССА</a:t>
            </a:r>
            <a:endParaRPr/>
          </a:p>
          <a:p>
            <a:pPr>
              <a:defRPr/>
            </a:pPr>
            <a:endParaRPr lang="ru-RU" sz="1200" i="1"/>
          </a:p>
        </p:txBody>
      </p:sp>
      <p:sp>
        <p:nvSpPr>
          <p:cNvPr id="14" name="TextBox 13"/>
          <p:cNvSpPr txBox="1"/>
          <p:nvPr/>
        </p:nvSpPr>
        <p:spPr bwMode="auto">
          <a:xfrm>
            <a:off x="713674" y="3757843"/>
            <a:ext cx="77136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indent="-357188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БУДЬТЕ «</a:t>
            </a:r>
            <a:r>
              <a:rPr lang="ru-RU" sz="1400" b="1">
                <a:solidFill>
                  <a:srgbClr val="002060"/>
                </a:solidFill>
              </a:rPr>
              <a:t>В КУРСЕ СОБЫТИЙ КЛАССА</a:t>
            </a:r>
            <a:r>
              <a:rPr lang="ru-RU" sz="1400">
                <a:solidFill>
                  <a:srgbClr val="002060"/>
                </a:solidFill>
              </a:rPr>
              <a:t>» (формальных и неформальных)</a:t>
            </a:r>
            <a:endParaRPr/>
          </a:p>
          <a:p>
            <a:pPr marL="715963" indent="-357188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СОВМЕСТНО С ДЕТЬМИ </a:t>
            </a:r>
            <a:r>
              <a:rPr lang="ru-RU" sz="1400" b="1">
                <a:solidFill>
                  <a:srgbClr val="002060"/>
                </a:solidFill>
              </a:rPr>
              <a:t>СОЗДАВАЙТЕ ТРАДИЦИИ </a:t>
            </a:r>
            <a:r>
              <a:rPr lang="ru-RU" sz="1400">
                <a:solidFill>
                  <a:srgbClr val="002060"/>
                </a:solidFill>
              </a:rPr>
              <a:t>КЛАССА</a:t>
            </a:r>
            <a:endParaRPr/>
          </a:p>
          <a:p>
            <a:pPr marL="715963" indent="-357188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ДОГОВОРИТЕСЬ О ВРЕМЕНИ ДЛЯ </a:t>
            </a:r>
            <a:r>
              <a:rPr lang="ru-RU" sz="1400" b="1">
                <a:solidFill>
                  <a:srgbClr val="002060"/>
                </a:solidFill>
              </a:rPr>
              <a:t>НЕФОРМАЛЬНОГО ОБЩЕНИЯ </a:t>
            </a:r>
            <a:r>
              <a:rPr lang="ru-RU" sz="1400">
                <a:solidFill>
                  <a:srgbClr val="002060"/>
                </a:solidFill>
              </a:rPr>
              <a:t>(экскурсии, кино др.)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563412" y="4790121"/>
            <a:ext cx="8261742" cy="503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rgbClr val="C00000"/>
                </a:solidFill>
              </a:rPr>
              <a:t>ДОГОВОРИТЕСЬ О СОБЛЮДЕНИИ  «ГРАНИЦ» В ОБЩЕНИИ И ПОВЕДЕНИИ</a:t>
            </a:r>
            <a:endParaRPr lang="ru-RU" sz="1200" i="1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768075" y="5350532"/>
            <a:ext cx="77136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indent="-357188">
              <a:buFont typeface="Wingdings"/>
              <a:buChar char="§"/>
              <a:defRPr/>
            </a:pPr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794593" y="5384516"/>
            <a:ext cx="71058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indent="-357188">
              <a:buFont typeface="Wingdings"/>
              <a:buChar char="§"/>
              <a:defRPr/>
            </a:pPr>
            <a:r>
              <a:rPr lang="ru-RU" sz="1400" b="1">
                <a:solidFill>
                  <a:srgbClr val="002060"/>
                </a:solidFill>
              </a:rPr>
              <a:t>ПОСТУПКИ</a:t>
            </a:r>
            <a:r>
              <a:rPr lang="ru-RU" sz="1400">
                <a:solidFill>
                  <a:srgbClr val="002060"/>
                </a:solidFill>
              </a:rPr>
              <a:t> И ИХ ВОЗМОЖНЫЕ </a:t>
            </a:r>
            <a:r>
              <a:rPr lang="ru-RU" sz="1400" b="1">
                <a:solidFill>
                  <a:srgbClr val="002060"/>
                </a:solidFill>
              </a:rPr>
              <a:t>ПОСЛЕДСТВИЯ</a:t>
            </a:r>
            <a:r>
              <a:rPr lang="ru-RU" sz="1400">
                <a:solidFill>
                  <a:srgbClr val="002060"/>
                </a:solidFill>
              </a:rPr>
              <a:t> </a:t>
            </a:r>
            <a:endParaRPr/>
          </a:p>
          <a:p>
            <a:pPr marL="715963" indent="-357188">
              <a:buFont typeface="Wingdings"/>
              <a:buChar char="§"/>
              <a:defRPr/>
            </a:pPr>
            <a:r>
              <a:rPr lang="ru-RU" sz="1400" b="1">
                <a:solidFill>
                  <a:srgbClr val="002060"/>
                </a:solidFill>
              </a:rPr>
              <a:t>ЛИЧНЫЕ И СОЦИАЛЬНЫЕ ГРАНИЦЫ</a:t>
            </a:r>
            <a:endParaRPr/>
          </a:p>
          <a:p>
            <a:pPr marL="715963" indent="-357188">
              <a:buFont typeface="Wingdings"/>
              <a:buChar char="§"/>
              <a:defRPr/>
            </a:pPr>
            <a:r>
              <a:rPr lang="ru-RU" sz="1400" b="1">
                <a:solidFill>
                  <a:srgbClr val="002060"/>
                </a:solidFill>
              </a:rPr>
              <a:t>НОРМЫ И ПРАВИЛА ОБЩЕНИЯ И ПОВЕДЕНИЯ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 noChangeAspect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907238" y="180390"/>
            <a:ext cx="10030121" cy="3693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>
                <a:solidFill>
                  <a:srgbClr val="C00000"/>
                </a:solidFill>
                <a:latin typeface="Inter"/>
                <a:ea typeface="Inter"/>
              </a:rPr>
              <a:t>C</a:t>
            </a:r>
            <a:r>
              <a:rPr lang="ru-RU" sz="2400" b="1">
                <a:solidFill>
                  <a:srgbClr val="C00000"/>
                </a:solidFill>
                <a:latin typeface="Inter"/>
                <a:ea typeface="Inter"/>
              </a:rPr>
              <a:t>ИТУАЦИИ ОСОБОГО ВНИМАНИЯ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Inter"/>
              <a:ea typeface="Inter"/>
            </a:endParaRPr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8060" y="37150"/>
            <a:ext cx="739178" cy="73866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1200" y="1467807"/>
            <a:ext cx="4332898" cy="289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 bwMode="auto">
          <a:xfrm>
            <a:off x="4904682" y="1792692"/>
            <a:ext cx="6898458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rgbClr val="002060"/>
                </a:solidFill>
                <a:latin typeface="+mj-lt"/>
                <a:cs typeface="Times New Roman"/>
              </a:rPr>
              <a:t>ПАССИВЕН, НЕ ПРИНИМАЕТ УЧАСТИЯ В ГРУППОВОЙ РАБОТЕ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rgbClr val="002060"/>
                </a:solidFill>
                <a:latin typeface="+mj-lt"/>
                <a:cs typeface="Times New Roman"/>
              </a:rPr>
              <a:t>ПРЕОБЛАДАЕТ НЕГАТИВНЫЙ ФОН НАСТРОЕНИЯ</a:t>
            </a:r>
            <a:endParaRPr/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rgbClr val="002060"/>
                </a:solidFill>
                <a:latin typeface="+mj-lt"/>
                <a:cs typeface="Times New Roman"/>
              </a:rPr>
              <a:t>СНИЖЕНИЕ УСПЕВАЕМОСТИ</a:t>
            </a:r>
            <a:endParaRPr/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rgbClr val="002060"/>
                </a:solidFill>
                <a:latin typeface="+mj-lt"/>
                <a:cs typeface="Times New Roman"/>
              </a:rPr>
              <a:t>НЕ ОБЩАЕТСЯ С ДЕТЬМИ И ПЕДАГОГАМИ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37649" y="4824370"/>
            <a:ext cx="9613473" cy="1295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ПОГОВОРИТЕ С РЕБЕНКОМ ДЛЯ УТОЧНЕНИЯ СИТУАЦИИ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ЗАПЛАНИРУЙТЕ И ПРОВЕДИТЕ МЕРОПРИЯТИЯ С ЦЕЛЬЮ ОКАЗАНИЯ ПОМОЩИ РЕБЕНКУ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ОБРАТИТЕСЬ ЗА ПОМОЩЬЮ К СПЕЦИАЛИСТАМ СЛУЖБЫ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89189" y="838530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10 КЛАСС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pic>
        <p:nvPicPr>
          <p:cNvPr id="14" name="Рисунок 13" descr="Изображение выглядит как шаблон, прямоугольный, пиксель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36254" y="4788860"/>
            <a:ext cx="1366887" cy="1366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 bwMode="auto">
          <a:xfrm>
            <a:off x="316314" y="255749"/>
            <a:ext cx="11559372" cy="990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АЛГОРИТМ ПОМОЩИ РЕБЕНКУ</a:t>
            </a:r>
            <a:endParaRPr/>
          </a:p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ПРИ ТРУДНОСТЯХ АДАПТАЦИИ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493505" y="1174959"/>
            <a:ext cx="12015487" cy="5024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ru-RU" sz="2000" b="1" u="sng">
                <a:solidFill>
                  <a:schemeClr val="accent1">
                    <a:lumMod val="75000"/>
                  </a:schemeClr>
                </a:solidFill>
              </a:rPr>
              <a:t>ОПРЕДЕЛИТЕ ХАРАКТЕР ТРУДНОСТЕЙ</a:t>
            </a:r>
            <a:endParaRPr/>
          </a:p>
          <a:p>
            <a:pPr marL="342900" indent="-34290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2400">
                <a:solidFill>
                  <a:schemeClr val="accent1">
                    <a:lumMod val="75000"/>
                  </a:schemeClr>
                </a:solidFill>
              </a:rPr>
              <a:t>понаблюдайте за ребенком</a:t>
            </a:r>
            <a:endParaRPr/>
          </a:p>
          <a:p>
            <a:pPr marL="342900" indent="-34290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2400">
                <a:solidFill>
                  <a:schemeClr val="accent1">
                    <a:lumMod val="75000"/>
                  </a:schemeClr>
                </a:solidFill>
              </a:rPr>
              <a:t>обсудите ситуацию с ребенком, педагогами, родителями</a:t>
            </a:r>
            <a:endParaRPr/>
          </a:p>
          <a:p>
            <a:pPr>
              <a:lnSpc>
                <a:spcPct val="2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ru-RU" sz="2000" b="1" u="sng">
                <a:solidFill>
                  <a:schemeClr val="accent1">
                    <a:lumMod val="75000"/>
                  </a:schemeClr>
                </a:solidFill>
              </a:rPr>
              <a:t>НАЙДИТЕ СИЛЬНЫЕ СТОРОНЫ, РЕСУРСЫ РЕБЕНКА</a:t>
            </a:r>
            <a:endParaRPr/>
          </a:p>
          <a:p>
            <a:pPr marL="342900" indent="-34290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2400">
                <a:solidFill>
                  <a:schemeClr val="accent1">
                    <a:lumMod val="75000"/>
                  </a:schemeClr>
                </a:solidFill>
              </a:rPr>
              <a:t>проанализируйте, какие задания даются ребенку легче</a:t>
            </a:r>
            <a:endParaRPr/>
          </a:p>
          <a:p>
            <a:pPr marL="342900" indent="-34290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2400">
                <a:solidFill>
                  <a:schemeClr val="accent1">
                    <a:lumMod val="75000"/>
                  </a:schemeClr>
                </a:solidFill>
              </a:rPr>
              <a:t>обсудите интересы и увлечения ребенка с родителями</a:t>
            </a:r>
            <a:endParaRPr/>
          </a:p>
          <a:p>
            <a:pPr>
              <a:lnSpc>
                <a:spcPct val="2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endParaRPr lang="ru-RU" sz="1300" i="1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ru-RU" sz="2000" b="1" u="sng">
                <a:solidFill>
                  <a:schemeClr val="accent1">
                    <a:lumMod val="75000"/>
                  </a:schemeClr>
                </a:solidFill>
              </a:rPr>
              <a:t>ПРОВЕДИТЕ МЕРОПРИЯТИЯ ПО ПРЕОДОЛЕНИЮ ТРУДНОСТЕЙ С УЧЕТОМ РЕСУРСОВ РЕБЕНКА</a:t>
            </a:r>
            <a:endParaRPr/>
          </a:p>
          <a:p>
            <a:pPr marL="342900" indent="-34290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2400">
                <a:solidFill>
                  <a:schemeClr val="accent1">
                    <a:lumMod val="75000"/>
                  </a:schemeClr>
                </a:solidFill>
              </a:rPr>
              <a:t>с ребенком/с классом</a:t>
            </a:r>
            <a:endParaRPr/>
          </a:p>
          <a:p>
            <a:pPr marL="342900" indent="-342900"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Arial"/>
              <a:buChar char="•"/>
              <a:defRPr/>
            </a:pPr>
            <a:r>
              <a:rPr lang="ru-RU" sz="2400">
                <a:solidFill>
                  <a:schemeClr val="accent1">
                    <a:lumMod val="75000"/>
                  </a:schemeClr>
                </a:solidFill>
              </a:rPr>
              <a:t>самостоятельно/с привлечением специалистов Службы 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494776" y="579804"/>
            <a:ext cx="3380910" cy="338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87872" y="187289"/>
            <a:ext cx="4503156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ГРУППОВАЯ  РАБОТА № 1</a:t>
            </a:r>
            <a:endParaRPr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967375" y="2192398"/>
            <a:ext cx="780559" cy="769023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rrowheads="1"/>
          </p:cNvPicPr>
          <p:nvPr/>
        </p:nvPicPr>
        <p:blipFill>
          <a:blip r:embed="rId3"/>
          <a:stretch/>
        </p:blipFill>
        <p:spPr bwMode="auto">
          <a:xfrm>
            <a:off x="7500479" y="603221"/>
            <a:ext cx="360000" cy="360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 bwMode="auto">
          <a:xfrm>
            <a:off x="7945602" y="603221"/>
            <a:ext cx="3274294" cy="369332"/>
          </a:xfrm>
          <a:prstGeom prst="rect">
            <a:avLst/>
          </a:prstGeom>
          <a:solidFill>
            <a:srgbClr val="1F686E">
              <a:alpha val="15999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  <a:latin typeface="Inter"/>
                <a:ea typeface="Inter"/>
              </a:rPr>
              <a:t>ВРЕМЯ ВЫПОЛНЕНИЯ 8 МИНУТ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2241027" y="2463610"/>
            <a:ext cx="4900003" cy="461665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Inter"/>
                <a:ea typeface="Inter"/>
              </a:rPr>
              <a:t>ОБСУДИТЕ СИТУАЦИЮ В ГРУППЕ 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2343292" y="3742171"/>
            <a:ext cx="4475459" cy="738664"/>
          </a:xfrm>
          <a:prstGeom prst="rect">
            <a:avLst/>
          </a:prstGeom>
          <a:noFill/>
          <a:ln w="3175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  <a:latin typeface="Inter"/>
                <a:ea typeface="Inter"/>
              </a:rPr>
              <a:t>ПРЕДСТАВЬТЕ РЕЗУЛЬТАТ 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  <a:latin typeface="Inter"/>
                <a:ea typeface="Inter"/>
              </a:rPr>
              <a:t>1-2 представителя от группы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51712" y="2438201"/>
            <a:ext cx="1500732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chemeClr val="bg1"/>
                </a:solidFill>
                <a:latin typeface="Inter ExtraBold"/>
                <a:ea typeface="Inter ExtraBold"/>
              </a:rPr>
              <a:t>ШАГ 1 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651712" y="3849893"/>
            <a:ext cx="155202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chemeClr val="bg1"/>
                </a:solidFill>
                <a:latin typeface="Inter ExtraBold"/>
                <a:ea typeface="Inter ExtraBold"/>
              </a:rPr>
              <a:t>ШАГ 2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882251" y="2961421"/>
            <a:ext cx="8675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latin typeface="Inter"/>
                <a:ea typeface="Inter"/>
              </a:rPr>
              <a:t>5 минут</a:t>
            </a:r>
            <a:endParaRPr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941423" y="3465381"/>
            <a:ext cx="780559" cy="769023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 bwMode="auto">
          <a:xfrm>
            <a:off x="7801870" y="4223379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rgbClr val="002060"/>
                </a:solidFill>
                <a:latin typeface="Inter"/>
                <a:ea typeface="Inter"/>
              </a:rPr>
              <a:t>3 минуты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213685" y="1402398"/>
            <a:ext cx="5047278" cy="504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узырек для мыслей: облако 1"/>
          <p:cNvSpPr/>
          <p:nvPr/>
        </p:nvSpPr>
        <p:spPr bwMode="auto">
          <a:xfrm>
            <a:off x="7939174" y="336140"/>
            <a:ext cx="3463939" cy="1636295"/>
          </a:xfrm>
          <a:prstGeom prst="cloudCallout">
            <a:avLst>
              <a:gd name="adj1" fmla="val -20833"/>
              <a:gd name="adj2" fmla="val 62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353103" y="1193387"/>
            <a:ext cx="5742896" cy="3831818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КАКОЙ ПЕРИОД (КЛАСС)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ИЗ </a:t>
            </a:r>
            <a:r>
              <a:rPr lang="ru-RU" sz="5400" b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ВАШЕЙ ШКОЛЬНОЙ ЖИЗНИ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ЗАПОМНИЛСЯ ВАМ БОЛЬШЕ ВСЕГО?</a:t>
            </a:r>
            <a:endParaRPr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671143" y="464492"/>
            <a:ext cx="1111201" cy="111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590142" y="637787"/>
            <a:ext cx="1111201" cy="111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61744" y="470464"/>
            <a:ext cx="11206929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b="1">
                <a:solidFill>
                  <a:srgbClr val="002060"/>
                </a:solidFill>
                <a:latin typeface="+mj-lt"/>
                <a:cs typeface="Times New Roman"/>
              </a:rPr>
              <a:t>Дима обучается в первом классе 2 месяца. На уроках инициативу не проявляет, на вопросы учителя отвечает редко, предпочитает молчать. На переменах Дима не играет с одноклассниками, стоит один. В разговоре с мамой выяснилось, что мальчик два года посещает кружок по Лего-конструированию, проблем в общении на кружке у ребенка нет.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01322" y="2904761"/>
            <a:ext cx="992777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КАК ПОМОЧЬ РЕБЕНКУ?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154827" y="3407653"/>
            <a:ext cx="1370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ТРУДНОСТИ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5080445" y="3412230"/>
            <a:ext cx="10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РЕСУРСЫ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9050735" y="3429000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МЕРОПРИЯТИЯ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81475" y="3935298"/>
            <a:ext cx="3218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Взаимодействие</a:t>
            </a:r>
            <a:endParaRPr/>
          </a:p>
          <a:p>
            <a:pPr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 со сверстниками и взрослыми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24347" y="3959275"/>
            <a:ext cx="3867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Есть увлечение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Общается со знакомыми людьми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7492009" y="3945304"/>
            <a:ext cx="43769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Беседа с ребенком, родителями с  целью прояснения ситуации, определения круга интересов ребенка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Классный час/игры на перемене  на тему: «Мои интересы» с целью выявления ребят со схожими интересами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Групповая работа по интересам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Давать Диме посильные поручения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0875021" y="-1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Кейс 1</a:t>
            </a:r>
            <a:endParaRPr/>
          </a:p>
        </p:txBody>
      </p:sp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>
            <a:off x="3580702" y="3502867"/>
            <a:ext cx="0" cy="31230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>
            <a:off x="7440852" y="3502243"/>
            <a:ext cx="0" cy="31230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cxnSpLocks/>
          </p:cNvCxnSpPr>
          <p:nvPr/>
        </p:nvCxnSpPr>
        <p:spPr bwMode="auto">
          <a:xfrm>
            <a:off x="181475" y="3801432"/>
            <a:ext cx="1179999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3507" y="473901"/>
            <a:ext cx="11206929" cy="2492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600" b="1">
                <a:solidFill>
                  <a:srgbClr val="002060"/>
                </a:solidFill>
                <a:latin typeface="+mj-lt"/>
                <a:cs typeface="Times New Roman"/>
              </a:rPr>
              <a:t>Арина учится в пятом классе, 1 четверть. В начальной школе училась на «хорошо» и «отлично». С одноклассниками находится в хороших взаимоотношениях. В последнее время девочка по вторникам стала жаловаться родителям на головную боль и отказываться идти в школу. Мама девочки обратила внимание, что во вторник проходит урок географии. Учитель вспомнила, что однажды Арина не могла найти кабинет и опоздала на урок.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319051" y="2925856"/>
            <a:ext cx="7195840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КАК ПОМОЧЬ РЕБЕНКУ?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083140" y="3626436"/>
            <a:ext cx="1370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ТРУДНОСТИ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08314" y="4096340"/>
            <a:ext cx="3258950" cy="102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Нежелание ходить в школу (предположительно, из-за урока географии)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735638" y="3627036"/>
            <a:ext cx="10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РЕСУРСЫ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65880" y="3626436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МЕРОПРИЯТИЯ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801387" y="4096451"/>
            <a:ext cx="3173951" cy="1347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Хорошие отношения с одноклассниками</a:t>
            </a:r>
            <a:endParaRPr/>
          </a:p>
          <a:p>
            <a:pPr marL="285750" indent="-28575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Окончила начальную школу «без троек»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377610" y="4109976"/>
            <a:ext cx="4386072" cy="2303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Беседа с девочкой с целью оказания поддержки, прояснения ситуации </a:t>
            </a:r>
            <a:endParaRPr/>
          </a:p>
          <a:p>
            <a:pPr marL="457200" indent="-45720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highlight>
                  <a:srgbClr val="FFFFFF"/>
                </a:highlight>
                <a:cs typeface="Times New Roman"/>
              </a:rPr>
              <a:t>Разработка совместно с ребенком  план-карты расположения кабинетов, помощь в ориентации в школе</a:t>
            </a:r>
            <a:endParaRPr/>
          </a:p>
          <a:p>
            <a:pPr marL="457200" indent="-45720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highlight>
                  <a:srgbClr val="FFFFFF"/>
                </a:highlight>
                <a:cs typeface="Times New Roman"/>
              </a:rPr>
              <a:t>Рекомендации педагогу по географии по взаимодействию с ребенком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/>
        </p:nvCxnSpPr>
        <p:spPr bwMode="auto">
          <a:xfrm>
            <a:off x="3506771" y="3726966"/>
            <a:ext cx="0" cy="31230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7054354" y="3656158"/>
            <a:ext cx="0" cy="31230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>
            <a:off x="219183" y="3954723"/>
            <a:ext cx="1179999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 bwMode="auto">
          <a:xfrm>
            <a:off x="10875021" y="-1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Кейс 2</a:t>
            </a:r>
            <a:endParaRPr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34320" y="448120"/>
            <a:ext cx="11206929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600">
                <a:solidFill>
                  <a:srgbClr val="002060"/>
                </a:solidFill>
              </a:rPr>
              <a:t>Мария (13 лет) 2 месяца учится в профильном 7-м гуманитарном классе. С одноклассниками поддерживает ровные отношения, близких друзей к классе нет, подруги перешли в другой профильный класс. Мария пишет стихи и ведет блог в соцсети. Недавно педагог прочитала новый рассказ Марии о том, как трудно жить без друзей.</a:t>
            </a:r>
            <a:endParaRPr lang="ru-RU" sz="2600" b="1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155293" y="2712341"/>
            <a:ext cx="992777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КАК ПОМОЧЬ РЕБЕНКУ?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043647" y="3507196"/>
            <a:ext cx="1370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ТРУДНОСТИ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502974" y="3505947"/>
            <a:ext cx="10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РЕСУРСЫ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628632" y="3505947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МЕРОПРИЯТИЯ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49635" y="4057446"/>
            <a:ext cx="2898648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Отсутствие дружеских отношений в классе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598574" y="4048882"/>
            <a:ext cx="2898648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Творческая девочка, пишет стихи, ведет блог</a:t>
            </a:r>
            <a:endParaRPr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7155177" y="4057446"/>
            <a:ext cx="4386072" cy="2303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Беседа с ребенком с целью оказания поддержки, прояснения ситуации</a:t>
            </a:r>
            <a:endParaRPr/>
          </a:p>
          <a:p>
            <a:pPr marL="457200" indent="-45720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Организация групповой работы, внеклассных мероприятий </a:t>
            </a:r>
            <a:endParaRPr/>
          </a:p>
          <a:p>
            <a:pPr marL="457200" indent="-45720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Включение Марии в подготовку литературной викторины вместе с другими одноклассниками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0875021" y="-1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Кейс 3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/>
        </p:nvCxnSpPr>
        <p:spPr bwMode="auto">
          <a:xfrm>
            <a:off x="3318235" y="3657600"/>
            <a:ext cx="0" cy="31230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cxnSpLocks/>
          </p:cNvCxnSpPr>
          <p:nvPr/>
        </p:nvCxnSpPr>
        <p:spPr bwMode="auto">
          <a:xfrm>
            <a:off x="7004304" y="3657600"/>
            <a:ext cx="0" cy="31230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>
            <a:off x="219183" y="3954723"/>
            <a:ext cx="1179999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219183" y="429027"/>
            <a:ext cx="11206929" cy="2492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600">
                <a:solidFill>
                  <a:srgbClr val="002060"/>
                </a:solidFill>
              </a:rPr>
              <a:t>Сергей перешел в 10 класс из другой школы, 9 класс закончил с одной четверкой, увлекается программированием, робототехникой. На уроках активность не проявляет, «спит на ходу». С октября стали появляться неудовлетворительные отметки. Спустя месяц Сергей сказал, что, наверное, образование не для него, он ничего не успевает, занимается до позднего вечера, так как посещает много дополнительных занятий.</a:t>
            </a:r>
            <a:endParaRPr lang="ru-RU" sz="2600" b="1">
              <a:solidFill>
                <a:srgbClr val="002060"/>
              </a:solidFill>
              <a:latin typeface="+mj-lt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47250" y="2922017"/>
            <a:ext cx="9927771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КАК ПОМОЧЬ РЕБЕНКУ?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81039" y="3573518"/>
            <a:ext cx="1370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ТРУДНОСТИ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568794" y="3573518"/>
            <a:ext cx="10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РЕСУРСЫ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9020033" y="3573518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>
                <a:solidFill>
                  <a:srgbClr val="002060"/>
                </a:solidFill>
                <a:cs typeface="Times New Roman"/>
              </a:rPr>
              <a:t>МЕРОПРИЯТИЯ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19183" y="4163529"/>
            <a:ext cx="2898648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Снижение успеваемости и учебной мотивации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664394" y="4163529"/>
            <a:ext cx="2898648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Хорошо учился ранее </a:t>
            </a:r>
            <a:endParaRPr/>
          </a:p>
          <a:p>
            <a:pPr marL="285750" indent="-28575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Есть увлечение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693408" y="3942850"/>
            <a:ext cx="5243620" cy="262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Беседа с ребенком с целью прояснения ситуации, уточнения информации о распределении нагрузки</a:t>
            </a:r>
            <a:endParaRPr/>
          </a:p>
          <a:p>
            <a:pPr marL="457200" indent="-45720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Помощь в составлении эффективного расписания с учетом возрастных особенностей ребенка </a:t>
            </a:r>
            <a:endParaRPr/>
          </a:p>
          <a:p>
            <a:pPr marL="457200" indent="-457200" algn="just">
              <a:lnSpc>
                <a:spcPct val="114999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  <a:cs typeface="Times New Roman"/>
              </a:rPr>
              <a:t>Беседа с родителями о необходимости помощи Сергею в распределении нагрузки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/>
        </p:nvCxnSpPr>
        <p:spPr bwMode="auto">
          <a:xfrm>
            <a:off x="3318235" y="3657600"/>
            <a:ext cx="0" cy="31230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 bwMode="auto">
          <a:xfrm>
            <a:off x="6693408" y="3631236"/>
            <a:ext cx="0" cy="31230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cxnSpLocks/>
          </p:cNvCxnSpPr>
          <p:nvPr/>
        </p:nvCxnSpPr>
        <p:spPr bwMode="auto">
          <a:xfrm>
            <a:off x="219183" y="3954723"/>
            <a:ext cx="1179999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 bwMode="auto">
          <a:xfrm>
            <a:off x="10875021" y="-1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Кейс 4</a:t>
            </a:r>
            <a:endParaRPr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454410" y="4796821"/>
            <a:ext cx="27512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2400" b="1">
                <a:solidFill>
                  <a:srgbClr val="C00000"/>
                </a:solidFill>
              </a:rPr>
              <a:t>1 класс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5547279" y="4598151"/>
            <a:ext cx="7201890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defTabSz="91440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8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ОРИЕНТИРУЮСЬ В НОВОМ ПРОСТРАНСТВЕ</a:t>
            </a:r>
            <a:endParaRPr/>
          </a:p>
          <a:p>
            <a:pPr marL="285750" indent="-285750">
              <a:lnSpc>
                <a:spcPct val="150000"/>
              </a:lnSpc>
              <a:buFont typeface="Wingdings"/>
              <a:buChar char="ü"/>
              <a:defRPr/>
            </a:pPr>
            <a:r>
              <a:rPr lang="ru-RU" b="1">
                <a:solidFill>
                  <a:srgbClr val="002060"/>
                </a:solidFill>
                <a:cs typeface="Times New Roman"/>
              </a:rPr>
              <a:t>КОМФОРТНО ЧУВСТВУЮ СЕБЯ В КОЛЛЕКТИВЕ СВЕРСТНИКОВ</a:t>
            </a:r>
            <a:endParaRPr/>
          </a:p>
          <a:p>
            <a:pPr marL="285750" indent="-285750" algn="l" defTabSz="914400">
              <a:lnSpc>
                <a:spcPct val="150000"/>
              </a:lnSpc>
              <a:buFont typeface="Wingdings"/>
              <a:buChar char="ü"/>
              <a:defRPr/>
            </a:pPr>
            <a:r>
              <a:rPr lang="ru-RU" b="1">
                <a:solidFill>
                  <a:srgbClr val="002060"/>
                </a:solidFill>
              </a:rPr>
              <a:t>СВОБОДНО ОБЩАЮСЬ С ОДНОКЛАССНИКАМИ И ПЕДАГОГАМИ</a:t>
            </a:r>
            <a:endParaRPr/>
          </a:p>
          <a:p>
            <a:pPr marL="285750" indent="-285750" algn="l" defTabSz="914400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8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СЛЕДУЮ ПРАВИЛАМ ПОВЕДЕНИЯ В ШКОЛЕ</a:t>
            </a:r>
            <a:endParaRPr/>
          </a:p>
          <a:p>
            <a:pPr marL="285750" indent="-285750" algn="l" defTabSz="914400">
              <a:lnSpc>
                <a:spcPct val="150000"/>
              </a:lnSpc>
              <a:buFont typeface="Wingdings"/>
              <a:buChar char="ü"/>
              <a:defRPr/>
            </a:pPr>
            <a:r>
              <a:rPr lang="ru-RU" b="1">
                <a:solidFill>
                  <a:srgbClr val="002060"/>
                </a:solidFill>
              </a:rPr>
              <a:t>ЗНАЮ, К КОМУ ОБРАТИТЬСЯ ЗА ПОМОЩЬЮ</a:t>
            </a:r>
            <a:endParaRPr lang="ru-RU" sz="1800" b="1">
              <a:solidFill>
                <a:srgbClr val="002060"/>
              </a:solidFill>
            </a:endParaRPr>
          </a:p>
          <a:p>
            <a:pPr algn="l" defTabSz="914400">
              <a:defRPr/>
            </a:pPr>
            <a:endParaRPr lang="ru-RU" sz="1800" b="1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944801" y="2879989"/>
            <a:ext cx="1581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>
              <a:defRPr/>
            </a:pPr>
            <a:r>
              <a:rPr lang="ru-RU" sz="2400" b="1">
                <a:solidFill>
                  <a:srgbClr val="C00000"/>
                </a:solidFill>
              </a:rPr>
              <a:t>7 класс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9982200" y="1716711"/>
            <a:ext cx="14960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2400" b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10 класс  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-495595" y="142614"/>
            <a:ext cx="5915840" cy="896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</a:rPr>
              <a:t>ИТОГИ АДАПТАЦИИ 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rcRect l="13804" t="0" r="18638" b="6688"/>
          <a:stretch/>
        </p:blipFill>
        <p:spPr bwMode="auto">
          <a:xfrm>
            <a:off x="8696755" y="720058"/>
            <a:ext cx="1032920" cy="1774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rcRect l="15595" t="12222" r="13393" b="0"/>
          <a:stretch/>
        </p:blipFill>
        <p:spPr bwMode="auto">
          <a:xfrm flipH="1">
            <a:off x="5741456" y="1738676"/>
            <a:ext cx="1032920" cy="177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rcRect l="22732" t="9540" r="22021" b="18180"/>
          <a:stretch/>
        </p:blipFill>
        <p:spPr bwMode="auto">
          <a:xfrm>
            <a:off x="2921290" y="2884522"/>
            <a:ext cx="969015" cy="162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/>
          <a:srcRect l="21552" t="-1297" r="20081" b="2983"/>
          <a:stretch/>
        </p:blipFill>
        <p:spPr bwMode="auto">
          <a:xfrm>
            <a:off x="405043" y="3768174"/>
            <a:ext cx="965124" cy="162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Соединитель: уступ 19"/>
          <p:cNvCxnSpPr>
            <a:cxnSpLocks/>
          </p:cNvCxnSpPr>
          <p:nvPr/>
        </p:nvCxnSpPr>
        <p:spPr bwMode="auto">
          <a:xfrm flipV="1">
            <a:off x="64008" y="4599432"/>
            <a:ext cx="5175504" cy="93916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cxnSpLocks/>
          </p:cNvCxnSpPr>
          <p:nvPr/>
        </p:nvCxnSpPr>
        <p:spPr bwMode="auto">
          <a:xfrm flipV="1">
            <a:off x="8354567" y="2623900"/>
            <a:ext cx="0" cy="1015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cxnSpLocks/>
          </p:cNvCxnSpPr>
          <p:nvPr/>
        </p:nvCxnSpPr>
        <p:spPr bwMode="auto">
          <a:xfrm flipV="1">
            <a:off x="8354567" y="2600141"/>
            <a:ext cx="2999233" cy="13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cxnSp>
        <p:nvCxnSpPr>
          <p:cNvPr id="19" name="Соединитель: уступ 18"/>
          <p:cNvCxnSpPr>
            <a:cxnSpLocks/>
          </p:cNvCxnSpPr>
          <p:nvPr/>
        </p:nvCxnSpPr>
        <p:spPr bwMode="auto">
          <a:xfrm flipV="1">
            <a:off x="2739991" y="3618593"/>
            <a:ext cx="5614576" cy="97955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 bwMode="auto">
          <a:xfrm>
            <a:off x="4071603" y="3929136"/>
            <a:ext cx="1581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>
              <a:defRPr/>
            </a:pPr>
            <a:r>
              <a:rPr lang="ru-RU" sz="2400" b="1">
                <a:solidFill>
                  <a:srgbClr val="C00000"/>
                </a:solidFill>
              </a:rPr>
              <a:t>5 класс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131656" y="1686135"/>
            <a:ext cx="8335688" cy="192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834604" y="1211242"/>
            <a:ext cx="5557052" cy="315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ПЕДАГОГУ </a:t>
            </a:r>
            <a:r>
              <a:rPr lang="ru-RU" sz="5400" b="1">
                <a:solidFill>
                  <a:schemeClr val="accent1">
                    <a:lumMod val="75000"/>
                  </a:schemeClr>
                </a:solidFill>
                <a:latin typeface="Calibri"/>
                <a:ea typeface="+mn-ea"/>
                <a:cs typeface="Calibri"/>
              </a:rPr>
              <a:t>ТРЕБУЕТСЯ АДАПТАЦИЯ</a:t>
            </a: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?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252261" y="1033981"/>
            <a:ext cx="4259443" cy="425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55092" y="1082087"/>
            <a:ext cx="7869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ВЫДЕЛИТЕ ВРЕМЯ НА УРОКЕ ДЛЯ ЗНАКОМСТВА С ДЕТЬМИ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253737" y="237613"/>
            <a:ext cx="9728462" cy="5833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</a:rPr>
              <a:t>АДАПТАЦИЯ ПЕДАГОГА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55092" y="2550700"/>
            <a:ext cx="4912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СЛЕДИТЕ ЗА СВОЕЙ РЕЧЬЮ И ПОВЕДЕНИЕМ 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31520" y="1692345"/>
            <a:ext cx="7787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r>
              <a:rPr lang="ru-RU" sz="1400">
                <a:solidFill>
                  <a:srgbClr val="002060"/>
                </a:solidFill>
              </a:rPr>
              <a:t>РАССКАЖИТЕ НЕМНОГО </a:t>
            </a:r>
            <a:r>
              <a:rPr lang="ru-RU" sz="1400" b="1">
                <a:solidFill>
                  <a:srgbClr val="002060"/>
                </a:solidFill>
              </a:rPr>
              <a:t>О СЕБЕ</a:t>
            </a:r>
            <a:endParaRPr/>
          </a:p>
          <a:p>
            <a:pPr marL="34290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r>
              <a:rPr lang="ru-RU" sz="1400">
                <a:solidFill>
                  <a:srgbClr val="002060"/>
                </a:solidFill>
              </a:rPr>
              <a:t>УЗНАЙТЕ </a:t>
            </a:r>
            <a:r>
              <a:rPr lang="ru-RU" sz="1400" b="1">
                <a:solidFill>
                  <a:srgbClr val="002060"/>
                </a:solidFill>
              </a:rPr>
              <a:t>ИМЕНА, ИНТЕРЕСЫ И УВЛЕЧЕНИЯ ДЕТЕЙ</a:t>
            </a:r>
            <a:endParaRPr/>
          </a:p>
          <a:p>
            <a:pPr marL="342900" lvl="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r>
              <a:rPr lang="ru-RU" sz="1400">
                <a:solidFill>
                  <a:srgbClr val="002060"/>
                </a:solidFill>
              </a:rPr>
              <a:t>ИСПОЛЬЗУЙТЕ </a:t>
            </a:r>
            <a:r>
              <a:rPr lang="ru-RU" sz="1400" b="1">
                <a:solidFill>
                  <a:srgbClr val="002060"/>
                </a:solidFill>
              </a:rPr>
              <a:t>МЕТОД АССОЦИАЦИЙ</a:t>
            </a:r>
            <a:r>
              <a:rPr lang="ru-RU" sz="1400">
                <a:solidFill>
                  <a:srgbClr val="002060"/>
                </a:solidFill>
              </a:rPr>
              <a:t>, ЧТОБЫ БЫСТРО ЗАПОМНИТЬ ДЕТЕЙ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55092" y="3170857"/>
            <a:ext cx="7787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endParaRPr lang="ru-RU" sz="240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55092" y="3906031"/>
            <a:ext cx="7869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ОБРАЩАЙТЕСЬ ЗА ПОМОЩЬЮ К КОЛЛЕГАМ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31520" y="4530583"/>
            <a:ext cx="6528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r>
              <a:rPr lang="ru-RU" sz="1400">
                <a:solidFill>
                  <a:srgbClr val="002060"/>
                </a:solidFill>
              </a:rPr>
              <a:t>К </a:t>
            </a:r>
            <a:r>
              <a:rPr lang="ru-RU" sz="1400" b="1">
                <a:solidFill>
                  <a:srgbClr val="002060"/>
                </a:solidFill>
              </a:rPr>
              <a:t>ПЕДАГОГАМ</a:t>
            </a:r>
            <a:endParaRPr/>
          </a:p>
          <a:p>
            <a:pPr marL="342900" lvl="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r>
              <a:rPr lang="ru-RU" sz="1400">
                <a:solidFill>
                  <a:srgbClr val="002060"/>
                </a:solidFill>
              </a:rPr>
              <a:t>К </a:t>
            </a:r>
            <a:r>
              <a:rPr lang="ru-RU" sz="1400" b="1">
                <a:solidFill>
                  <a:srgbClr val="002060"/>
                </a:solidFill>
              </a:rPr>
              <a:t>СПЕЦИАЛИСТАМ СЛУЖБЫ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55092" y="5280496"/>
            <a:ext cx="867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УЧИТЫВАЙТЕ В РАБОТЕ ИНДИВИДУАЛЬНЫЕ И ВОЗРАСТНЫЕ ОСОБЕННОСТИ ДЕТЕЙ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31520" y="6048573"/>
            <a:ext cx="7516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r>
              <a:rPr lang="ru-RU" sz="1400">
                <a:solidFill>
                  <a:srgbClr val="002060"/>
                </a:solidFill>
              </a:rPr>
              <a:t>ОСТАВАЙТЕСЬ В ПРОФЕССИОНАЛЬНОЙ ПОЗИЦИИ ПЕДАГОГА И ВЗРОСЛОГО</a:t>
            </a:r>
            <a:endParaRPr/>
          </a:p>
        </p:txBody>
      </p:sp>
      <p:sp>
        <p:nvSpPr>
          <p:cNvPr id="14" name="Прямоугольник: скругленные углы 13"/>
          <p:cNvSpPr/>
          <p:nvPr/>
        </p:nvSpPr>
        <p:spPr bwMode="auto">
          <a:xfrm>
            <a:off x="643990" y="1594549"/>
            <a:ext cx="8088529" cy="854569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: скругленные углы 14"/>
          <p:cNvSpPr/>
          <p:nvPr/>
        </p:nvSpPr>
        <p:spPr bwMode="auto">
          <a:xfrm>
            <a:off x="643990" y="3052701"/>
            <a:ext cx="8152538" cy="854569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: скругленные углы 15"/>
          <p:cNvSpPr/>
          <p:nvPr/>
        </p:nvSpPr>
        <p:spPr bwMode="auto">
          <a:xfrm>
            <a:off x="643990" y="4366457"/>
            <a:ext cx="8152538" cy="854569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731520" y="3128331"/>
            <a:ext cx="7306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r>
              <a:rPr lang="ru-RU" sz="1400" b="1">
                <a:solidFill>
                  <a:srgbClr val="002060"/>
                </a:solidFill>
              </a:rPr>
              <a:t>КОНТРОЛИРУЙТЕ СВОИ ЭМОЦИИ</a:t>
            </a:r>
            <a:r>
              <a:rPr lang="ru-RU" sz="1400">
                <a:solidFill>
                  <a:srgbClr val="002060"/>
                </a:solidFill>
              </a:rPr>
              <a:t>, ДЕТИ ВСЕГДА ЧУВСТВУЮТ НАСТРОЕНИЕ ПЕДАГОГА</a:t>
            </a:r>
            <a:endParaRPr/>
          </a:p>
          <a:p>
            <a:pPr marL="34290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r>
              <a:rPr lang="ru-RU" sz="1400" b="1">
                <a:solidFill>
                  <a:srgbClr val="002060"/>
                </a:solidFill>
              </a:rPr>
              <a:t>СТАРАЙТЕСЬ ГОВОРИТЬ СПОКОЙНО И ВНЯТНО</a:t>
            </a:r>
            <a:r>
              <a:rPr lang="ru-RU" sz="1400">
                <a:solidFill>
                  <a:srgbClr val="002060"/>
                </a:solidFill>
              </a:rPr>
              <a:t>, ЭТО СНИЗИТ НАПРЯЖЕНИЕ ДЕТЕЙ</a:t>
            </a:r>
            <a:endParaRPr/>
          </a:p>
          <a:p>
            <a:pPr marL="342900" indent="-342900">
              <a:spcBef>
                <a:spcPts val="0"/>
              </a:spcBef>
              <a:buClr>
                <a:srgbClr val="70AD47">
                  <a:lumMod val="75000"/>
                </a:srgbClr>
              </a:buClr>
              <a:buFont typeface="Arial"/>
              <a:buChar char="•"/>
              <a:defRPr/>
            </a:pPr>
            <a:r>
              <a:rPr lang="ru-RU" sz="1400" b="1">
                <a:solidFill>
                  <a:srgbClr val="002060"/>
                </a:solidFill>
              </a:rPr>
              <a:t>ЧАЩЕ УЛЫБАЙТЕСЬ, МЕНЯЙТЕ ТЕМП И ГРОМКОСТЬ РЕЧИ</a:t>
            </a:r>
            <a:endParaRPr/>
          </a:p>
        </p:txBody>
      </p:sp>
      <p:sp>
        <p:nvSpPr>
          <p:cNvPr id="18" name="Прямоугольник: скругленные углы 17"/>
          <p:cNvSpPr/>
          <p:nvPr/>
        </p:nvSpPr>
        <p:spPr bwMode="auto">
          <a:xfrm>
            <a:off x="643990" y="5765818"/>
            <a:ext cx="8262266" cy="854569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9407631" y="2796805"/>
            <a:ext cx="2140379" cy="214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77404" y="2021305"/>
            <a:ext cx="5444460" cy="315056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en-US" sz="5400" b="1">
                <a:solidFill>
                  <a:schemeClr val="accent1">
                    <a:lumMod val="75000"/>
                  </a:schemeClr>
                </a:solidFill>
                <a:latin typeface="Calibri"/>
                <a:ea typeface="Inter"/>
                <a:cs typeface="Calibri"/>
              </a:rPr>
              <a:t>ЧТО ПОМОГАЕТ </a:t>
            </a:r>
            <a:br>
              <a:rPr lang="ru-RU" sz="5400" b="1">
                <a:solidFill>
                  <a:schemeClr val="accent1">
                    <a:lumMod val="75000"/>
                  </a:schemeClr>
                </a:solidFill>
                <a:latin typeface="Calibri"/>
                <a:ea typeface="Inter"/>
                <a:cs typeface="Calibri"/>
              </a:rPr>
            </a:br>
            <a:r>
              <a:rPr lang="en-US" sz="8800" b="1">
                <a:solidFill>
                  <a:schemeClr val="accent1">
                    <a:lumMod val="75000"/>
                  </a:schemeClr>
                </a:solidFill>
                <a:latin typeface="Calibri"/>
                <a:ea typeface="Inter"/>
                <a:cs typeface="Calibri"/>
              </a:rPr>
              <a:t>ВАМ</a:t>
            </a:r>
            <a:r>
              <a:rPr lang="en-US" sz="5400" b="1">
                <a:solidFill>
                  <a:schemeClr val="accent1">
                    <a:lumMod val="75000"/>
                  </a:schemeClr>
                </a:solidFill>
                <a:latin typeface="Calibri"/>
                <a:ea typeface="Inter"/>
                <a:cs typeface="Calibri"/>
              </a:rPr>
              <a:t> ПОДДЕРЖИВАТЬ СИЛЫ?</a:t>
            </a:r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96000" y="984709"/>
            <a:ext cx="4888581" cy="488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135056" y="3377767"/>
            <a:ext cx="9319340" cy="574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35D69"/>
              </a:buClr>
              <a:defRPr/>
            </a:pPr>
            <a:r>
              <a:rPr lang="ru-RU" sz="2800" b="1">
                <a:solidFill>
                  <a:schemeClr val="accent1">
                    <a:lumMod val="75000"/>
                  </a:schemeClr>
                </a:solidFill>
                <a:latin typeface="Inter Black"/>
                <a:ea typeface="Inter Black"/>
              </a:rPr>
              <a:t>Найдите 3 причины себя похвалить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280416" y="1149213"/>
            <a:ext cx="7984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002060"/>
                </a:solidFill>
                <a:latin typeface="Inter Black"/>
                <a:ea typeface="Inter Black"/>
              </a:rPr>
              <a:t>РАДУЙТЕСЬ ПРОСТЫМ ВЕЩАМ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 flipH="0" flipV="0">
            <a:off x="280415" y="2439148"/>
            <a:ext cx="11475128" cy="57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002060"/>
                </a:solidFill>
                <a:latin typeface="Inter Black"/>
                <a:ea typeface="Inter Black"/>
              </a:rPr>
              <a:t>НАСЛАЖДАЙТЕСЬ ОБЩЕНИЕМ С БЛИЗКИМИ</a:t>
            </a:r>
            <a:endParaRPr/>
          </a:p>
        </p:txBody>
      </p:sp>
      <p:sp>
        <p:nvSpPr>
          <p:cNvPr id="9" name="Заголовок 1"/>
          <p:cNvSpPr txBox="1"/>
          <p:nvPr/>
        </p:nvSpPr>
        <p:spPr bwMode="auto">
          <a:xfrm>
            <a:off x="280416" y="12738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>
                <a:solidFill>
                  <a:schemeClr val="accent1">
                    <a:lumMod val="75000"/>
                  </a:schemeClr>
                </a:solidFill>
                <a:latin typeface="Inter"/>
                <a:ea typeface="Inter"/>
                <a:cs typeface="+mn-cs"/>
              </a:rPr>
              <a:t>КАК ПОМОЧЬ САМОМУ СЕБЕ?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 flipH="0" flipV="0">
            <a:off x="280415" y="1783700"/>
            <a:ext cx="11398928" cy="57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002060"/>
                </a:solidFill>
                <a:latin typeface="Inter Black"/>
                <a:ea typeface="Inter Black"/>
              </a:rPr>
              <a:t>УДЕЛЯЙТЕ ВРЕМЯ СВОЕМУ ХОББИ/УВЛЕЧЕНИЮ</a:t>
            </a:r>
            <a:endParaRPr/>
          </a:p>
        </p:txBody>
      </p:sp>
      <p:pic>
        <p:nvPicPr>
          <p:cNvPr id="1028" name="Picture 4" descr="Более 245 400 работ на тему «жест класс»: стоковые фото ...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37604" y="3070998"/>
            <a:ext cx="1265271" cy="1265271"/>
          </a:xfrm>
          <a:prstGeom prst="rect">
            <a:avLst/>
          </a:prstGeom>
          <a:noFill/>
        </p:spPr>
      </p:pic>
      <p:pic>
        <p:nvPicPr>
          <p:cNvPr id="3" name="Рисунок 2" descr="Изображение выглядит как текст, снимок экрана, диван, дизай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22188" t="32775" r="22976" b="10769"/>
          <a:stretch/>
        </p:blipFill>
        <p:spPr bwMode="auto">
          <a:xfrm>
            <a:off x="9777256" y="4371387"/>
            <a:ext cx="2037519" cy="2097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9416876" y="3848167"/>
            <a:ext cx="296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>
                <a:solidFill>
                  <a:srgbClr val="263248"/>
                </a:solidFill>
                <a:latin typeface="Times New Roman"/>
                <a:cs typeface="Times New Roman"/>
              </a:rPr>
              <a:t>Пожалуйста, в течение 1–3 минут ответьте на вопросы по </a:t>
            </a:r>
            <a:r>
              <a:rPr lang="en-US" sz="1400">
                <a:solidFill>
                  <a:srgbClr val="263248"/>
                </a:solidFill>
                <a:latin typeface="Times New Roman"/>
                <a:cs typeface="Times New Roman"/>
              </a:rPr>
              <a:t>QR</a:t>
            </a:r>
            <a:r>
              <a:rPr lang="ru-RU" sz="1400">
                <a:solidFill>
                  <a:srgbClr val="263248"/>
                </a:solidFill>
                <a:latin typeface="Times New Roman"/>
                <a:cs typeface="Times New Roman"/>
              </a:rPr>
              <a:t>-коду:</a:t>
            </a:r>
            <a:endParaRPr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pic>
        <p:nvPicPr>
          <p:cNvPr id="308030391" name=""/>
          <p:cNvPicPr>
            <a:picLocks noChangeAspect="1"/>
          </p:cNvPicPr>
          <p:nvPr/>
        </p:nvPicPr>
        <p:blipFill>
          <a:blip r:embed="rId4"/>
          <a:srcRect l="6085" t="6214" r="11661" b="12429"/>
          <a:stretch/>
        </p:blipFill>
        <p:spPr bwMode="auto">
          <a:xfrm flipH="0" flipV="0">
            <a:off x="4687274" y="4223793"/>
            <a:ext cx="2162174" cy="2132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19684" y="637777"/>
            <a:ext cx="5481856" cy="5453124"/>
          </a:xfrm>
          <a:prstGeom prst="rect">
            <a:avLst/>
          </a:prstGeom>
          <a:noFill/>
        </p:spPr>
      </p:pic>
      <p:sp>
        <p:nvSpPr>
          <p:cNvPr id="18" name="ОБРАЗОВАНИЕ"/>
          <p:cNvSpPr txBox="1"/>
          <p:nvPr/>
        </p:nvSpPr>
        <p:spPr bwMode="auto">
          <a:xfrm>
            <a:off x="552039" y="349728"/>
            <a:ext cx="5420278" cy="117043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cap="all">
                <a:solidFill>
                  <a:srgbClr val="CC8067"/>
                </a:solidFill>
                <a:latin typeface="Montserrat Bold"/>
                <a:ea typeface="Montserrat Bold"/>
                <a:cs typeface="Montserrat Bold"/>
              </a:defRPr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УМЕНИЕ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АДАПТИРОВА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т</a:t>
            </a: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ЬСЯ – 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НАВЫК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на в</a:t>
            </a: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СЮ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ЖИЗНЬ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723740" y="2663999"/>
            <a:ext cx="3466013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400" b="1" cap="all">
                <a:solidFill>
                  <a:schemeClr val="accent1">
                    <a:lumMod val="75000"/>
                  </a:schemeClr>
                </a:solidFill>
              </a:rPr>
              <a:t>ПАМЯТКИ,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400" b="1" cap="all">
                <a:solidFill>
                  <a:schemeClr val="accent1">
                    <a:lumMod val="75000"/>
                  </a:schemeClr>
                </a:solidFill>
              </a:rPr>
              <a:t>ИГРЫ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600" b="1" cap="all">
                <a:solidFill>
                  <a:schemeClr val="accent1">
                    <a:lumMod val="75000"/>
                  </a:schemeClr>
                </a:solidFill>
              </a:rPr>
              <a:t>ДЛЯ ПЕДАГОГОВ</a:t>
            </a:r>
            <a:endParaRPr/>
          </a:p>
        </p:txBody>
      </p:sp>
      <p:pic>
        <p:nvPicPr>
          <p:cNvPr id="7" name="Picture 2" descr="https://studia3d.com/wp-content/uploads/iypeeejgtahxdwlgipmg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tretch/>
        </p:blipFill>
        <p:spPr bwMode="auto">
          <a:xfrm>
            <a:off x="331055" y="4449428"/>
            <a:ext cx="692145" cy="6887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>
            <a:off x="320983" y="5166044"/>
            <a:ext cx="5469054" cy="9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b="1" i="1" cap="all">
                <a:solidFill>
                  <a:schemeClr val="accent1">
                    <a:lumMod val="75000"/>
                  </a:schemeClr>
                </a:solidFill>
              </a:rPr>
              <a:t>ФИО </a:t>
            </a:r>
            <a:r>
              <a:rPr lang="ru-RU" sz="1200" b="1" i="1">
                <a:solidFill>
                  <a:schemeClr val="accent1">
                    <a:lumMod val="75000"/>
                  </a:schemeClr>
                </a:solidFill>
              </a:rPr>
              <a:t>педагога-психолога</a:t>
            </a:r>
            <a:r>
              <a:rPr lang="ru-RU" sz="1200" b="1" cap="all">
                <a:solidFill>
                  <a:schemeClr val="accent1">
                    <a:lumMod val="75000"/>
                  </a:schemeClr>
                </a:solidFill>
              </a:rPr>
              <a:t>,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b="1" cap="all">
                <a:solidFill>
                  <a:schemeClr val="accent1">
                    <a:lumMod val="75000"/>
                  </a:schemeClr>
                </a:solidFill>
              </a:rPr>
              <a:t>педагог-психолог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b="1" cap="all">
                <a:solidFill>
                  <a:schemeClr val="accent1">
                    <a:lumMod val="75000"/>
                  </a:schemeClr>
                </a:solidFill>
              </a:rPr>
              <a:t>Е-</a:t>
            </a:r>
            <a:r>
              <a:rPr lang="ru-RU" sz="1200" b="1" cap="all">
                <a:solidFill>
                  <a:schemeClr val="accent1">
                    <a:lumMod val="75000"/>
                  </a:schemeClr>
                </a:solidFill>
              </a:rPr>
              <a:t>mail</a:t>
            </a:r>
            <a:r>
              <a:rPr lang="ru-RU" sz="1200" b="1" cap="all">
                <a:solidFill>
                  <a:schemeClr val="accent1">
                    <a:lumMod val="75000"/>
                  </a:schemeClr>
                </a:solidFill>
              </a:rPr>
              <a:t>: 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200" b="1" cap="all">
                <a:solidFill>
                  <a:schemeClr val="accent1">
                    <a:lumMod val="75000"/>
                  </a:schemeClr>
                </a:solidFill>
              </a:rPr>
              <a:t>тел. </a:t>
            </a:r>
            <a:endParaRPr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pic>
        <p:nvPicPr>
          <p:cNvPr id="4" name="Рисунок 3" descr="Изображение выглядит как шаблон, прямоугольный, пиксель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1055" y="1952857"/>
            <a:ext cx="2224725" cy="222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4038335" y="1064358"/>
            <a:ext cx="631454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ПОСТУПЛЕНИЕ В ШКОЛУ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038335" y="2458131"/>
            <a:ext cx="631454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ПЕРЕХОД В СРЕДНЮЮ ШКОЛУ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038335" y="4117871"/>
            <a:ext cx="6314547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ДЕЛЕНИЕ ПО КЛАССАМ, ПРЕДПРОФИЛЬ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038335" y="5774583"/>
            <a:ext cx="631454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ПЕРЕХОД В СТАРШУЮ ШКОЛУ, ПРОФИЛЬ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99901" y="96074"/>
            <a:ext cx="2964141" cy="632481"/>
          </a:xfrm>
          <a:prstGeom prst="rect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</a:rPr>
              <a:t>АДАПТАЦИЯ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407474" y="1045655"/>
            <a:ext cx="1630861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/>
              <a:t>1 КЛАСС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407474" y="2443453"/>
            <a:ext cx="1630861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/>
              <a:t>5 КЛАСС</a:t>
            </a:r>
            <a:endParaRPr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407474" y="4087427"/>
            <a:ext cx="1630861" cy="522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/>
              <a:t>7 КЛАСС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407474" y="5730070"/>
            <a:ext cx="1630861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/>
              <a:t>10 КЛАСС</a:t>
            </a:r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90349" y="2256188"/>
            <a:ext cx="1209213" cy="120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05518" y="3786280"/>
            <a:ext cx="1206754" cy="1206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05517" y="780098"/>
            <a:ext cx="1206755" cy="1206755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092808" y="5300605"/>
            <a:ext cx="1206754" cy="1206754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Стрелка: пятиугольник 8"/>
          <p:cNvSpPr/>
          <p:nvPr/>
        </p:nvSpPr>
        <p:spPr bwMode="auto">
          <a:xfrm>
            <a:off x="868440" y="2335845"/>
            <a:ext cx="3920374" cy="639475"/>
          </a:xfrm>
          <a:prstGeom prst="homePlate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УСЛОВИЯ</a:t>
            </a:r>
            <a:endParaRPr/>
          </a:p>
        </p:txBody>
      </p:sp>
      <p:sp>
        <p:nvSpPr>
          <p:cNvPr id="14" name="Стрелка: пятиугольник 13"/>
          <p:cNvSpPr/>
          <p:nvPr/>
        </p:nvSpPr>
        <p:spPr bwMode="auto">
          <a:xfrm>
            <a:off x="868440" y="3723138"/>
            <a:ext cx="3920374" cy="639475"/>
          </a:xfrm>
          <a:prstGeom prst="homePlate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ЛЮДИ</a:t>
            </a:r>
            <a:endParaRPr/>
          </a:p>
        </p:txBody>
      </p:sp>
      <p:sp>
        <p:nvSpPr>
          <p:cNvPr id="15" name="Стрелка: пятиугольник 14"/>
          <p:cNvSpPr/>
          <p:nvPr/>
        </p:nvSpPr>
        <p:spPr bwMode="auto">
          <a:xfrm>
            <a:off x="942974" y="4928858"/>
            <a:ext cx="3751571" cy="738518"/>
          </a:xfrm>
          <a:prstGeom prst="homePlate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ДЕЯТЕЛЬНОСТЬ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210312" y="262464"/>
            <a:ext cx="1072865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ЧТО МЕНЯЕТСЯ В ЖИЗНИ РЕБЕНКА </a:t>
            </a:r>
            <a:endParaRPr/>
          </a:p>
          <a:p>
            <a:pPr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В ПЕРИОД АДАПТАЦИИ?</a:t>
            </a:r>
            <a:endParaRPr/>
          </a:p>
          <a:p>
            <a:pPr algn="ctr">
              <a:defRPr/>
            </a:pPr>
            <a:endParaRPr lang="ru-RU" sz="3900" b="1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650042" y="1898413"/>
            <a:ext cx="4288924" cy="4288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>
            <a:graphicFrameLocks xmlns:a="http://schemas.openxmlformats.org/drawingml/2006/main"/>
          </p:cNvGraphicFramePr>
          <p:nvPr/>
        </p:nvGraphicFramePr>
        <p:xfrm>
          <a:off x="8274157" y="4113293"/>
          <a:ext cx="3774790" cy="2553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Диаграмма 21"/>
          <p:cNvGraphicFramePr>
            <a:graphicFrameLocks xmlns:a="http://schemas.openxmlformats.org/drawingml/2006/main"/>
          </p:cNvGraphicFramePr>
          <p:nvPr/>
        </p:nvGraphicFramePr>
        <p:xfrm>
          <a:off x="1991461" y="4164359"/>
          <a:ext cx="3401634" cy="261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40353" y="-161736"/>
            <a:ext cx="13130494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 ЧЕМУ РЕБЕНОК АДАПТИРУЕТСЯ В ШКОЛЕ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11075784" y="4164359"/>
            <a:ext cx="1208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</a:rPr>
              <a:t>10 класс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4466039" y="4165074"/>
            <a:ext cx="1266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</a:rPr>
              <a:t>7 класс</a:t>
            </a:r>
            <a:endParaRPr/>
          </a:p>
        </p:txBody>
      </p:sp>
      <p:sp>
        <p:nvSpPr>
          <p:cNvPr id="43" name="TextBox 42"/>
          <p:cNvSpPr txBox="1"/>
          <p:nvPr/>
        </p:nvSpPr>
        <p:spPr bwMode="auto">
          <a:xfrm>
            <a:off x="2475941" y="4995519"/>
            <a:ext cx="1266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>
                <a:solidFill>
                  <a:srgbClr val="2F5597"/>
                </a:solidFill>
              </a:rPr>
              <a:t>УСЛОВИЯ</a:t>
            </a:r>
            <a:endParaRPr/>
          </a:p>
        </p:txBody>
      </p:sp>
      <p:sp>
        <p:nvSpPr>
          <p:cNvPr id="44" name="TextBox 43"/>
          <p:cNvSpPr txBox="1"/>
          <p:nvPr/>
        </p:nvSpPr>
        <p:spPr bwMode="auto">
          <a:xfrm>
            <a:off x="3839268" y="5237924"/>
            <a:ext cx="969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ru-RU" sz="2000"/>
              <a:t>ЛЮДИ</a:t>
            </a:r>
            <a:endParaRPr/>
          </a:p>
        </p:txBody>
      </p:sp>
      <p:sp>
        <p:nvSpPr>
          <p:cNvPr id="45" name="TextBox 44"/>
          <p:cNvSpPr txBox="1"/>
          <p:nvPr/>
        </p:nvSpPr>
        <p:spPr bwMode="auto">
          <a:xfrm>
            <a:off x="2235572" y="5663332"/>
            <a:ext cx="174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>
                <a:solidFill>
                  <a:srgbClr val="2F5597"/>
                </a:solidFill>
              </a:rPr>
              <a:t>ДЕЯТЕЛЬНОСТЬ</a:t>
            </a:r>
            <a:endParaRPr/>
          </a:p>
        </p:txBody>
      </p:sp>
      <p:sp>
        <p:nvSpPr>
          <p:cNvPr id="49" name="TextBox 48"/>
          <p:cNvSpPr txBox="1"/>
          <p:nvPr/>
        </p:nvSpPr>
        <p:spPr bwMode="auto">
          <a:xfrm>
            <a:off x="9090873" y="4961476"/>
            <a:ext cx="120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>
                <a:solidFill>
                  <a:srgbClr val="2F5597"/>
                </a:solidFill>
              </a:rPr>
              <a:t>УСЛОВИЯ</a:t>
            </a:r>
            <a:endParaRPr/>
          </a:p>
        </p:txBody>
      </p:sp>
      <p:sp>
        <p:nvSpPr>
          <p:cNvPr id="50" name="TextBox 49"/>
          <p:cNvSpPr txBox="1"/>
          <p:nvPr/>
        </p:nvSpPr>
        <p:spPr bwMode="auto">
          <a:xfrm>
            <a:off x="10350256" y="4961476"/>
            <a:ext cx="969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100" b="1">
                <a:solidFill>
                  <a:srgbClr val="2F5597"/>
                </a:solidFill>
              </a:rPr>
              <a:t>ЛЮДИ</a:t>
            </a:r>
            <a:endParaRPr/>
          </a:p>
        </p:txBody>
      </p:sp>
      <p:sp>
        <p:nvSpPr>
          <p:cNvPr id="51" name="TextBox 50"/>
          <p:cNvSpPr txBox="1"/>
          <p:nvPr/>
        </p:nvSpPr>
        <p:spPr bwMode="auto">
          <a:xfrm>
            <a:off x="9331523" y="5664137"/>
            <a:ext cx="198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r>
              <a:rPr lang="ru-RU"/>
              <a:t>ДЕЯТЕЛЬНОСТЬ</a:t>
            </a:r>
            <a:endParaRPr/>
          </a:p>
        </p:txBody>
      </p:sp>
      <p:sp>
        <p:nvSpPr>
          <p:cNvPr id="16" name="AutoShape 8"/>
          <p:cNvSpPr>
            <a:spLocks noChangeArrowheads="1" noChangeAspect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rcRect l="13804" t="0" r="18638" b="6688"/>
          <a:stretch/>
        </p:blipFill>
        <p:spPr bwMode="auto">
          <a:xfrm>
            <a:off x="6459522" y="4113293"/>
            <a:ext cx="1542226" cy="2649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AutoShape 10"/>
          <p:cNvSpPr>
            <a:spLocks noChangeArrowheads="1" noChangeAspect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1" name="AutoShape 12"/>
          <p:cNvSpPr>
            <a:spLocks noChangeArrowheads="1" noChangeAspect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3" name="AutoShape 14"/>
          <p:cNvSpPr>
            <a:spLocks noChangeArrowheads="1" noChangeAspect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rcRect l="15595" t="12222" r="13393" b="0"/>
          <a:stretch/>
        </p:blipFill>
        <p:spPr bwMode="auto">
          <a:xfrm flipH="1">
            <a:off x="424199" y="4164359"/>
            <a:ext cx="1486120" cy="2547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3" name="Диаграмма 52"/>
          <p:cNvGraphicFramePr>
            <a:graphicFrameLocks xmlns:a="http://schemas.openxmlformats.org/drawingml/2006/main"/>
          </p:cNvGraphicFramePr>
          <p:nvPr/>
        </p:nvGraphicFramePr>
        <p:xfrm>
          <a:off x="1985673" y="1030502"/>
          <a:ext cx="3401634" cy="259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TextBox 31"/>
          <p:cNvSpPr txBox="1"/>
          <p:nvPr/>
        </p:nvSpPr>
        <p:spPr bwMode="auto">
          <a:xfrm>
            <a:off x="3890713" y="1825352"/>
            <a:ext cx="86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pPr>
              <a:defRPr/>
            </a:pPr>
            <a:r>
              <a:rPr lang="ru-RU">
                <a:solidFill>
                  <a:srgbClr val="C00000"/>
                </a:solidFill>
              </a:rPr>
              <a:t>ЛЮДИ</a:t>
            </a:r>
            <a:endParaRPr/>
          </a:p>
        </p:txBody>
      </p:sp>
      <p:sp>
        <p:nvSpPr>
          <p:cNvPr id="30" name="TextBox 29"/>
          <p:cNvSpPr txBox="1"/>
          <p:nvPr/>
        </p:nvSpPr>
        <p:spPr bwMode="auto">
          <a:xfrm>
            <a:off x="2425244" y="1825352"/>
            <a:ext cx="118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</a:rPr>
              <a:t>УСЛОВИЯ</a:t>
            </a:r>
            <a:endParaRPr/>
          </a:p>
        </p:txBody>
      </p:sp>
      <p:sp>
        <p:nvSpPr>
          <p:cNvPr id="33" name="TextBox 32"/>
          <p:cNvSpPr txBox="1"/>
          <p:nvPr/>
        </p:nvSpPr>
        <p:spPr bwMode="auto">
          <a:xfrm>
            <a:off x="2820601" y="2841178"/>
            <a:ext cx="173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</a:rPr>
              <a:t>ДЕЯТЕЛЬНОСТЬ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4397795" y="1057637"/>
            <a:ext cx="917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</a:rPr>
              <a:t>1 класс</a:t>
            </a:r>
            <a:endParaRPr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/>
          <a:srcRect l="21552" t="-1297" r="20081" b="2983"/>
          <a:stretch/>
        </p:blipFill>
        <p:spPr bwMode="auto">
          <a:xfrm>
            <a:off x="356489" y="1031978"/>
            <a:ext cx="1505907" cy="253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rcRect l="22732" t="9540" r="22021" b="18180"/>
          <a:stretch/>
        </p:blipFill>
        <p:spPr bwMode="auto">
          <a:xfrm>
            <a:off x="6431328" y="1036742"/>
            <a:ext cx="1524175" cy="255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 bwMode="auto">
          <a:xfrm>
            <a:off x="8376975" y="1036742"/>
            <a:ext cx="3671971" cy="2536617"/>
            <a:chOff x="6690261" y="1836341"/>
            <a:chExt cx="3178150" cy="2536617"/>
          </a:xfrm>
        </p:grpSpPr>
        <p:graphicFrame>
          <p:nvGraphicFramePr>
            <p:cNvPr id="3" name="Диаграмма 2"/>
            <p:cNvGraphicFramePr>
              <a:graphicFrameLocks xmlns:a="http://schemas.openxmlformats.org/drawingml/2006/main"/>
            </p:cNvGraphicFramePr>
            <p:nvPr/>
          </p:nvGraphicFramePr>
          <p:xfrm>
            <a:off x="6690261" y="1836341"/>
            <a:ext cx="3178150" cy="25366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37" name="TextBox 36"/>
            <p:cNvSpPr txBox="1"/>
            <p:nvPr/>
          </p:nvSpPr>
          <p:spPr bwMode="auto">
            <a:xfrm>
              <a:off x="7121335" y="2883542"/>
              <a:ext cx="1304876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000" b="1">
                  <a:solidFill>
                    <a:srgbClr val="C00000"/>
                  </a:solidFill>
                </a:rPr>
                <a:t>УСЛОВИЯ</a:t>
              </a:r>
              <a:endParaRPr/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7980471" y="3332942"/>
              <a:ext cx="1775847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 b="1">
                  <a:solidFill>
                    <a:srgbClr val="2F5597"/>
                  </a:solidFill>
                </a:rPr>
                <a:t>ДЕЯТЕЛЬНОСТЬ</a:t>
              </a:r>
              <a:endParaRPr/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8332974" y="2638936"/>
              <a:ext cx="969541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100" b="1">
                  <a:solidFill>
                    <a:srgbClr val="2F5597"/>
                  </a:solidFill>
                </a:rPr>
                <a:t>ЛЮДИ</a:t>
              </a:r>
              <a:endParaRPr/>
            </a:p>
          </p:txBody>
        </p:sp>
      </p:grpSp>
      <p:sp>
        <p:nvSpPr>
          <p:cNvPr id="15" name="TextBox 14"/>
          <p:cNvSpPr txBox="1"/>
          <p:nvPr/>
        </p:nvSpPr>
        <p:spPr bwMode="auto">
          <a:xfrm>
            <a:off x="11220711" y="1055432"/>
            <a:ext cx="1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</a:rPr>
              <a:t>5 класс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Graphic spid="2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Стрелка: пятиугольник 24"/>
          <p:cNvSpPr/>
          <p:nvPr/>
        </p:nvSpPr>
        <p:spPr bwMode="auto">
          <a:xfrm>
            <a:off x="8147630" y="1789419"/>
            <a:ext cx="3340749" cy="2249181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200" b="1">
                <a:solidFill>
                  <a:srgbClr val="C00000"/>
                </a:solidFill>
              </a:rPr>
              <a:t>ДЕЯТЕЛЬНОСТЬ</a:t>
            </a: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2494" y="125295"/>
            <a:ext cx="10511706" cy="639476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 ЧЕМУ РЕБЕНОК АДАПТИРУЕТСЯ В ШКОЛЕ</a:t>
            </a:r>
            <a:endParaRPr lang="ru-RU" sz="3900" b="1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AutoShape 6"/>
          <p:cNvSpPr>
            <a:spLocks noChangeArrowheads="1" noChangeAspect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" name="AutoShape 8"/>
          <p:cNvSpPr>
            <a:spLocks noChangeArrowheads="1" noChangeAspect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AutoShape 10"/>
          <p:cNvSpPr>
            <a:spLocks noChangeArrowheads="1" noChangeAspect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1" name="AutoShape 12"/>
          <p:cNvSpPr>
            <a:spLocks noChangeArrowheads="1" noChangeAspect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3" name="AutoShape 14"/>
          <p:cNvSpPr>
            <a:spLocks noChangeArrowheads="1" noChangeAspect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 bwMode="auto">
          <a:xfrm>
            <a:off x="8320033" y="2561272"/>
            <a:ext cx="3156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Уроки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Меньше  времени на игры 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Меньше физической активности</a:t>
            </a:r>
            <a:endParaRPr/>
          </a:p>
        </p:txBody>
      </p:sp>
      <p:sp>
        <p:nvSpPr>
          <p:cNvPr id="9" name="Стрелка: пятиугольник 8"/>
          <p:cNvSpPr/>
          <p:nvPr/>
        </p:nvSpPr>
        <p:spPr bwMode="auto">
          <a:xfrm>
            <a:off x="498488" y="1789418"/>
            <a:ext cx="3340749" cy="2249181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200" b="1">
                <a:solidFill>
                  <a:srgbClr val="C00000"/>
                </a:solidFill>
              </a:rPr>
              <a:t>УСЛОВИЯ</a:t>
            </a:r>
            <a:endParaRPr/>
          </a:p>
        </p:txBody>
      </p:sp>
      <p:sp>
        <p:nvSpPr>
          <p:cNvPr id="22" name="Стрелка: пятиугольник 21"/>
          <p:cNvSpPr/>
          <p:nvPr/>
        </p:nvSpPr>
        <p:spPr bwMode="auto">
          <a:xfrm>
            <a:off x="4248772" y="1789419"/>
            <a:ext cx="3529847" cy="2249181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200" b="1">
                <a:solidFill>
                  <a:srgbClr val="C00000"/>
                </a:solidFill>
              </a:rPr>
              <a:t>ЛЮДИ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528573" y="2561272"/>
            <a:ext cx="39188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Новое здание </a:t>
            </a:r>
            <a:endParaRPr/>
          </a:p>
          <a:p>
            <a:pPr marL="265113" indent="-265113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Новые помещения (класс, столовая, раздевалка и т.д.)</a:t>
            </a:r>
            <a:endParaRPr/>
          </a:p>
          <a:p>
            <a:pPr marL="265113" indent="-265113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Режим дня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4248772" y="2584231"/>
            <a:ext cx="35298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Учитель – значимый взрослый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Одноклассники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Другие взрослые и дети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4306024" y="4414807"/>
            <a:ext cx="3579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i="1">
                <a:solidFill>
                  <a:srgbClr val="2F5597"/>
                </a:solidFill>
              </a:rPr>
              <a:t>Значимый взрослый                  Значимый взрослый</a:t>
            </a:r>
            <a:endParaRPr/>
          </a:p>
        </p:txBody>
      </p:sp>
      <p:cxnSp>
        <p:nvCxnSpPr>
          <p:cNvPr id="28" name="Прямая со стрелкой 27"/>
          <p:cNvCxnSpPr>
            <a:cxnSpLocks/>
          </p:cNvCxnSpPr>
          <p:nvPr/>
        </p:nvCxnSpPr>
        <p:spPr bwMode="auto">
          <a:xfrm>
            <a:off x="2104387" y="4304119"/>
            <a:ext cx="4977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cxnSpLocks/>
          </p:cNvCxnSpPr>
          <p:nvPr/>
        </p:nvCxnSpPr>
        <p:spPr bwMode="auto">
          <a:xfrm>
            <a:off x="9664409" y="4272795"/>
            <a:ext cx="4977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Диаграмма 6"/>
          <p:cNvGraphicFramePr>
            <a:graphicFrameLocks xmlns:a="http://schemas.openxmlformats.org/drawingml/2006/main"/>
          </p:cNvGraphicFramePr>
          <p:nvPr/>
        </p:nvGraphicFramePr>
        <p:xfrm>
          <a:off x="1181434" y="5222152"/>
          <a:ext cx="1185108" cy="1239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1721419" y="5660198"/>
            <a:ext cx="5921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pPr>
              <a:defRPr/>
            </a:pPr>
            <a:r>
              <a:rPr lang="ru-RU" sz="600">
                <a:solidFill>
                  <a:srgbClr val="C00000"/>
                </a:solidFill>
              </a:rPr>
              <a:t>ЛЮДИ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1015497" y="5674596"/>
            <a:ext cx="9434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600" b="1">
                <a:solidFill>
                  <a:srgbClr val="C00000"/>
                </a:solidFill>
              </a:rPr>
              <a:t>УСЛОВИЯ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1168132" y="5991578"/>
            <a:ext cx="11851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600" b="1">
                <a:solidFill>
                  <a:srgbClr val="C00000"/>
                </a:solidFill>
              </a:rPr>
              <a:t>ДЕЯТЕЛЬНОСТЬ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1854066" y="5205710"/>
            <a:ext cx="62959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>
                <a:solidFill>
                  <a:srgbClr val="C00000"/>
                </a:solidFill>
              </a:rPr>
              <a:t>1 класс</a:t>
            </a:r>
            <a:endParaRPr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/>
          <a:srcRect l="21552" t="-1297" r="20081" b="2983"/>
          <a:stretch/>
        </p:blipFill>
        <p:spPr bwMode="auto">
          <a:xfrm>
            <a:off x="258871" y="5204423"/>
            <a:ext cx="756626" cy="127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 стрелкой 3"/>
          <p:cNvCxnSpPr>
            <a:cxnSpLocks/>
          </p:cNvCxnSpPr>
          <p:nvPr/>
        </p:nvCxnSpPr>
        <p:spPr bwMode="auto">
          <a:xfrm>
            <a:off x="5751606" y="4312872"/>
            <a:ext cx="49679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 bwMode="auto">
          <a:xfrm>
            <a:off x="536875" y="973337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1 КЛАСС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536875" y="4128206"/>
            <a:ext cx="6103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>
                <a:solidFill>
                  <a:srgbClr val="2F5597"/>
                </a:solidFill>
              </a:rPr>
              <a:t>ДОШКОЛЬНИК</a:t>
            </a:r>
            <a:r>
              <a:rPr lang="ru-RU" sz="1800"/>
              <a:t>            </a:t>
            </a:r>
            <a:r>
              <a:rPr lang="ru-RU" sz="1800">
                <a:solidFill>
                  <a:srgbClr val="2F5597"/>
                </a:solidFill>
              </a:rPr>
              <a:t>УЧЕНИК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8746518" y="4088129"/>
            <a:ext cx="3038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>
                <a:solidFill>
                  <a:srgbClr val="2F5597"/>
                </a:solidFill>
              </a:rPr>
              <a:t>ИГРА                    УЧЁБА</a:t>
            </a:r>
            <a:endParaRPr/>
          </a:p>
        </p:txBody>
      </p:sp>
      <p:sp>
        <p:nvSpPr>
          <p:cNvPr id="29" name="TextBox 28"/>
          <p:cNvSpPr txBox="1"/>
          <p:nvPr/>
        </p:nvSpPr>
        <p:spPr bwMode="auto">
          <a:xfrm>
            <a:off x="4348492" y="4119314"/>
            <a:ext cx="3799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>
                <a:solidFill>
                  <a:srgbClr val="2F5597"/>
                </a:solidFill>
              </a:rPr>
              <a:t>РОДИТЕЛЬ                   УЧИТЕЛЬ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32" name="TextBox 31"/>
          <p:cNvSpPr txBox="1"/>
          <p:nvPr/>
        </p:nvSpPr>
        <p:spPr bwMode="auto">
          <a:xfrm>
            <a:off x="4180019" y="4804516"/>
            <a:ext cx="6996484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b="1" u="sng">
                <a:solidFill>
                  <a:srgbClr val="002060"/>
                </a:solidFill>
              </a:rPr>
              <a:t>ОСОБЕННОСТИ ВОЗРАСТА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ПРОИЗВОЛЬНОСТЬ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ЗНАЧИМОСТЬ УЧЕБНОЙ ДЕЯТЕЛЬНОСТИ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ВОСПРИИМЧИВОСТЬ К ПОХВАЛЕ И КРИТИКЕ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393735" y="1466623"/>
            <a:ext cx="8296597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ПОЗНАКОМЬТЕ С НОВЫМ ПРОСТРАНСТВОМ </a:t>
            </a:r>
            <a:endParaRPr/>
          </a:p>
        </p:txBody>
      </p:sp>
      <p:sp>
        <p:nvSpPr>
          <p:cNvPr id="11" name="Прямоугольник: скругленные углы 10"/>
          <p:cNvSpPr/>
          <p:nvPr/>
        </p:nvSpPr>
        <p:spPr bwMode="auto">
          <a:xfrm>
            <a:off x="702339" y="5495501"/>
            <a:ext cx="7395286" cy="733934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0" y="80261"/>
            <a:ext cx="9728462" cy="5833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600" b="1">
                <a:solidFill>
                  <a:srgbClr val="00206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3900">
                <a:solidFill>
                  <a:schemeClr val="accent1">
                    <a:lumMod val="75000"/>
                  </a:schemeClr>
                </a:solidFill>
              </a:rPr>
              <a:t>КАК ПОМОЧЬ РЕБЕНКУ АДАПТИРОВАТЬСЯ ?</a:t>
            </a:r>
            <a:endParaRPr/>
          </a:p>
        </p:txBody>
      </p:sp>
      <p:sp>
        <p:nvSpPr>
          <p:cNvPr id="2" name="TextBox 1"/>
          <p:cNvSpPr txBox="1"/>
          <p:nvPr/>
        </p:nvSpPr>
        <p:spPr bwMode="auto">
          <a:xfrm>
            <a:off x="8361635" y="2871197"/>
            <a:ext cx="3751810" cy="2279727"/>
          </a:xfrm>
          <a:prstGeom prst="rect">
            <a:avLst/>
          </a:prstGeom>
          <a:solidFill>
            <a:srgbClr val="F3F5F7"/>
          </a:solidFill>
          <a:ln>
            <a:solidFill>
              <a:srgbClr val="F3F5F7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C00000"/>
                </a:solidFill>
              </a:rPr>
              <a:t>ПОКАЗАТЕЛИ УСПЕШНОЙ АДАПТАЦИИ</a:t>
            </a:r>
            <a:endParaRPr lang="ru-RU" b="1">
              <a:solidFill>
                <a:srgbClr val="C00000"/>
              </a:solidFill>
            </a:endParaRPr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С ЖЕЛАНИЕМ ИДЕТ В ШКОЛУ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ЗНАЕТ ШКОЛЬНЫЕ ПРАВИЛА И СЛЕДУЕТ ИМ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СОБЛЮДАЕТ ПРАВИЛА ОБЩЕНИЯ С ПЕДАГОГАМИ И ОДНОКЛАССНИКАМИ </a:t>
            </a:r>
            <a:endParaRPr/>
          </a:p>
          <a:p>
            <a:pPr marL="179388" indent="-179388">
              <a:lnSpc>
                <a:spcPct val="150000"/>
              </a:lnSpc>
              <a:buFont typeface="Wingdings"/>
              <a:buChar char="ü"/>
              <a:defRPr/>
            </a:pPr>
            <a:r>
              <a:rPr lang="ru-RU" sz="1200" b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ОБРАЩАЕТСЯ ЗА ПОМОЩЬЮ К ВЗРОСЛЫМ В ТРУДНЫХ СИТУАЦИЯХ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15453" y="739340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1 КЛАСС</a:t>
            </a:r>
            <a:endParaRPr/>
          </a:p>
        </p:txBody>
      </p:sp>
      <p:sp>
        <p:nvSpPr>
          <p:cNvPr id="6" name="Прямоугольник: скругленные углы 5"/>
          <p:cNvSpPr/>
          <p:nvPr/>
        </p:nvSpPr>
        <p:spPr bwMode="auto">
          <a:xfrm>
            <a:off x="615453" y="1908359"/>
            <a:ext cx="7416184" cy="705034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: скругленные углы 8"/>
          <p:cNvSpPr/>
          <p:nvPr/>
        </p:nvSpPr>
        <p:spPr bwMode="auto">
          <a:xfrm>
            <a:off x="671238" y="3193519"/>
            <a:ext cx="7426387" cy="705035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: скругленные углы 9"/>
          <p:cNvSpPr/>
          <p:nvPr/>
        </p:nvSpPr>
        <p:spPr bwMode="auto">
          <a:xfrm>
            <a:off x="713215" y="4435766"/>
            <a:ext cx="7395286" cy="418560"/>
          </a:xfrm>
          <a:prstGeom prst="roundRect">
            <a:avLst>
              <a:gd name="adj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639988" y="1978706"/>
            <a:ext cx="6991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ПРОВЕДИТЕ</a:t>
            </a:r>
            <a:r>
              <a:rPr lang="ru-RU" sz="1400" b="1">
                <a:solidFill>
                  <a:srgbClr val="002060"/>
                </a:solidFill>
              </a:rPr>
              <a:t> ЭКСКУРСИЮ ПО ШКОЛЕ</a:t>
            </a:r>
            <a:endParaRPr/>
          </a:p>
          <a:p>
            <a:pPr marL="811212" indent="-285750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РАЗМЕСТИТЕ </a:t>
            </a:r>
            <a:r>
              <a:rPr lang="ru-RU" sz="1400" b="1">
                <a:solidFill>
                  <a:srgbClr val="002060"/>
                </a:solidFill>
              </a:rPr>
              <a:t>ТАБЛИЧКИ С ИМЕНАМИ ДЕТЕЙ </a:t>
            </a:r>
            <a:r>
              <a:rPr lang="ru-RU" sz="1400">
                <a:solidFill>
                  <a:srgbClr val="002060"/>
                </a:solidFill>
              </a:rPr>
              <a:t>ИЛИ ИХ ФОТОГРАФИИ НА ПАРТЕ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393735" y="2738842"/>
            <a:ext cx="8296597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ЗНАКОМЬТЕ ДРУГ С ДРУГОМ 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615453" y="3296031"/>
            <a:ext cx="6935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ОРГАНИЗУЙТЕ </a:t>
            </a:r>
            <a:r>
              <a:rPr lang="ru-RU" sz="1400" b="1">
                <a:solidFill>
                  <a:srgbClr val="002060"/>
                </a:solidFill>
              </a:rPr>
              <a:t>РАБОТУ В ПАРАХ, ГРУППАХ </a:t>
            </a:r>
            <a:r>
              <a:rPr lang="ru-RU" sz="1400">
                <a:solidFill>
                  <a:srgbClr val="002060"/>
                </a:solidFill>
              </a:rPr>
              <a:t>НА УРОКАХ, ПЕРЕМЕНАХ</a:t>
            </a:r>
            <a:endParaRPr/>
          </a:p>
          <a:p>
            <a:pPr marL="811212" indent="-285750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ИСПОЛЬЗУЙТЕ</a:t>
            </a:r>
            <a:r>
              <a:rPr lang="ru-RU" sz="1400" b="1">
                <a:solidFill>
                  <a:srgbClr val="002060"/>
                </a:solidFill>
                <a:highlight>
                  <a:srgbClr val="FFFFFF"/>
                </a:highlight>
              </a:rPr>
              <a:t> БЕЙДЖИ С ИМЕНАМИ ДЕТЕЙ</a:t>
            </a:r>
            <a:endParaRPr lang="ru-RU" sz="1400">
              <a:solidFill>
                <a:srgbClr val="002060"/>
              </a:solidFill>
              <a:highlight>
                <a:srgbClr val="FFFFFF"/>
              </a:highlight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36407" y="3992272"/>
            <a:ext cx="8296597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ОБЪЯСНИТЕ ШКОЛЬНЫЕ ПРАВИЛА И НАПОМИНАЙТЕ ОБ ИХ ВЫПОЛНЕНИИ 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540039" y="4435766"/>
            <a:ext cx="7078083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lnSpc>
                <a:spcPct val="150000"/>
              </a:lnSpc>
              <a:buFont typeface="Wingdings"/>
              <a:buChar char="§"/>
              <a:defRPr/>
            </a:pPr>
            <a:r>
              <a:rPr lang="ru-RU" sz="1400" b="1">
                <a:solidFill>
                  <a:srgbClr val="002060"/>
                </a:solidFill>
              </a:rPr>
              <a:t>ОБСУДИТЕ С ДЕТЬМИ ПРАВИЛА  </a:t>
            </a:r>
            <a:r>
              <a:rPr lang="ru-RU" sz="1400">
                <a:solidFill>
                  <a:srgbClr val="002060"/>
                </a:solidFill>
              </a:rPr>
              <a:t>И РАЗМЕСТИТЕ ИХ НА СТЕНДЕ В КАБИНЕТЕ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457743" y="5030630"/>
            <a:ext cx="8296597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</a:rPr>
              <a:t>ПОДДЕРЖИВАЙТЕ РАБОТОСПОСОБНОСТЬ 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540039" y="5591571"/>
            <a:ext cx="7109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1212" indent="-285750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РЕКОМЕНДУЙТЕ РОДИТЕЛЯМ КОНТРОЛИРОВАТЬ </a:t>
            </a:r>
            <a:r>
              <a:rPr lang="ru-RU" sz="1400" b="1">
                <a:solidFill>
                  <a:srgbClr val="002060"/>
                </a:solidFill>
              </a:rPr>
              <a:t>РЕЖИМ ДНЯ</a:t>
            </a:r>
            <a:r>
              <a:rPr lang="ru-RU" sz="1400">
                <a:solidFill>
                  <a:srgbClr val="002060"/>
                </a:solidFill>
              </a:rPr>
              <a:t> РЕБЕНКА</a:t>
            </a:r>
            <a:endParaRPr/>
          </a:p>
          <a:p>
            <a:pPr marL="811212" indent="-285750">
              <a:buFont typeface="Wingdings"/>
              <a:buChar char="§"/>
              <a:defRPr/>
            </a:pPr>
            <a:r>
              <a:rPr lang="ru-RU" sz="1400">
                <a:solidFill>
                  <a:srgbClr val="002060"/>
                </a:solidFill>
              </a:rPr>
              <a:t>ЧЕРЕДУЙТЕ </a:t>
            </a:r>
            <a:r>
              <a:rPr lang="ru-RU" sz="1400" b="1">
                <a:solidFill>
                  <a:srgbClr val="002060"/>
                </a:solidFill>
              </a:rPr>
              <a:t>РАЗЛИЧНЫЕ</a:t>
            </a:r>
            <a:r>
              <a:rPr lang="ru-RU" sz="1400">
                <a:solidFill>
                  <a:srgbClr val="002060"/>
                </a:solidFill>
              </a:rPr>
              <a:t> </a:t>
            </a:r>
            <a:r>
              <a:rPr lang="ru-RU" sz="1400" b="1">
                <a:solidFill>
                  <a:srgbClr val="002060"/>
                </a:solidFill>
              </a:rPr>
              <a:t>ВИДЫ ДЕЯТЕЛЬНОСТИ </a:t>
            </a:r>
            <a:r>
              <a:rPr lang="ru-RU" sz="1400">
                <a:solidFill>
                  <a:srgbClr val="002060"/>
                </a:solidFill>
              </a:rPr>
              <a:t>НА УРОКЕ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4455580" y="1212228"/>
            <a:ext cx="741915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РЕБЕНОК ОТКАЗЫВАЕТСЯ ИДТИ В ШКОЛУ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ИГРАЕТ НА УРОКАХ, НЕ ВКЛЮЧАЕТСЯ В УЧЕБНУЮ ДЕЯТЕЛЬНОСТЬ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НЕ ВСТУПАЕТ В КОНТАКТ С ДРУГИМИ ДЕТЬМИ ИЛИ ВЕДЕТ СЕБЯ АГРЕССИВНО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У РЕБЕНКА ПРЕОБЛАДАЕТ НЕГАТИВНЫЙ ФОН НАСТРОЕНИЯ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ПЛАЧЕТ ПРИ МАЛЕЙШЕЙ НЕУДАЧЕ</a:t>
            </a:r>
            <a:endParaRPr/>
          </a:p>
          <a:p>
            <a:pPr marL="263525" indent="-263525">
              <a:spcAft>
                <a:spcPts val="1800"/>
              </a:spcAft>
              <a:buFont typeface="Arial"/>
              <a:buChar char="•"/>
              <a:defRPr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ЧАСТО БОЛЕЕТ, ЖАЛУЕТСЯ НА ПЛОХОЕ САМОЧУВСТВИЕ</a:t>
            </a:r>
            <a:endParaRPr/>
          </a:p>
        </p:txBody>
      </p:sp>
      <p:sp>
        <p:nvSpPr>
          <p:cNvPr id="2" name="AutoShape 2"/>
          <p:cNvSpPr>
            <a:spLocks noChangeArrowheads="1" noChangeAspect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907238" y="180390"/>
            <a:ext cx="10030121" cy="3693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>
                <a:solidFill>
                  <a:srgbClr val="C00000"/>
                </a:solidFill>
                <a:latin typeface="Inter"/>
                <a:ea typeface="Inter"/>
              </a:rPr>
              <a:t>C</a:t>
            </a:r>
            <a:r>
              <a:rPr lang="ru-RU" sz="2400" b="1">
                <a:solidFill>
                  <a:srgbClr val="C00000"/>
                </a:solidFill>
                <a:latin typeface="Inter"/>
                <a:ea typeface="Inter"/>
              </a:rPr>
              <a:t>ИТУАЦИИ ОСОБОГО ВНИМАНИЯ</a:t>
            </a:r>
            <a:endParaRPr lang="ru-RU" sz="2400" b="1">
              <a:solidFill>
                <a:schemeClr val="accent1">
                  <a:lumMod val="75000"/>
                </a:schemeClr>
              </a:solidFill>
              <a:latin typeface="Inter"/>
              <a:ea typeface="Inter"/>
            </a:endParaRPr>
          </a:p>
        </p:txBody>
      </p:sp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8060" y="37150"/>
            <a:ext cx="739178" cy="73866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1324" y="1608615"/>
            <a:ext cx="4064256" cy="271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 bwMode="auto">
          <a:xfrm>
            <a:off x="317270" y="4997838"/>
            <a:ext cx="9613473" cy="1295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ПОГОВОРИТЕ С РОДИТЕЛЯМИ ДЛЯ УТОЧНЕНИЯ СИТУАЦИИ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ЗАПЛАНИРУЙТЕ И ПРОВЕДИТЕ МЕРОПРИЯТИЯ С ЦЕЛЬЮ ОКАЗАНИЯ ПОМОЩИ РЕБЕНКУ</a:t>
            </a:r>
            <a:endParaRPr/>
          </a:p>
          <a:p>
            <a:pPr marL="342900" indent="-342900">
              <a:lnSpc>
                <a:spcPct val="150000"/>
              </a:lnSpc>
              <a:buFont typeface="Wingdings"/>
              <a:buChar char="Ø"/>
              <a:defRPr/>
            </a:pPr>
            <a:r>
              <a:rPr lang="ru-RU" b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ОБРАТИТЕСЬ ЗА ПОМОЩЬЮ К СПЕЦИАЛИСТАМ СЛУЖБЫ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706972" y="883007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1 КЛАСС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pic>
        <p:nvPicPr>
          <p:cNvPr id="14" name="Рисунок 13" descr="Изображение выглядит как шаблон, прямоугольный, пиксель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364427" y="4902907"/>
            <a:ext cx="1390799" cy="1390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" name="Стрелка: пятиугольник 73"/>
          <p:cNvSpPr/>
          <p:nvPr/>
        </p:nvSpPr>
        <p:spPr bwMode="auto">
          <a:xfrm>
            <a:off x="8113982" y="1443050"/>
            <a:ext cx="3432146" cy="2314506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ДЕЯТЕЛЬНОСТЬ</a:t>
            </a:r>
            <a:endParaRPr/>
          </a:p>
        </p:txBody>
      </p:sp>
      <p:sp>
        <p:nvSpPr>
          <p:cNvPr id="73" name="Стрелка: пятиугольник 72"/>
          <p:cNvSpPr/>
          <p:nvPr/>
        </p:nvSpPr>
        <p:spPr bwMode="auto">
          <a:xfrm>
            <a:off x="4232745" y="1468300"/>
            <a:ext cx="3529847" cy="2307782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</a:rPr>
              <a:t>ЛЮДИ</a:t>
            </a:r>
            <a:endParaRPr/>
          </a:p>
        </p:txBody>
      </p:sp>
      <p:sp>
        <p:nvSpPr>
          <p:cNvPr id="10" name="AutoShape 6"/>
          <p:cNvSpPr>
            <a:spLocks noChangeArrowheads="1" noChangeAspect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" name="AutoShape 8"/>
          <p:cNvSpPr>
            <a:spLocks noChangeArrowheads="1" noChangeAspect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AutoShape 10"/>
          <p:cNvSpPr>
            <a:spLocks noChangeArrowheads="1" noChangeAspect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rcRect l="22732" t="9540" r="22021" b="18180"/>
          <a:stretch/>
        </p:blipFill>
        <p:spPr bwMode="auto">
          <a:xfrm>
            <a:off x="233575" y="4928506"/>
            <a:ext cx="767160" cy="128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AutoShape 12"/>
          <p:cNvSpPr>
            <a:spLocks noChangeArrowheads="1" noChangeAspect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3" name="AutoShape 14"/>
          <p:cNvSpPr>
            <a:spLocks noChangeArrowheads="1" noChangeAspect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" name="TextBox 69"/>
          <p:cNvSpPr txBox="1"/>
          <p:nvPr/>
        </p:nvSpPr>
        <p:spPr bwMode="auto">
          <a:xfrm>
            <a:off x="8232462" y="2262250"/>
            <a:ext cx="3156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Увеличение количества уроков и объема домашних заданий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Новые предметы</a:t>
            </a:r>
            <a:endParaRPr/>
          </a:p>
        </p:txBody>
      </p:sp>
      <p:sp>
        <p:nvSpPr>
          <p:cNvPr id="71" name="TextBox 70"/>
          <p:cNvSpPr txBox="1"/>
          <p:nvPr/>
        </p:nvSpPr>
        <p:spPr bwMode="auto">
          <a:xfrm>
            <a:off x="4351225" y="2146355"/>
            <a:ext cx="35298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Разные учителя с разными подходами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Отношения с одноклассниками и другими учениками</a:t>
            </a:r>
            <a:endParaRPr/>
          </a:p>
        </p:txBody>
      </p:sp>
      <p:sp>
        <p:nvSpPr>
          <p:cNvPr id="72" name="Стрелка: пятиугольник 71"/>
          <p:cNvSpPr/>
          <p:nvPr/>
        </p:nvSpPr>
        <p:spPr bwMode="auto">
          <a:xfrm>
            <a:off x="351509" y="1468300"/>
            <a:ext cx="3529847" cy="2307782"/>
          </a:xfrm>
          <a:prstGeom prst="homePlate">
            <a:avLst>
              <a:gd name="adj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3600" b="1">
                <a:solidFill>
                  <a:srgbClr val="C00000"/>
                </a:solidFill>
              </a:rPr>
              <a:t>УСЛОВИЯ</a:t>
            </a:r>
            <a:endParaRPr/>
          </a:p>
        </p:txBody>
      </p:sp>
      <p:sp>
        <p:nvSpPr>
          <p:cNvPr id="75" name="TextBox 74"/>
          <p:cNvSpPr txBox="1"/>
          <p:nvPr/>
        </p:nvSpPr>
        <p:spPr bwMode="auto">
          <a:xfrm>
            <a:off x="487488" y="2127955"/>
            <a:ext cx="34042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Новое здание </a:t>
            </a:r>
            <a:endParaRPr/>
          </a:p>
          <a:p>
            <a:pPr marL="265113" indent="-265113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Разные кабинеты</a:t>
            </a:r>
            <a:endParaRPr/>
          </a:p>
          <a:p>
            <a:pPr marL="265113" indent="-265113"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Необходимо самому ориентироваться в пространстве и времени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25" name="Заголовок 1"/>
          <p:cNvSpPr txBox="1"/>
          <p:nvPr/>
        </p:nvSpPr>
        <p:spPr bwMode="auto">
          <a:xfrm>
            <a:off x="193285" y="154234"/>
            <a:ext cx="10890499" cy="6394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900" b="1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 ЧЕМУ РЕБЕНОК АДАПТИРУЕТСЯ</a:t>
            </a:r>
            <a:endParaRPr lang="ru-RU" sz="3900" b="1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44309" y="846650"/>
            <a:ext cx="1332457" cy="4481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5 КЛАСС</a:t>
            </a:r>
            <a:endParaRPr/>
          </a:p>
        </p:txBody>
      </p:sp>
      <p:grpSp>
        <p:nvGrpSpPr>
          <p:cNvPr id="9" name="Группа 8"/>
          <p:cNvGrpSpPr/>
          <p:nvPr/>
        </p:nvGrpSpPr>
        <p:grpSpPr bwMode="auto">
          <a:xfrm>
            <a:off x="1263905" y="5097740"/>
            <a:ext cx="1309613" cy="950887"/>
            <a:chOff x="4814301" y="2769742"/>
            <a:chExt cx="3178150" cy="2536615"/>
          </a:xfrm>
        </p:grpSpPr>
        <p:graphicFrame>
          <p:nvGraphicFramePr>
            <p:cNvPr id="11" name="Диаграмма 10"/>
            <p:cNvGraphicFramePr>
              <a:graphicFrameLocks xmlns:a="http://schemas.openxmlformats.org/drawingml/2006/main"/>
            </p:cNvGraphicFramePr>
            <p:nvPr/>
          </p:nvGraphicFramePr>
          <p:xfrm>
            <a:off x="4814301" y="2769742"/>
            <a:ext cx="3178150" cy="25366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/>
            <p:cNvSpPr txBox="1"/>
            <p:nvPr/>
          </p:nvSpPr>
          <p:spPr bwMode="auto">
            <a:xfrm>
              <a:off x="4814301" y="3701180"/>
              <a:ext cx="1751445" cy="492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600" b="1">
                  <a:solidFill>
                    <a:srgbClr val="C00000"/>
                  </a:solidFill>
                </a:rPr>
                <a:t>УСЛОВИЯ</a:t>
              </a:r>
              <a:endParaRPr/>
            </a:p>
          </p:txBody>
        </p:sp>
      </p:grpSp>
      <p:sp>
        <p:nvSpPr>
          <p:cNvPr id="17" name="TextBox 16"/>
          <p:cNvSpPr txBox="1"/>
          <p:nvPr/>
        </p:nvSpPr>
        <p:spPr bwMode="auto">
          <a:xfrm>
            <a:off x="2137687" y="5052361"/>
            <a:ext cx="5628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b="1">
                <a:solidFill>
                  <a:srgbClr val="C00000"/>
                </a:solidFill>
              </a:rPr>
              <a:t>5 класс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1614527" y="5620433"/>
            <a:ext cx="1030892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600" b="1">
                <a:solidFill>
                  <a:srgbClr val="002060"/>
                </a:solidFill>
              </a:rPr>
              <a:t>ДЕЯТЕЛЬНОСТЬ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1776766" y="5320745"/>
            <a:ext cx="56282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600" b="1">
                <a:solidFill>
                  <a:srgbClr val="002060"/>
                </a:solidFill>
              </a:rPr>
              <a:t>ЛЮДИ</a:t>
            </a:r>
            <a:endParaRPr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AE45C4-B321-4A36-B636-0810A8202B4A}" type="slidenum">
              <a:rPr lang="ru-RU"/>
              <a:t/>
            </a:fld>
            <a:endParaRPr lang="ru-RU"/>
          </a:p>
        </p:txBody>
      </p:sp>
      <p:sp>
        <p:nvSpPr>
          <p:cNvPr id="26" name="TextBox 25"/>
          <p:cNvSpPr txBox="1"/>
          <p:nvPr/>
        </p:nvSpPr>
        <p:spPr bwMode="auto">
          <a:xfrm>
            <a:off x="4232745" y="4281779"/>
            <a:ext cx="6996484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b="1" u="sng">
                <a:solidFill>
                  <a:srgbClr val="002060"/>
                </a:solidFill>
              </a:rPr>
              <a:t>ОСОБЕННОСТИ ВОЗРАСТА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ЗНАЧИМОСТЬ ОБЩЕНИЯ СО СВЕРСТНИКАМИ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ПОТРЕБНОСТЬ В ДРУЖЕСКИХ ОТНОШЕНИЯХ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ru-RU">
                <a:solidFill>
                  <a:srgbClr val="002060"/>
                </a:solidFill>
              </a:rPr>
              <a:t>ЧУВСТВО ВЗРОСЛОСТИ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29</Slides>
  <Notes>29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КОНСТРУКТОР АДАПТАЦИИ  </dc:title>
  <dc:subject/>
  <dc:creator>Дмитрий Довгалюк</dc:creator>
  <cp:keywords/>
  <dc:description/>
  <dc:identifier/>
  <dc:language/>
  <cp:lastModifiedBy>Марина Васильевна</cp:lastModifiedBy>
  <cp:revision>358</cp:revision>
  <dcterms:created xsi:type="dcterms:W3CDTF">2024-10-14T06:37:18Z</dcterms:created>
  <dcterms:modified xsi:type="dcterms:W3CDTF">2024-10-25T13:08:40Z</dcterms:modified>
  <cp:category/>
  <cp:contentStatus/>
  <cp:version/>
</cp:coreProperties>
</file>