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4"/>
  </p:sldMasterIdLst>
  <p:notesMasterIdLst>
    <p:notesMasterId r:id="rId16"/>
  </p:notesMasterIdLst>
  <p:sldIdLst>
    <p:sldId id="256" r:id="rId5"/>
    <p:sldId id="257" r:id="rId6"/>
    <p:sldId id="260" r:id="rId7"/>
    <p:sldId id="279" r:id="rId8"/>
    <p:sldId id="280" r:id="rId9"/>
    <p:sldId id="281" r:id="rId10"/>
    <p:sldId id="282" r:id="rId11"/>
    <p:sldId id="278" r:id="rId12"/>
    <p:sldId id="264" r:id="rId13"/>
    <p:sldId id="270" r:id="rId14"/>
    <p:sldId id="28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EFDCC7-E9B1-4279-ACF1-4F80A8624E2C}" v="5" dt="2022-03-18T09:38:03.607"/>
    <p1510:client id="{E5F936B5-3043-4E5D-9180-60E6FE142164}" v="8" dt="2022-02-28T09:41:55.4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3D45E-161F-4BF3-873B-BD67D9DA9BFB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23551-0AD4-4825-9FCB-41D68B087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70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8A4E666-127F-4080-8E63-F1BEB307B9F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1708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435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50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32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8A4E666-127F-4080-8E63-F1BEB307B9F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22498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90266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8477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12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06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8A4E666-127F-4080-8E63-F1BEB307B9F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85124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8A4E666-127F-4080-8E63-F1BEB307B9F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712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8A4E666-127F-4080-8E63-F1BEB307B9F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8618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59CF37-CDA8-4CF7-85D4-EFFCBD37E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399032"/>
            <a:ext cx="9966960" cy="3035808"/>
          </a:xfrm>
        </p:spPr>
        <p:txBody>
          <a:bodyPr/>
          <a:lstStyle/>
          <a:p>
            <a:r>
              <a:rPr lang="ru-RU" dirty="0"/>
              <a:t>Что такое эмоции?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8A5BCE85-6623-4D30-89A4-441CCD4E9A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ЧТО ЭТО ЗА СИЛА И ЗАЧЕМ ОНА НАМ НУЖНА</a:t>
            </a:r>
          </a:p>
        </p:txBody>
      </p:sp>
    </p:spTree>
    <p:extLst>
      <p:ext uri="{BB962C8B-B14F-4D97-AF65-F5344CB8AC3E}">
        <p14:creationId xmlns:p14="http://schemas.microsoft.com/office/powerpoint/2010/main" val="768123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4859C3-257A-4C76-9768-AB3456AE4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28" y="396001"/>
            <a:ext cx="10178322" cy="1492132"/>
          </a:xfrm>
        </p:spPr>
        <p:txBody>
          <a:bodyPr>
            <a:normAutofit/>
          </a:bodyPr>
          <a:lstStyle/>
          <a:p>
            <a:r>
              <a:rPr lang="ru-RU" sz="4000" dirty="0"/>
              <a:t>Как научиться управлять эмоциями?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6512" y="940346"/>
            <a:ext cx="569350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эмоции — твоя суперсила</a:t>
            </a:r>
          </a:p>
          <a:p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эмоционального интеллекта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Замечать: «Я сейчас злюсь / тревожусь / радуюсь».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Разбираться: «Почему?»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Управлять: «Как я могу себя поддержать? Или сказать об этом нормально?»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Называй и признавай эмоцию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поможет «Колесо эмоций»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Плутчика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точнее ты назовёшь эмоцию — тем легче с ней справиться.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Веди дневник эмоций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Утром — как ты себя чувствуешь? Почему? Вечером — что было сегодня эмоционально важным? «Утро — тревожно. Причина — контрольная. Что помогло — поговорить с другом, с мамой, посмотреть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котами»</a:t>
            </a:r>
          </a:p>
          <a:p>
            <a:endParaRPr lang="ru-RU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013" y="1283111"/>
            <a:ext cx="4997246" cy="499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70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4859C3-257A-4C76-9768-AB3456AE4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28" y="396001"/>
            <a:ext cx="10178322" cy="1492132"/>
          </a:xfrm>
        </p:spPr>
        <p:txBody>
          <a:bodyPr>
            <a:normAutofit/>
          </a:bodyPr>
          <a:lstStyle/>
          <a:p>
            <a:r>
              <a:rPr lang="ru-RU" sz="4000" dirty="0"/>
              <a:t>Как научиться управлять эмоциями?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61260" y="955095"/>
            <a:ext cx="612120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эмоции — твоя суперсила</a:t>
            </a:r>
          </a:p>
          <a:p>
            <a:r>
              <a:rPr lang="ru-RU" sz="20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Изменяй мысли</a:t>
            </a:r>
          </a:p>
          <a:p>
            <a:r>
              <a:rPr lang="ru-RU" sz="20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Наши мысли влияют на чувства.</a:t>
            </a:r>
          </a:p>
          <a:p>
            <a:r>
              <a:rPr lang="ru-RU" sz="20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Пример: если ты думаешь: «Я никому не интересен» — появляется грусть.</a:t>
            </a:r>
          </a:p>
          <a:p>
            <a:r>
              <a:rPr lang="ru-RU" sz="20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поменять мысль на: «Сейчас мне одиноко, но это не навсегда» — станет легче.</a:t>
            </a:r>
          </a:p>
          <a:p>
            <a:r>
              <a:rPr lang="ru-RU" sz="20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Делай паузы</a:t>
            </a:r>
          </a:p>
          <a:p>
            <a:r>
              <a:rPr lang="ru-RU" sz="20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 тем как реагировать — 3 секунды подумай: что я чувствую? Что мне важно?</a:t>
            </a:r>
          </a:p>
          <a:p>
            <a:r>
              <a:rPr lang="ru-RU" sz="20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ru-RU" sz="20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делать, если эмоции очень сильно влияют на тебя?</a:t>
            </a:r>
          </a:p>
          <a:p>
            <a:r>
              <a:rPr lang="ru-RU" sz="20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Признай их, помни: эмоции — не враги. Скажи о них кому-то. Даже себе — это уже помогает. </a:t>
            </a:r>
            <a:r>
              <a:rPr lang="ru-RU" sz="20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Вырази</a:t>
            </a:r>
            <a:r>
              <a:rPr lang="ru-RU" sz="20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их. Нарисуй, запиши, расскажи другу или психологу. Подумай, как именно ты можешь на них повлиять.</a:t>
            </a:r>
          </a:p>
          <a:p>
            <a:endParaRPr lang="ru-RU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466" y="1102578"/>
            <a:ext cx="4578493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29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DB285-5C2D-4F3A-8E71-0066E362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266" y="351129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/>
              <a:t>Эмоции – наш «радар», «сигнальные лампочки» внутри нас</a:t>
            </a:r>
          </a:p>
        </p:txBody>
      </p:sp>
      <p:sp>
        <p:nvSpPr>
          <p:cNvPr id="3" name="AutoShape 2" descr="https://avatars.mds.yandex.net/i?id=49d01fb8c3fce543704bae7a5bb782514e78da86-4369663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218" y="1135012"/>
            <a:ext cx="4320663" cy="32475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1613" t="11743" r="24503" b="25876"/>
          <a:stretch/>
        </p:blipFill>
        <p:spPr>
          <a:xfrm>
            <a:off x="9635706" y="4579015"/>
            <a:ext cx="1823175" cy="16188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266" y="2622762"/>
            <a:ext cx="5871051" cy="391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47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DB285-5C2D-4F3A-8E71-0066E362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653" y="234042"/>
            <a:ext cx="8986547" cy="573832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/>
              <a:t>ЭмоциЯ</a:t>
            </a:r>
            <a:r>
              <a:rPr lang="ru-RU" sz="4000" dirty="0"/>
              <a:t> – быстрая реакция на происходящее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5433" t="27616" r="11711"/>
          <a:stretch/>
        </p:blipFill>
        <p:spPr>
          <a:xfrm>
            <a:off x="8126361" y="1430593"/>
            <a:ext cx="3583858" cy="19749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775" y="2286000"/>
            <a:ext cx="6398957" cy="426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49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2DF191B-965C-4226-B77A-94A648FCA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903" y="385664"/>
            <a:ext cx="9786647" cy="585962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Чувство</a:t>
            </a:r>
            <a:r>
              <a:rPr lang="ru-RU" sz="4000" dirty="0"/>
              <a:t> – то, что остаётся дольше, глубже, устойчивее, связано с привязанностью к людям, идеям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697" y="2212257"/>
            <a:ext cx="6074020" cy="34135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424" y="3569762"/>
            <a:ext cx="4943420" cy="329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6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2DF191B-965C-4226-B77A-94A648FCA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083" y="173004"/>
            <a:ext cx="10497717" cy="633548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НАСТРОЕНИЕ</a:t>
            </a:r>
            <a:r>
              <a:rPr lang="ru-RU" sz="3600" dirty="0"/>
              <a:t> - более продолжительный «фон», может быть без причины. Иногда не знаешь, почему оно такое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605" y="1737354"/>
            <a:ext cx="7862671" cy="491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79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2DF191B-965C-4226-B77A-94A648FCA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21" y="713028"/>
            <a:ext cx="10506269" cy="5123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/>
              <a:t>Почему важно контролировать эмоции?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8FCDC13-0DB9-4AB1-AA99-F18F573D09EB}"/>
              </a:ext>
            </a:extLst>
          </p:cNvPr>
          <p:cNvSpPr txBox="1">
            <a:spLocks/>
          </p:cNvSpPr>
          <p:nvPr/>
        </p:nvSpPr>
        <p:spPr>
          <a:xfrm>
            <a:off x="1260128" y="1225419"/>
            <a:ext cx="4523362" cy="3490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36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600" dirty="0"/>
            </a:br>
            <a:endParaRPr lang="ru-RU" sz="3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92221" y="1395939"/>
            <a:ext cx="582153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 влиянием эмоций люди совершают необдуманные поступки.</a:t>
            </a:r>
          </a:p>
          <a:p>
            <a:r>
              <a:rPr 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подростковом возрасте эмоции — это очень активный режим работы мозга. Мозг только учится ими управлять: вы чувствуете глубже, быстрее, ярче. </a:t>
            </a:r>
          </a:p>
          <a:p>
            <a:endParaRPr lang="ru-RU" sz="2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b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755" y="1395939"/>
            <a:ext cx="4889171" cy="2556629"/>
          </a:xfrm>
          <a:prstGeom prst="rect">
            <a:avLst/>
          </a:prstGeom>
        </p:spPr>
      </p:pic>
      <p:sp>
        <p:nvSpPr>
          <p:cNvPr id="6" name="AutoShape 2" descr="Picture backgroun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043" y="3780267"/>
            <a:ext cx="2871645" cy="28955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185266" y="3349427"/>
            <a:ext cx="582153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Бывает очень сложно себя остановить, контролировать своё состояние. </a:t>
            </a:r>
          </a:p>
          <a:p>
            <a:r>
              <a:rPr 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Важно научиться этим управлять, а не действовать на поводу своих чувств.</a:t>
            </a:r>
            <a:b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209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2DF191B-965C-4226-B77A-94A648FCA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670" y="186611"/>
            <a:ext cx="10985630" cy="6335487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Какие эмоции вы знаете?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077" y="907018"/>
            <a:ext cx="6824816" cy="2447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397" y="3333872"/>
            <a:ext cx="4984953" cy="33220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324" y="3354354"/>
            <a:ext cx="5154963" cy="34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97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8FCDC13-0DB9-4AB1-AA99-F18F573D09EB}"/>
              </a:ext>
            </a:extLst>
          </p:cNvPr>
          <p:cNvSpPr txBox="1">
            <a:spLocks/>
          </p:cNvSpPr>
          <p:nvPr/>
        </p:nvSpPr>
        <p:spPr>
          <a:xfrm>
            <a:off x="1412528" y="-298581"/>
            <a:ext cx="10265122" cy="2222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3600" dirty="0"/>
            </a:br>
            <a:br>
              <a:rPr lang="ru-RU" sz="3200" dirty="0"/>
            </a:br>
            <a:r>
              <a:rPr lang="ru-RU" sz="4000" dirty="0"/>
              <a:t>Как мы понимаем, что чувствуем?</a:t>
            </a:r>
            <a:br>
              <a:rPr lang="ru-RU" sz="4000" dirty="0"/>
            </a:br>
            <a:br>
              <a:rPr lang="ru-RU" sz="4000" dirty="0"/>
            </a:br>
            <a:endParaRPr lang="ru-RU" sz="40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8FCDC13-0DB9-4AB1-AA99-F18F573D09EB}"/>
              </a:ext>
            </a:extLst>
          </p:cNvPr>
          <p:cNvSpPr txBox="1">
            <a:spLocks/>
          </p:cNvSpPr>
          <p:nvPr/>
        </p:nvSpPr>
        <p:spPr>
          <a:xfrm>
            <a:off x="3908078" y="2235069"/>
            <a:ext cx="4523362" cy="3490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3600" dirty="0"/>
            </a:br>
            <a:br>
              <a:rPr lang="ru-RU" sz="3200" dirty="0"/>
            </a:br>
            <a:br>
              <a:rPr lang="ru-RU" sz="3200" dirty="0"/>
            </a:br>
            <a:br>
              <a:rPr lang="ru-RU" sz="3600" dirty="0"/>
            </a:br>
            <a:endParaRPr lang="ru-RU" sz="3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81100" y="1293716"/>
            <a:ext cx="5734050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890" indent="-6350">
              <a:lnSpc>
                <a:spcPct val="16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Миндалина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—реагирует быстро, как охранник: </a:t>
            </a:r>
          </a:p>
          <a:p>
            <a:pPr marL="135890" indent="-6350">
              <a:lnSpc>
                <a:spcPct val="16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«Опасно! Радостно! Надо бежать!» </a:t>
            </a:r>
          </a:p>
          <a:p>
            <a:pPr marL="135890" indent="-6350">
              <a:lnSpc>
                <a:spcPct val="16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Префронтальная кора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— наша «логика» говорит: </a:t>
            </a:r>
          </a:p>
          <a:p>
            <a:pPr marL="135890" indent="-6350">
              <a:lnSpc>
                <a:spcPct val="16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«Стоп. Это не угроза. Это просто контрольная. Не надо паниковать».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592" y="1529691"/>
            <a:ext cx="5240058" cy="369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89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4859C3-257A-4C76-9768-AB3456AE4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67391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Функции эмоций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33DF9AED-6F36-4AD0-B2A6-3ECFC9441E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3535944"/>
              </p:ext>
            </p:extLst>
          </p:nvPr>
        </p:nvGraphicFramePr>
        <p:xfrm>
          <a:off x="1066800" y="1150376"/>
          <a:ext cx="10717161" cy="5383159"/>
        </p:xfrm>
        <a:graphic>
          <a:graphicData uri="http://schemas.openxmlformats.org/drawingml/2006/table">
            <a:tbl>
              <a:tblPr firstRow="1" firstCol="1">
                <a:tableStyleId>{91EBBBCC-DAD2-459C-BE2E-F6DE35CF9A28}</a:tableStyleId>
              </a:tblPr>
              <a:tblGrid>
                <a:gridCol w="2433581">
                  <a:extLst>
                    <a:ext uri="{9D8B030D-6E8A-4147-A177-3AD203B41FA5}">
                      <a16:colId xmlns:a16="http://schemas.microsoft.com/office/drawing/2014/main" val="2408626030"/>
                    </a:ext>
                  </a:extLst>
                </a:gridCol>
                <a:gridCol w="8283580">
                  <a:extLst>
                    <a:ext uri="{9D8B030D-6E8A-4147-A177-3AD203B41FA5}">
                      <a16:colId xmlns:a16="http://schemas.microsoft.com/office/drawing/2014/main" val="468986049"/>
                    </a:ext>
                  </a:extLst>
                </a:gridCol>
              </a:tblGrid>
              <a:tr h="603568">
                <a:tc>
                  <a:txBody>
                    <a:bodyPr/>
                    <a:lstStyle/>
                    <a:p>
                      <a:pPr marL="135890" indent="-6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Функция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5890" indent="-63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Расшифровка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2887235"/>
                  </a:ext>
                </a:extLst>
              </a:tr>
              <a:tr h="956037">
                <a:tc>
                  <a:txBody>
                    <a:bodyPr/>
                    <a:lstStyle/>
                    <a:p>
                      <a:pPr marL="135890" indent="-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Оценочная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5890" indent="-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Эмоции выступают “сигналом” нашего отношения к чему-либо и позволяют оценить значимость явления и объекта для нас. 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1191362"/>
                  </a:ext>
                </a:extLst>
              </a:tr>
              <a:tr h="533023">
                <a:tc>
                  <a:txBody>
                    <a:bodyPr/>
                    <a:lstStyle/>
                    <a:p>
                      <a:pPr marL="135890" indent="-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Сигнальная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5890" indent="-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Эмоции сигнализируют о состоянии наших потребностей.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2299238"/>
                  </a:ext>
                </a:extLst>
              </a:tr>
              <a:tr h="533023">
                <a:tc>
                  <a:txBody>
                    <a:bodyPr/>
                    <a:lstStyle/>
                    <a:p>
                      <a:pPr marL="135890" indent="-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Побудительная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5890" indent="-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Эмоции побуждают нас к действиям.</a:t>
                      </a:r>
                      <a:endParaRPr lang="ru-RU" sz="16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6924270"/>
                  </a:ext>
                </a:extLst>
              </a:tr>
              <a:tr h="533023">
                <a:tc>
                  <a:txBody>
                    <a:bodyPr/>
                    <a:lstStyle/>
                    <a:p>
                      <a:pPr marL="135890" indent="-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Экспрессивная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5890" indent="-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Эмоции позволяют устанавливать контакт с другими людьми и воздействовать на них. 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1298461"/>
                  </a:ext>
                </a:extLst>
              </a:tr>
              <a:tr h="911385">
                <a:tc>
                  <a:txBody>
                    <a:bodyPr/>
                    <a:lstStyle/>
                    <a:p>
                      <a:pPr marL="135890" indent="-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Активирующая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5890" indent="-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Эмоции влияют на наш организм, деятельность нервной системы, влияют на темп и ритм нашей деятельности.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083136"/>
                  </a:ext>
                </a:extLst>
              </a:tr>
              <a:tr h="533023">
                <a:tc>
                  <a:txBody>
                    <a:bodyPr/>
                    <a:lstStyle/>
                    <a:p>
                      <a:pPr marL="135890" indent="-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Регулирующая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5890" indent="-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Эмоции влияют на мотивацию, дают разную субъективную окраску происходящему. 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6763823"/>
                  </a:ext>
                </a:extLst>
              </a:tr>
              <a:tr h="780077">
                <a:tc>
                  <a:txBody>
                    <a:bodyPr/>
                    <a:lstStyle/>
                    <a:p>
                      <a:pPr marL="135890" indent="-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Защитная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5890" indent="-63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Эмоции предупреждают об опасности, позволяют подготовиться к защите от неё, продумать действия. 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1156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723253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be7c40-4fab-417a-82ec-fb9dac146719" xsi:nil="true"/>
    <lcf76f155ced4ddcb4097134ff3c332f xmlns="6dc887a9-3891-4951-88ac-a9196c6685a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5ED80EB9EAA9447A206B6F789334A79" ma:contentTypeVersion="12" ma:contentTypeDescription="Создание документа." ma:contentTypeScope="" ma:versionID="3e56fdf58d716f3328601f0a55258b96">
  <xsd:schema xmlns:xsd="http://www.w3.org/2001/XMLSchema" xmlns:xs="http://www.w3.org/2001/XMLSchema" xmlns:p="http://schemas.microsoft.com/office/2006/metadata/properties" xmlns:ns2="6dc887a9-3891-4951-88ac-a9196c6685ad" xmlns:ns3="3bbe7c40-4fab-417a-82ec-fb9dac146719" targetNamespace="http://schemas.microsoft.com/office/2006/metadata/properties" ma:root="true" ma:fieldsID="b2c86ffa7996708ddc2dd506cdead8c2" ns2:_="" ns3:_="">
    <xsd:import namespace="6dc887a9-3891-4951-88ac-a9196c6685ad"/>
    <xsd:import namespace="3bbe7c40-4fab-417a-82ec-fb9dac1467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887a9-3891-4951-88ac-a9196c6685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c2def0df-667a-4873-922e-7c55e7cdcc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be7c40-4fab-417a-82ec-fb9dac14671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1b06b76-e319-4cde-afb4-ffa12b26427f}" ma:internalName="TaxCatchAll" ma:showField="CatchAllData" ma:web="3bbe7c40-4fab-417a-82ec-fb9dac1467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CEE771-F8D8-4607-96CB-B4D7A7C1AE45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3bbe7c40-4fab-417a-82ec-fb9dac146719"/>
    <ds:schemaRef ds:uri="http://www.w3.org/XML/1998/namespace"/>
    <ds:schemaRef ds:uri="http://purl.org/dc/dcmitype/"/>
    <ds:schemaRef ds:uri="http://schemas.microsoft.com/office/2006/documentManagement/types"/>
    <ds:schemaRef ds:uri="6dc887a9-3891-4951-88ac-a9196c6685ad"/>
    <ds:schemaRef ds:uri="http://purl.org/dc/elements/1.1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2FFFC66-8AC7-4DF1-BAE5-9CE767B04619}">
  <ds:schemaRefs>
    <ds:schemaRef ds:uri="3bbe7c40-4fab-417a-82ec-fb9dac146719"/>
    <ds:schemaRef ds:uri="6dc887a9-3891-4951-88ac-a9196c6685a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1FA9BDE-E516-4015-9360-9489C87459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347</TotalTime>
  <Words>541</Words>
  <Application>Microsoft Office PowerPoint</Application>
  <PresentationFormat>Широкоэкранный</PresentationFormat>
  <Paragraphs>67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Corbel</vt:lpstr>
      <vt:lpstr>Gill Sans MT</vt:lpstr>
      <vt:lpstr>Impact</vt:lpstr>
      <vt:lpstr>Times New Roman</vt:lpstr>
      <vt:lpstr>Badge</vt:lpstr>
      <vt:lpstr>Что такое эмоции?</vt:lpstr>
      <vt:lpstr>Эмоции – наш «радар», «сигнальные лампочки» внутри нас</vt:lpstr>
      <vt:lpstr>ЭмоциЯ – быстрая реакция на происходящее</vt:lpstr>
      <vt:lpstr>Чувство – то, что остаётся дольше, глубже, устойчивее, связано с привязанностью к людям, идеям</vt:lpstr>
      <vt:lpstr>НАСТРОЕНИЕ - более продолжительный «фон», может быть без причины. Иногда не знаешь, почему оно такое</vt:lpstr>
      <vt:lpstr>Почему важно контролировать эмоции? </vt:lpstr>
      <vt:lpstr>Какие эмоции вы знаете?</vt:lpstr>
      <vt:lpstr>Презентация PowerPoint</vt:lpstr>
      <vt:lpstr>Функции эмоций</vt:lpstr>
      <vt:lpstr>Как научиться управлять эмоциями?</vt:lpstr>
      <vt:lpstr>Как научиться управлять эмоциями?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эмоции?</dc:title>
  <dc:creator>Карабутова Юлия Игорьевна</dc:creator>
  <cp:lastModifiedBy>User</cp:lastModifiedBy>
  <cp:revision>17</cp:revision>
  <dcterms:created xsi:type="dcterms:W3CDTF">2022-02-24T09:27:22Z</dcterms:created>
  <dcterms:modified xsi:type="dcterms:W3CDTF">2025-04-25T06:22:23Z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0x01010035ED80EB9EAA9447A206B6F789334A79</vt:lpwstr>
  </property>
  <property fmtid="{D5CDD505-2E9C-101B-9397-08002B2CF9AE}" pid="3" name="MediaServiceImageTags">
    <vt:lpwstr/>
  </property>
</Properties>
</file>