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9D736-5B4A-4DF0-BB59-5C15A80F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F1ECDB-96C4-4635-9507-F9A8F86288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8537E9-240E-4317-973A-A4ECC72E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856C40-9BA1-4D8E-BCBC-AFF3C68F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AF2F14-4E47-4F50-916C-D51F0E03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6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A6EF8-6569-4D31-A6F5-99DC4C294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FE1A39-FF87-4DD2-AD15-1ACB1DA65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F5874D-C422-4317-B3B7-1A439F6E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2F894-A345-4BA4-86DC-DA63AA8A6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8510F2-C6EE-4C68-A4EA-5E0758564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8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11BFFB1-9501-4460-8B47-5FF42A93B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F65175-4C5B-4D5E-AEFA-149345D95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C08D3A-1ECE-4C15-826F-1D812B6A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6F2FA6-EB29-4621-8B29-5E3033A0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A85716-EAC8-468E-A4B1-81A6B472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2F479-52AA-401D-97A3-5AFBAAB89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6E5A12-F797-43DA-888B-901B6E1E1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269603-4B5E-47D5-8663-104CCF22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43B04D-B383-462A-AA16-E3FC50180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033455-45B8-474F-B44E-BFDCF2C3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1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6FA2F5-DD6E-4B8B-BEBC-917AFA13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685646-EE14-4DC9-82FC-2D2E4990F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76DDB4-E46F-4ADD-9DC5-E69B1BEB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2EE225-93BD-4CF8-A998-89AB24B31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1BB8EE-232E-44A8-A2D6-EA380C505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90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9E538-F7E2-44BB-B837-D33382222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1F6F1-8426-4D65-87E3-57C362370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DBBF319-31B5-490C-96BD-70EB2CA32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928679-21B3-487C-8486-5193E908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590AE5-9830-437A-851F-E2F456BE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0FDF99-320E-4336-86B0-45B0267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77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DB88F6-59E7-4C80-83C9-42547B842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D0E6D4-B3AF-4CE3-91E4-761A58D9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DC73DD-418D-421B-84A5-55A708BA3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10E8ED-238A-498D-A4DB-41432B614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ABC066-4F40-4957-A182-BB83824FB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54E68A6-EED6-4DA3-89A5-505FF3FA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510E19-9CA9-4544-A679-FB3356AC9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FC730E-A417-45B6-8141-DD7B95DD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1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C21BE8-1FE8-48F3-B32D-958588501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B804C1-109F-4371-867A-F9D2A87C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A13D58-06A0-4D3F-9D20-794413F1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052521B-8E09-4DF5-AFD5-A709CD1F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6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6A0949-4EA4-4A26-930A-B9CFBA3F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BCE0668-9EE3-442A-A2DD-09919299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E98BF6-F0AC-4C6E-8BEC-9D3248EE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2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EB6061-A50D-43B5-AF1E-3ADB3C6B7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ECFEF9-5C20-4C8E-8B53-E35B9FCA7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D06C0D-E770-4ED1-84DB-530897A5C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3A212B-A6B4-4818-A2A1-4B9E0735B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0B13B5-397E-4F42-8F62-8BB792F5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4864D8-AC40-4DF6-82B3-D0ADA040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513EA-FB63-4E86-94D8-1AB80C9C3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E51B99-FDDB-47FC-AB5B-F52E8FA46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E0247F-D77E-4181-9044-5551F34CC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4E6904-3610-4C04-B563-4C33261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A95D43-ACD2-4E7B-A834-9E2DBDCF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94044D-FE6E-45C1-A9D8-43D981FC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B9786-BB2C-4046-9509-1FF7775E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225A91-05C5-42C9-8E8C-7053885BD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B86A1-4900-459C-A074-36A1ECC0B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C426D-C196-48BF-8266-E5CEC0010C5D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83525-F545-4271-B5E5-606B35998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C0E883-0990-4ACE-AC92-9A5B9813A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E1BB5-D159-46AC-9619-6B1EFFB5C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4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AF8BC-C2CC-6E4B-A21D-78AB63749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37;p5">
            <a:extLst>
              <a:ext uri="{FF2B5EF4-FFF2-40B4-BE49-F238E27FC236}">
                <a16:creationId xmlns:a16="http://schemas.microsoft.com/office/drawing/2014/main" id="{E856D412-07BD-420D-ABAD-ABB2E31A2F95}"/>
              </a:ext>
            </a:extLst>
          </p:cNvPr>
          <p:cNvSpPr/>
          <p:nvPr/>
        </p:nvSpPr>
        <p:spPr>
          <a:xfrm>
            <a:off x="195086" y="164559"/>
            <a:ext cx="1248937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ea typeface="+mn-ea"/>
                <a:cs typeface="+mn-cs"/>
                <a:sym typeface="Arial"/>
              </a:rPr>
              <a:t>БАЗОВЫЙ СЦЕНАРИЙ,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СП</a:t>
            </a:r>
            <a:endParaRPr kumimoji="0" lang="ru-RU" sz="14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7" name="Google Shape;13;p1">
            <a:extLst>
              <a:ext uri="{FF2B5EF4-FFF2-40B4-BE49-F238E27FC236}">
                <a16:creationId xmlns:a16="http://schemas.microsoft.com/office/drawing/2014/main" id="{B63387C1-5DAC-0820-4056-D1FF0D0EC2DC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A2A2C1F-CE60-423C-8529-5591F9068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04133"/>
              </p:ext>
            </p:extLst>
          </p:nvPr>
        </p:nvGraphicFramePr>
        <p:xfrm>
          <a:off x="195086" y="1690007"/>
          <a:ext cx="11563880" cy="2943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6518">
                  <a:extLst>
                    <a:ext uri="{9D8B030D-6E8A-4147-A177-3AD203B41FA5}">
                      <a16:colId xmlns:a16="http://schemas.microsoft.com/office/drawing/2014/main" val="1871631541"/>
                    </a:ext>
                  </a:extLst>
                </a:gridCol>
                <a:gridCol w="2546292">
                  <a:extLst>
                    <a:ext uri="{9D8B030D-6E8A-4147-A177-3AD203B41FA5}">
                      <a16:colId xmlns:a16="http://schemas.microsoft.com/office/drawing/2014/main" val="1170006349"/>
                    </a:ext>
                  </a:extLst>
                </a:gridCol>
                <a:gridCol w="2370058">
                  <a:extLst>
                    <a:ext uri="{9D8B030D-6E8A-4147-A177-3AD203B41FA5}">
                      <a16:colId xmlns:a16="http://schemas.microsoft.com/office/drawing/2014/main" val="4286131308"/>
                    </a:ext>
                  </a:extLst>
                </a:gridCol>
                <a:gridCol w="1937322">
                  <a:extLst>
                    <a:ext uri="{9D8B030D-6E8A-4147-A177-3AD203B41FA5}">
                      <a16:colId xmlns:a16="http://schemas.microsoft.com/office/drawing/2014/main" val="2725411959"/>
                    </a:ext>
                  </a:extLst>
                </a:gridCol>
                <a:gridCol w="171918">
                  <a:extLst>
                    <a:ext uri="{9D8B030D-6E8A-4147-A177-3AD203B41FA5}">
                      <a16:colId xmlns:a16="http://schemas.microsoft.com/office/drawing/2014/main" val="4061036588"/>
                    </a:ext>
                  </a:extLst>
                </a:gridCol>
                <a:gridCol w="1981772">
                  <a:extLst>
                    <a:ext uri="{9D8B030D-6E8A-4147-A177-3AD203B41FA5}">
                      <a16:colId xmlns:a16="http://schemas.microsoft.com/office/drawing/2014/main" val="1722799837"/>
                    </a:ext>
                  </a:extLst>
                </a:gridCol>
              </a:tblGrid>
              <a:tr h="295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Montserrat" panose="00000500000000000000"/>
                        </a:rPr>
                        <a:t>Занятие 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68477"/>
                  </a:ext>
                </a:extLst>
              </a:tr>
              <a:tr h="295532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Задачи, класс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13400"/>
                  </a:ext>
                </a:extLst>
              </a:tr>
              <a:tr h="2352103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Установление контакта с детьми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упражнений на знакомство,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командообразование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, создание комфортной атмосферы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упражнений на улучшение коммуникации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Выполнение упражнения на обмен  позитивного опыта преодоления сложных ситуаций.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 Информирование об эмоциях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Обучение способам эмоциональной регуляции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Информирование об осознанности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Обучение навыкам осознанности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Развитие критического мышления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Информирование о кризисных ситуациях, реакциях на кризисы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Развитие навыков кризисного реагирования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связь, завершение занятия.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/>
                      </a:endParaRP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Способствовать формированию благоприятного социально-психологического климата в группе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Подведение итогов, актуализация полученных знаний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Обратная связь от детей о настроении, прошедшей неделе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</a:rPr>
                        <a:t>Упражнение на коммуникацию, создание комфортной атмосферы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Повторение информации по каждой теме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Заполнение опросника</a:t>
                      </a:r>
                    </a:p>
                    <a:p>
                      <a:pPr marL="174625" marR="0" lvl="0" indent="-17462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Montserrat" panose="00000500000000000000"/>
                          <a:ea typeface="+mn-ea"/>
                          <a:cs typeface="+mn-cs"/>
                        </a:rPr>
                        <a:t>Обратная связь, завершение занятия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166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993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User</cp:lastModifiedBy>
  <cp:revision>2</cp:revision>
  <dcterms:created xsi:type="dcterms:W3CDTF">2024-12-11T05:05:18Z</dcterms:created>
  <dcterms:modified xsi:type="dcterms:W3CDTF">2025-04-23T09:00:21Z</dcterms:modified>
</cp:coreProperties>
</file>