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122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77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C426D-C196-48BF-8266-E5CEC0010C5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E1BB5-D159-46AC-9619-6B1EFFB5CB9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C426D-C196-48BF-8266-E5CEC0010C5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E1BB5-D159-46AC-9619-6B1EFFB5CB9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C426D-C196-48BF-8266-E5CEC0010C5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E1BB5-D159-46AC-9619-6B1EFFB5CB9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C426D-C196-48BF-8266-E5CEC0010C5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E1BB5-D159-46AC-9619-6B1EFFB5CB9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C426D-C196-48BF-8266-E5CEC0010C5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E1BB5-D159-46AC-9619-6B1EFFB5CB9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C426D-C196-48BF-8266-E5CEC0010C5D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E1BB5-D159-46AC-9619-6B1EFFB5CB9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C426D-C196-48BF-8266-E5CEC0010C5D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E1BB5-D159-46AC-9619-6B1EFFB5CB9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C426D-C196-48BF-8266-E5CEC0010C5D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E1BB5-D159-46AC-9619-6B1EFFB5CB9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C426D-C196-48BF-8266-E5CEC0010C5D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E1BB5-D159-46AC-9619-6B1EFFB5CB9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C426D-C196-48BF-8266-E5CEC0010C5D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E1BB5-D159-46AC-9619-6B1EFFB5CB9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C426D-C196-48BF-8266-E5CEC0010C5D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E1BB5-D159-46AC-9619-6B1EFFB5CB9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1C426D-C196-48BF-8266-E5CEC0010C5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E1BB5-D159-46AC-9619-6B1EFFB5CB98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237;p5"/>
          <p:cNvSpPr/>
          <p:nvPr/>
        </p:nvSpPr>
        <p:spPr>
          <a:xfrm>
            <a:off x="195086" y="164559"/>
            <a:ext cx="12489379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i="0" u="none" strike="noStrike" kern="1200" cap="none" spc="51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Montserrat" panose="00000500000000000000" pitchFamily="2" charset="-52"/>
                <a:ea typeface="+mn-ea"/>
                <a:cs typeface="+mn-cs"/>
                <a:sym typeface="Arial" panose="020B0604020202020204"/>
              </a:rPr>
              <a:t>БАЗОВЫЙ СЦЕНАРИЙ, </a:t>
            </a:r>
            <a:endParaRPr kumimoji="0" lang="ru-RU" i="0" u="none" strike="noStrike" kern="1200" cap="none" spc="51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Montserrat" panose="00000500000000000000" pitchFamily="2" charset="-52"/>
              <a:ea typeface="+mn-ea"/>
              <a:cs typeface="+mn-cs"/>
              <a:sym typeface="Arial" panose="020B060402020202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pc="51" dirty="0">
                <a:solidFill>
                  <a:srgbClr val="00B050"/>
                </a:solidFill>
                <a:latin typeface="Montserrat" panose="00000500000000000000" pitchFamily="2" charset="-52"/>
                <a:sym typeface="Arial" panose="020B0604020202020204"/>
              </a:rPr>
              <a:t>СП</a:t>
            </a:r>
            <a:endParaRPr kumimoji="0" lang="ru-RU" sz="1400" i="0" u="none" strike="noStrike" kern="1200" cap="none" spc="51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Montserrat" panose="00000500000000000000" pitchFamily="2" charset="-52"/>
              <a:ea typeface="+mn-ea"/>
              <a:cs typeface="+mn-cs"/>
            </a:endParaRPr>
          </a:p>
        </p:txBody>
      </p:sp>
      <p:sp>
        <p:nvSpPr>
          <p:cNvPr id="7" name="Google Shape;13;p1"/>
          <p:cNvSpPr txBox="1"/>
          <p:nvPr/>
        </p:nvSpPr>
        <p:spPr>
          <a:xfrm>
            <a:off x="11525250" y="320737"/>
            <a:ext cx="328774" cy="169277"/>
          </a:xfrm>
          <a:prstGeom prst="rect">
            <a:avLst/>
          </a:prstGeom>
          <a:ln w="12700">
            <a:miter lim="400000"/>
          </a:ln>
        </p:spPr>
        <p:txBody>
          <a:bodyPr wrap="square" lIns="0" tIns="0" rIns="0" bIns="0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25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100" b="0" i="0" u="none" strike="noStrike" cap="none" spc="0" normalizeH="0" baseline="0">
                <a:ln>
                  <a:noFill/>
                </a:ln>
                <a:solidFill>
                  <a:srgbClr val="999999"/>
                </a:solidFill>
                <a:effectLst/>
                <a:uFillTx/>
                <a:latin typeface="Montserrat" panose="00000500000000000000" pitchFamily="2" charset="-52"/>
                <a:ea typeface="Montserrat" panose="00000500000000000000" pitchFamily="2" charset="-52"/>
                <a:cs typeface="Montserrat" panose="00000500000000000000" pitchFamily="2" charset="-52"/>
                <a:sym typeface="Montserrat Regular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 panose="020B0604020202020204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 panose="020B0604020202020204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 panose="020B0604020202020204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 panose="020B0604020202020204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 panose="020B0604020202020204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 panose="020B0604020202020204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 panose="020B0604020202020204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 panose="020B0604020202020204"/>
              </a:defRPr>
            </a:lvl9pPr>
          </a:lstStyle>
          <a:p>
            <a:pPr marL="0" marR="0" lvl="0" indent="2540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100" b="0" i="0" u="none" strike="noStrike" kern="0" cap="none" spc="0" normalizeH="0" baseline="0" noProof="0" dirty="0">
              <a:ln>
                <a:noFill/>
              </a:ln>
              <a:solidFill>
                <a:srgbClr val="999999"/>
              </a:solidFill>
              <a:effectLst/>
              <a:uLnTx/>
              <a:uFillTx/>
              <a:latin typeface="Montserrat" panose="00000500000000000000" pitchFamily="2" charset="-52"/>
              <a:sym typeface="Montserrat Regular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95086" y="1690007"/>
          <a:ext cx="11563880" cy="29431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56518"/>
                <a:gridCol w="2546292"/>
                <a:gridCol w="2370058"/>
                <a:gridCol w="1937322"/>
                <a:gridCol w="171918"/>
                <a:gridCol w="1981772"/>
              </a:tblGrid>
              <a:tr h="2955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Montserrat" panose="00000500000000000000"/>
                        </a:rPr>
                        <a:t>Занятие 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Montserrat" panose="00000500000000000000"/>
                        </a:rPr>
                        <a:t>Занятие 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Montserrat" panose="00000500000000000000"/>
                        </a:rPr>
                        <a:t>Занятие 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Montserrat" panose="00000500000000000000"/>
                        </a:rPr>
                        <a:t>Занятие 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Montserrat" panose="00000500000000000000"/>
                        </a:rPr>
                        <a:t>Занятие 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cPr marL="9525" marR="9525" marT="9525" marB="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95532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Задачи, класс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Montserrat" panose="0000050000000000000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cPr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cPr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cPr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cPr marL="9525" marR="9525" marT="9525" marB="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cPr marL="9525" marR="9525" marT="9525" marB="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52103"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defRPr/>
                      </a:pP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</a:rPr>
                        <a:t>Установление контакта с детьми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/>
                      </a:endParaRP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defRPr/>
                      </a:pP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</a:rPr>
                        <a:t>Выполнение упражнений на знакомство, </a:t>
                      </a:r>
                      <a:r>
                        <a:rPr lang="ru-RU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</a:rPr>
                        <a:t>командообразование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</a:rPr>
                        <a:t>, создание комфортной атмосферы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/>
                      </a:endParaRP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defRPr/>
                      </a:pP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</a:rPr>
                        <a:t>Выполнение упражнений на улучшение коммуникации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/>
                      </a:endParaRP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defRPr/>
                      </a:pP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</a:rPr>
                        <a:t>Выполнение упражнения на обмен позитивным опытом преодоления сложных ситуаций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/>
                      </a:endParaRP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defRPr/>
                      </a:pP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</a:rPr>
                        <a:t>Обратная связь, завершение занятия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/>
                      </a:endParaRP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defRPr/>
                      </a:pP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/>
                      </a:endParaRP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defRPr/>
                      </a:pP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/>
                      </a:endParaRP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defRPr/>
                      </a:pP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/>
                      </a:endParaRPr>
                    </a:p>
                  </a:txBody>
                  <a:tcPr marL="72000" marR="36000" marT="36000" marB="36000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defRPr/>
                      </a:pP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</a:rPr>
                        <a:t>Обратная связь от детей о настроении, прошедшей неделе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/>
                      </a:endParaRP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defRPr/>
                      </a:pP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</a:rPr>
                        <a:t>Упражнение на коммуникацию, создание комфортной атмосферы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/>
                      </a:endParaRP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defRPr/>
                      </a:pP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</a:rPr>
                        <a:t> Информирование об эмоциях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/>
                      </a:endParaRP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defRPr/>
                      </a:pP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</a:rPr>
                        <a:t>Обучение способам эмоциональной регуляции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/>
                      </a:endParaRP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defRPr/>
                      </a:pP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</a:rPr>
                        <a:t>Обратная связь, завершение занятия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/>
                      </a:endParaRP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defRPr/>
                      </a:pP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/>
                      </a:endParaRP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defRPr/>
                      </a:pP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Montserrat" panose="00000500000000000000"/>
                        <a:ea typeface="+mn-ea"/>
                        <a:cs typeface="+mn-cs"/>
                      </a:endParaRPr>
                    </a:p>
                  </a:txBody>
                  <a:tcPr marL="72000" marR="36000" marT="36000" marB="36000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defRPr/>
                      </a:pP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</a:rPr>
                        <a:t>Обратная связь от детей о настроении, прошедшей неделе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/>
                      </a:endParaRP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defRPr/>
                      </a:pP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</a:rPr>
                        <a:t>Упражнение на коммуникацию, создание комфортной атмосферы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/>
                      </a:endParaRP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defRPr/>
                      </a:pP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</a:rPr>
                        <a:t>Информирование об осознанности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/>
                      </a:endParaRP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defRPr/>
                      </a:pP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</a:rPr>
                        <a:t>Обучение навыкам осознанности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/>
                      </a:endParaRP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defRPr/>
                      </a:pP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</a:rPr>
                        <a:t>Развитие критического мышления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/>
                      </a:endParaRP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defRPr/>
                      </a:pP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</a:rPr>
                        <a:t>Обратная связь, завершение занятия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/>
                      </a:endParaRP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defRPr/>
                      </a:pP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Montserrat" panose="00000500000000000000"/>
                        <a:ea typeface="+mn-ea"/>
                        <a:cs typeface="+mn-cs"/>
                      </a:endParaRPr>
                    </a:p>
                  </a:txBody>
                  <a:tcPr marL="72000" marR="36000" marT="36000" marB="36000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defRPr/>
                      </a:pP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</a:rPr>
                        <a:t>Обратная связь от детей о настроении, прошедшей неделе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/>
                      </a:endParaRP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defRPr/>
                      </a:pP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</a:rPr>
                        <a:t>Упражнение на коммуникацию, создание комфортной атмосферы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/>
                      </a:endParaRP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defRPr/>
                      </a:pP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</a:rPr>
                        <a:t>Информирование о кризисных ситуациях, реакциях на кризисы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/>
                      </a:endParaRP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defRPr/>
                      </a:pP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</a:rPr>
                        <a:t>Развитие навыков кризисного реагирования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/>
                      </a:endParaRP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defRPr/>
                      </a:pP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</a:rPr>
                        <a:t>Обратная связь, завершение занятия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/>
                      </a:endParaRPr>
                    </a:p>
                  </a:txBody>
                  <a:tcPr marL="72000" marR="36000" marT="36000" marB="36000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cPr marL="72000" marR="36000" marT="36000" marB="36000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defRPr/>
                      </a:pP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</a:rPr>
                        <a:t>Обратная связь от детей о настроении, прошедшей неделе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/>
                      </a:endParaRP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defRPr/>
                      </a:pP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</a:rPr>
                        <a:t>Упражнение на коммуникацию, создание комфортной атмосферы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/>
                      </a:endParaRP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defRPr/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Повторение информации по каждой теме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Montserrat" panose="00000500000000000000"/>
                        <a:ea typeface="+mn-ea"/>
                        <a:cs typeface="+mn-cs"/>
                      </a:endParaRP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defRPr/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Заполнение опросника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Montserrat" panose="00000500000000000000"/>
                        <a:ea typeface="+mn-ea"/>
                        <a:cs typeface="+mn-cs"/>
                      </a:endParaRP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defRPr/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Обратная связь, завершение занятия</a:t>
                      </a: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Montserrat" panose="00000500000000000000"/>
                        <a:ea typeface="+mn-ea"/>
                        <a:cs typeface="+mn-cs"/>
                      </a:endParaRPr>
                    </a:p>
                  </a:txBody>
                  <a:tcPr marL="72000" marR="36000" marT="36000" marB="36000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1557</Words>
  <Application>WPS Presentation</Application>
  <PresentationFormat>Широкоэкранный</PresentationFormat>
  <Paragraphs>70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4" baseType="lpstr">
      <vt:lpstr>Arial</vt:lpstr>
      <vt:lpstr>SimSun</vt:lpstr>
      <vt:lpstr>Wingdings</vt:lpstr>
      <vt:lpstr>Montserrat</vt:lpstr>
      <vt:lpstr>Segoe Print</vt:lpstr>
      <vt:lpstr>Arial</vt:lpstr>
      <vt:lpstr>Montserrat Regular</vt:lpstr>
      <vt:lpstr>Montserrat</vt:lpstr>
      <vt:lpstr>Microsoft YaHei</vt:lpstr>
      <vt:lpstr>Arial Unicode MS</vt:lpstr>
      <vt:lpstr>Calibri Light</vt:lpstr>
      <vt:lpstr>Calibri</vt:lpstr>
      <vt:lpstr>Тема Office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Исаева Екатерина Сергеевна</dc:creator>
  <cp:lastModifiedBy>d97302</cp:lastModifiedBy>
  <cp:revision>3</cp:revision>
  <dcterms:created xsi:type="dcterms:W3CDTF">2024-12-11T05:05:00Z</dcterms:created>
  <dcterms:modified xsi:type="dcterms:W3CDTF">2025-05-07T11:25:18Z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56660A4D9D8842D0B3F34BC9829A827B_13</vt:lpwstr>
  </property>
  <property fmtid="{D5CDD505-2E9C-101B-9397-08002B2CF9AE}" pid="3" name="KSOProductBuildVer">
    <vt:lpwstr>1049-12.2.0.20795</vt:lpwstr>
  </property>
</Properties>
</file>