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2" r:id="rId4"/>
    <p:sldId id="312" r:id="rId5"/>
    <p:sldId id="313" r:id="rId6"/>
    <p:sldId id="303" r:id="rId7"/>
    <p:sldId id="314" r:id="rId8"/>
    <p:sldId id="309" r:id="rId9"/>
    <p:sldId id="315" r:id="rId10"/>
    <p:sldId id="316" r:id="rId11"/>
    <p:sldId id="281" r:id="rId12"/>
    <p:sldId id="317" r:id="rId13"/>
    <p:sldId id="304" r:id="rId14"/>
    <p:sldId id="30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aleway" panose="020B0604020202020204" charset="-52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871">
          <p15:clr>
            <a:srgbClr val="9AA0A6"/>
          </p15:clr>
        </p15:guide>
        <p15:guide id="4" pos="4563">
          <p15:clr>
            <a:srgbClr val="9AA0A6"/>
          </p15:clr>
        </p15:guide>
        <p15:guide id="5" orient="horz" pos="744">
          <p15:clr>
            <a:srgbClr val="9AA0A6"/>
          </p15:clr>
        </p15:guide>
        <p15:guide id="6" orient="horz" pos="1399">
          <p15:clr>
            <a:srgbClr val="9AA0A6"/>
          </p15:clr>
        </p15:guide>
        <p15:guide id="7" orient="horz" pos="2102">
          <p15:clr>
            <a:srgbClr val="9AA0A6"/>
          </p15:clr>
        </p15:guide>
        <p15:guide id="8" orient="horz" pos="27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373"/>
    <a:srgbClr val="A69AB5"/>
    <a:srgbClr val="A8F2DD"/>
    <a:srgbClr val="D5F9EF"/>
    <a:srgbClr val="391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7" autoAdjust="0"/>
    <p:restoredTop sz="96154" autoAdjust="0"/>
  </p:normalViewPr>
  <p:slideViewPr>
    <p:cSldViewPr snapToGrid="0">
      <p:cViewPr varScale="1">
        <p:scale>
          <a:sx n="103" d="100"/>
          <a:sy n="103" d="100"/>
        </p:scale>
        <p:origin x="108" y="684"/>
      </p:cViewPr>
      <p:guideLst>
        <p:guide orient="horz" pos="1620"/>
        <p:guide pos="2880"/>
        <p:guide pos="1871"/>
        <p:guide pos="4563"/>
        <p:guide orient="horz" pos="744"/>
        <p:guide orient="horz" pos="1399"/>
        <p:guide orient="horz" pos="2102"/>
        <p:guide orient="horz" pos="27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283F2-64F7-4904-93D8-AB870F89B4B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0BCCE-30BA-4999-837C-0E4E6358F4FA}">
      <dgm:prSet phldrT="[Текст]" custT="1"/>
      <dgm:spPr>
        <a:solidFill>
          <a:srgbClr val="A69AB5"/>
        </a:solidFill>
      </dgm:spPr>
      <dgm:t>
        <a:bodyPr/>
        <a:lstStyle/>
        <a:p>
          <a:r>
            <a:rPr lang="ru-RU" sz="2000" b="1" dirty="0">
              <a:latin typeface="Raleway" panose="020B0604020202020204" charset="-52"/>
            </a:rPr>
            <a:t>1</a:t>
          </a:r>
        </a:p>
      </dgm:t>
    </dgm:pt>
    <dgm:pt modelId="{D1E7776F-3AFF-4BF8-B11C-3C0153420084}" type="parTrans" cxnId="{6FF485BD-A3E7-4B1C-8B3A-80FB2813B4F7}">
      <dgm:prSet/>
      <dgm:spPr/>
      <dgm:t>
        <a:bodyPr/>
        <a:lstStyle/>
        <a:p>
          <a:endParaRPr lang="ru-RU"/>
        </a:p>
      </dgm:t>
    </dgm:pt>
    <dgm:pt modelId="{DB1D664B-CBAA-4B28-9F24-BFD89E3EFAE1}" type="sibTrans" cxnId="{6FF485BD-A3E7-4B1C-8B3A-80FB2813B4F7}">
      <dgm:prSet/>
      <dgm:spPr/>
      <dgm:t>
        <a:bodyPr/>
        <a:lstStyle/>
        <a:p>
          <a:endParaRPr lang="ru-RU"/>
        </a:p>
      </dgm:t>
    </dgm:pt>
    <dgm:pt modelId="{D91E1C86-2100-4519-B0E3-91216BCE1F70}">
      <dgm:prSet phldrT="[Текст]"/>
      <dgm:spPr/>
      <dgm:t>
        <a:bodyPr/>
        <a:lstStyle/>
        <a:p>
          <a:r>
            <a:rPr lang="ru-RU" dirty="0">
              <a:solidFill>
                <a:schemeClr val="tx1">
                  <a:lumMod val="50000"/>
                </a:schemeClr>
              </a:solidFill>
              <a:latin typeface="+mn-lt"/>
              <a:ea typeface="Raleway"/>
              <a:cs typeface="Raleway"/>
              <a:sym typeface="Raleway"/>
            </a:rPr>
            <a:t>Создание четкой динамичной структуры</a:t>
          </a:r>
          <a:endParaRPr lang="ru-RU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A4844358-2026-47F3-B0EB-45836403FE70}" type="parTrans" cxnId="{85621928-0869-4052-8D04-C7EC52D78280}">
      <dgm:prSet/>
      <dgm:spPr/>
      <dgm:t>
        <a:bodyPr/>
        <a:lstStyle/>
        <a:p>
          <a:endParaRPr lang="ru-RU"/>
        </a:p>
      </dgm:t>
    </dgm:pt>
    <dgm:pt modelId="{EF236DA2-BCAA-4938-80C9-868E053F761B}" type="sibTrans" cxnId="{85621928-0869-4052-8D04-C7EC52D78280}">
      <dgm:prSet/>
      <dgm:spPr/>
      <dgm:t>
        <a:bodyPr/>
        <a:lstStyle/>
        <a:p>
          <a:endParaRPr lang="ru-RU"/>
        </a:p>
      </dgm:t>
    </dgm:pt>
    <dgm:pt modelId="{D243AAEB-0C1C-4079-B20A-D6CBC89D2822}">
      <dgm:prSet phldrT="[Текст]" custT="1"/>
      <dgm:spPr>
        <a:solidFill>
          <a:srgbClr val="A69AB5"/>
        </a:solidFill>
      </dgm:spPr>
      <dgm:t>
        <a:bodyPr/>
        <a:lstStyle/>
        <a:p>
          <a:r>
            <a:rPr lang="ru-RU" sz="2000" b="1" dirty="0">
              <a:latin typeface="Raleway" panose="020B0604020202020204" charset="-52"/>
            </a:rPr>
            <a:t>2</a:t>
          </a:r>
        </a:p>
      </dgm:t>
    </dgm:pt>
    <dgm:pt modelId="{7F80ED0C-7092-4295-8C39-9F4ECC376FBC}" type="parTrans" cxnId="{40646970-A1B5-4A6B-B257-2928BE3D2DF3}">
      <dgm:prSet/>
      <dgm:spPr/>
      <dgm:t>
        <a:bodyPr/>
        <a:lstStyle/>
        <a:p>
          <a:endParaRPr lang="ru-RU"/>
        </a:p>
      </dgm:t>
    </dgm:pt>
    <dgm:pt modelId="{2C039855-3B83-4BF5-8DB0-AE875C5A97B6}" type="sibTrans" cxnId="{40646970-A1B5-4A6B-B257-2928BE3D2DF3}">
      <dgm:prSet/>
      <dgm:spPr/>
      <dgm:t>
        <a:bodyPr/>
        <a:lstStyle/>
        <a:p>
          <a:endParaRPr lang="ru-RU"/>
        </a:p>
      </dgm:t>
    </dgm:pt>
    <dgm:pt modelId="{1172F486-E2C3-493A-8FB2-3A64BA574E77}">
      <dgm:prSet phldrT="[Текст]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</a:pPr>
          <a:r>
            <a:rPr lang="ru-RU" b="0" dirty="0">
              <a:solidFill>
                <a:srgbClr val="391861"/>
              </a:solidFill>
              <a:latin typeface="+mj-lt"/>
              <a:ea typeface="Raleway"/>
              <a:cs typeface="Raleway"/>
              <a:sym typeface="Source Sans Pro"/>
            </a:rPr>
            <a:t>Отвлечение с использованием предпочитаемого объекта</a:t>
          </a:r>
          <a:endParaRPr lang="ru-RU" b="0" dirty="0">
            <a:solidFill>
              <a:schemeClr val="bg2"/>
            </a:solidFill>
            <a:latin typeface=""/>
          </a:endParaRPr>
        </a:p>
      </dgm:t>
    </dgm:pt>
    <dgm:pt modelId="{1AC99F98-3A02-4621-B0A6-3468CC98C1C1}" type="parTrans" cxnId="{40246814-D993-4945-8BF4-AA087422F0EA}">
      <dgm:prSet/>
      <dgm:spPr/>
      <dgm:t>
        <a:bodyPr/>
        <a:lstStyle/>
        <a:p>
          <a:endParaRPr lang="ru-RU"/>
        </a:p>
      </dgm:t>
    </dgm:pt>
    <dgm:pt modelId="{B120918A-3F70-470B-9A4C-CE7887A54B8B}" type="sibTrans" cxnId="{40246814-D993-4945-8BF4-AA087422F0EA}">
      <dgm:prSet/>
      <dgm:spPr/>
      <dgm:t>
        <a:bodyPr/>
        <a:lstStyle/>
        <a:p>
          <a:endParaRPr lang="ru-RU"/>
        </a:p>
      </dgm:t>
    </dgm:pt>
    <dgm:pt modelId="{55894087-1B4E-4DB7-8A0D-E42DE3F7C9D7}">
      <dgm:prSet phldrT="[Текст]" custT="1"/>
      <dgm:spPr>
        <a:solidFill>
          <a:srgbClr val="A69AB5"/>
        </a:solidFill>
      </dgm:spPr>
      <dgm:t>
        <a:bodyPr/>
        <a:lstStyle/>
        <a:p>
          <a:r>
            <a:rPr lang="ru-RU" sz="2000" b="1" dirty="0">
              <a:latin typeface="Raleway" panose="020B0604020202020204" charset="-52"/>
            </a:rPr>
            <a:t>3</a:t>
          </a:r>
        </a:p>
      </dgm:t>
    </dgm:pt>
    <dgm:pt modelId="{3F408746-6EBF-40B6-B9D0-798D9592983F}" type="parTrans" cxnId="{793885E2-1A96-42F8-84D3-28ACEE333554}">
      <dgm:prSet/>
      <dgm:spPr/>
      <dgm:t>
        <a:bodyPr/>
        <a:lstStyle/>
        <a:p>
          <a:endParaRPr lang="ru-RU"/>
        </a:p>
      </dgm:t>
    </dgm:pt>
    <dgm:pt modelId="{8635604B-734A-49EC-A175-BAC5A06D366C}" type="sibTrans" cxnId="{793885E2-1A96-42F8-84D3-28ACEE333554}">
      <dgm:prSet/>
      <dgm:spPr/>
      <dgm:t>
        <a:bodyPr/>
        <a:lstStyle/>
        <a:p>
          <a:endParaRPr lang="ru-RU"/>
        </a:p>
      </dgm:t>
    </dgm:pt>
    <dgm:pt modelId="{54BF0A8B-5958-4E51-94CF-3C14306383C2}">
      <dgm:prSet phldrT="[Текст]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</a:pPr>
          <a:r>
            <a:rPr lang="ru-RU" dirty="0">
              <a:solidFill>
                <a:schemeClr val="tx1">
                  <a:lumMod val="50000"/>
                </a:schemeClr>
              </a:solidFill>
              <a:latin typeface="+mn-lt"/>
            </a:rPr>
            <a:t>Поведенческий импульс</a:t>
          </a:r>
        </a:p>
        <a:p>
          <a:pPr defTabSz="577850">
            <a:lnSpc>
              <a:spcPct val="90000"/>
            </a:lnSpc>
            <a:spcBef>
              <a:spcPct val="0"/>
            </a:spcBef>
          </a:pPr>
          <a:endParaRPr lang="ru-RU" dirty="0">
            <a:solidFill>
              <a:schemeClr val="bg2"/>
            </a:solidFill>
          </a:endParaRPr>
        </a:p>
      </dgm:t>
    </dgm:pt>
    <dgm:pt modelId="{4B8F558A-5470-4257-B6CB-94C752699AB9}" type="parTrans" cxnId="{CAF1BA62-98A1-4A2E-B692-C4137B7D5686}">
      <dgm:prSet/>
      <dgm:spPr/>
      <dgm:t>
        <a:bodyPr/>
        <a:lstStyle/>
        <a:p>
          <a:endParaRPr lang="ru-RU"/>
        </a:p>
      </dgm:t>
    </dgm:pt>
    <dgm:pt modelId="{46A705F4-3089-4498-912B-ECE2D25B2911}" type="sibTrans" cxnId="{CAF1BA62-98A1-4A2E-B692-C4137B7D5686}">
      <dgm:prSet/>
      <dgm:spPr/>
      <dgm:t>
        <a:bodyPr/>
        <a:lstStyle/>
        <a:p>
          <a:endParaRPr lang="ru-RU"/>
        </a:p>
      </dgm:t>
    </dgm:pt>
    <dgm:pt modelId="{95B256C2-3C03-E344-A874-F716086A44E9}">
      <dgm:prSet phldrT="[Текст]" custT="1"/>
      <dgm:spPr>
        <a:solidFill>
          <a:srgbClr val="A69AB5"/>
        </a:solidFill>
      </dgm:spPr>
      <dgm:t>
        <a:bodyPr/>
        <a:lstStyle/>
        <a:p>
          <a:r>
            <a:rPr lang="ru-RU" sz="2000" b="1" dirty="0">
              <a:latin typeface="Raleway" panose="020B0604020202020204" charset="-52"/>
            </a:rPr>
            <a:t>4</a:t>
          </a:r>
          <a:r>
            <a:rPr lang="ru-RU" sz="1700" b="1" dirty="0">
              <a:latin typeface="Raleway" panose="020B0604020202020204" charset="-52"/>
            </a:rPr>
            <a:t> </a:t>
          </a:r>
        </a:p>
      </dgm:t>
    </dgm:pt>
    <dgm:pt modelId="{4753E225-1CCA-BC4C-BA99-A9A9CF597BD3}" type="parTrans" cxnId="{470CBBDD-933B-CA41-9E83-135794551497}">
      <dgm:prSet/>
      <dgm:spPr/>
      <dgm:t>
        <a:bodyPr/>
        <a:lstStyle/>
        <a:p>
          <a:endParaRPr lang="ru-RU"/>
        </a:p>
      </dgm:t>
    </dgm:pt>
    <dgm:pt modelId="{15A5BFF6-59CB-A84D-BE99-FC4AF0ED11EC}" type="sibTrans" cxnId="{470CBBDD-933B-CA41-9E83-135794551497}">
      <dgm:prSet/>
      <dgm:spPr/>
      <dgm:t>
        <a:bodyPr/>
        <a:lstStyle/>
        <a:p>
          <a:endParaRPr lang="ru-RU"/>
        </a:p>
      </dgm:t>
    </dgm:pt>
    <dgm:pt modelId="{49EF0CBB-A41B-9A4E-B9E7-4752A5CB6EE7}">
      <dgm:prSet phldrT="[Текст]" custT="1"/>
      <dgm:spPr>
        <a:solidFill>
          <a:srgbClr val="A69AB5"/>
        </a:solidFill>
      </dgm:spPr>
      <dgm:t>
        <a:bodyPr/>
        <a:lstStyle/>
        <a:p>
          <a:r>
            <a:rPr lang="ru-RU" sz="2000" b="1" dirty="0">
              <a:latin typeface="Raleway" panose="020B0604020202020204" charset="-52"/>
            </a:rPr>
            <a:t>5 </a:t>
          </a:r>
        </a:p>
      </dgm:t>
    </dgm:pt>
    <dgm:pt modelId="{5DE9705B-A5E6-4946-8AA8-74A53D3AF788}" type="parTrans" cxnId="{02038F40-6F69-DB4D-BF05-9B3DF5953A58}">
      <dgm:prSet/>
      <dgm:spPr/>
      <dgm:t>
        <a:bodyPr/>
        <a:lstStyle/>
        <a:p>
          <a:endParaRPr lang="ru-RU"/>
        </a:p>
      </dgm:t>
    </dgm:pt>
    <dgm:pt modelId="{F8C661CA-2EAB-B441-A958-34CF9F3E8638}" type="sibTrans" cxnId="{02038F40-6F69-DB4D-BF05-9B3DF5953A58}">
      <dgm:prSet/>
      <dgm:spPr/>
      <dgm:t>
        <a:bodyPr/>
        <a:lstStyle/>
        <a:p>
          <a:endParaRPr lang="ru-RU"/>
        </a:p>
      </dgm:t>
    </dgm:pt>
    <dgm:pt modelId="{07E97A38-B46A-498F-89FF-5FD9DEAC2732}" type="pres">
      <dgm:prSet presAssocID="{94E283F2-64F7-4904-93D8-AB870F89B4B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C7268CE-B059-47EC-8E4F-7A2B6279E207}" type="pres">
      <dgm:prSet presAssocID="{46F0BCCE-30BA-4999-837C-0E4E6358F4FA}" presName="parentText1" presStyleLbl="node1" presStyleIdx="0" presStyleCnt="5" custLinFactNeighborX="-8750" custLinFactNeighborY="-4686">
        <dgm:presLayoutVars>
          <dgm:chMax/>
          <dgm:chPref val="3"/>
          <dgm:bulletEnabled val="1"/>
        </dgm:presLayoutVars>
      </dgm:prSet>
      <dgm:spPr/>
    </dgm:pt>
    <dgm:pt modelId="{8811411F-A098-4EFF-A60D-121FAC86D9CD}" type="pres">
      <dgm:prSet presAssocID="{46F0BCCE-30BA-4999-837C-0E4E6358F4F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63BB3274-1FC7-7F48-A8E1-63539CA0BA4B}" type="pres">
      <dgm:prSet presAssocID="{D243AAEB-0C1C-4079-B20A-D6CBC89D2822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C92F79E6-C873-8549-B663-2A4299C34358}" type="pres">
      <dgm:prSet presAssocID="{D243AAEB-0C1C-4079-B20A-D6CBC89D282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3185124F-2330-A947-90C9-380CFD64057E}" type="pres">
      <dgm:prSet presAssocID="{55894087-1B4E-4DB7-8A0D-E42DE3F7C9D7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42FC163C-35BB-B845-B40D-FD3279015C0C}" type="pres">
      <dgm:prSet presAssocID="{55894087-1B4E-4DB7-8A0D-E42DE3F7C9D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  <dgm:pt modelId="{06F695E7-76AF-AE4B-A79D-67A932DEA76A}" type="pres">
      <dgm:prSet presAssocID="{95B256C2-3C03-E344-A874-F716086A44E9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27D5481A-ED98-264A-8719-EAA666EE0746}" type="pres">
      <dgm:prSet presAssocID="{49EF0CBB-A41B-9A4E-B9E7-4752A5CB6EE7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</dgm:ptLst>
  <dgm:cxnLst>
    <dgm:cxn modelId="{40246814-D993-4945-8BF4-AA087422F0EA}" srcId="{D243AAEB-0C1C-4079-B20A-D6CBC89D2822}" destId="{1172F486-E2C3-493A-8FB2-3A64BA574E77}" srcOrd="0" destOrd="0" parTransId="{1AC99F98-3A02-4621-B0A6-3468CC98C1C1}" sibTransId="{B120918A-3F70-470B-9A4C-CE7887A54B8B}"/>
    <dgm:cxn modelId="{8B14D71F-D08B-4B49-B8FB-1A1CB80C3ADB}" type="presOf" srcId="{49EF0CBB-A41B-9A4E-B9E7-4752A5CB6EE7}" destId="{27D5481A-ED98-264A-8719-EAA666EE0746}" srcOrd="0" destOrd="0" presId="urn:microsoft.com/office/officeart/2009/3/layout/IncreasingArrowsProcess"/>
    <dgm:cxn modelId="{85621928-0869-4052-8D04-C7EC52D78280}" srcId="{46F0BCCE-30BA-4999-837C-0E4E6358F4FA}" destId="{D91E1C86-2100-4519-B0E3-91216BCE1F70}" srcOrd="0" destOrd="0" parTransId="{A4844358-2026-47F3-B0EB-45836403FE70}" sibTransId="{EF236DA2-BCAA-4938-80C9-868E053F761B}"/>
    <dgm:cxn modelId="{48AA1A37-6F3E-3B4C-8D5E-AFE607C5E0CD}" type="presOf" srcId="{55894087-1B4E-4DB7-8A0D-E42DE3F7C9D7}" destId="{3185124F-2330-A947-90C9-380CFD64057E}" srcOrd="0" destOrd="0" presId="urn:microsoft.com/office/officeart/2009/3/layout/IncreasingArrowsProcess"/>
    <dgm:cxn modelId="{68D19B3B-3D1D-47AB-8B80-ABE515AFB0D0}" type="presOf" srcId="{46F0BCCE-30BA-4999-837C-0E4E6358F4FA}" destId="{5C7268CE-B059-47EC-8E4F-7A2B6279E207}" srcOrd="0" destOrd="0" presId="urn:microsoft.com/office/officeart/2009/3/layout/IncreasingArrowsProcess"/>
    <dgm:cxn modelId="{02038F40-6F69-DB4D-BF05-9B3DF5953A58}" srcId="{94E283F2-64F7-4904-93D8-AB870F89B4B4}" destId="{49EF0CBB-A41B-9A4E-B9E7-4752A5CB6EE7}" srcOrd="4" destOrd="0" parTransId="{5DE9705B-A5E6-4946-8AA8-74A53D3AF788}" sibTransId="{F8C661CA-2EAB-B441-A958-34CF9F3E8638}"/>
    <dgm:cxn modelId="{CAF1BA62-98A1-4A2E-B692-C4137B7D5686}" srcId="{55894087-1B4E-4DB7-8A0D-E42DE3F7C9D7}" destId="{54BF0A8B-5958-4E51-94CF-3C14306383C2}" srcOrd="0" destOrd="0" parTransId="{4B8F558A-5470-4257-B6CB-94C752699AB9}" sibTransId="{46A705F4-3089-4498-912B-ECE2D25B2911}"/>
    <dgm:cxn modelId="{1645494E-83A1-9341-B421-29B3594F632C}" type="presOf" srcId="{54BF0A8B-5958-4E51-94CF-3C14306383C2}" destId="{42FC163C-35BB-B845-B40D-FD3279015C0C}" srcOrd="0" destOrd="0" presId="urn:microsoft.com/office/officeart/2009/3/layout/IncreasingArrowsProcess"/>
    <dgm:cxn modelId="{40646970-A1B5-4A6B-B257-2928BE3D2DF3}" srcId="{94E283F2-64F7-4904-93D8-AB870F89B4B4}" destId="{D243AAEB-0C1C-4079-B20A-D6CBC89D2822}" srcOrd="1" destOrd="0" parTransId="{7F80ED0C-7092-4295-8C39-9F4ECC376FBC}" sibTransId="{2C039855-3B83-4BF5-8DB0-AE875C5A97B6}"/>
    <dgm:cxn modelId="{B063757E-55EE-4A8E-B50A-687AB0921EF3}" type="presOf" srcId="{D91E1C86-2100-4519-B0E3-91216BCE1F70}" destId="{8811411F-A098-4EFF-A60D-121FAC86D9CD}" srcOrd="0" destOrd="0" presId="urn:microsoft.com/office/officeart/2009/3/layout/IncreasingArrowsProcess"/>
    <dgm:cxn modelId="{797BE57F-338A-F048-82CA-164A9A8F1BBB}" type="presOf" srcId="{95B256C2-3C03-E344-A874-F716086A44E9}" destId="{06F695E7-76AF-AE4B-A79D-67A932DEA76A}" srcOrd="0" destOrd="0" presId="urn:microsoft.com/office/officeart/2009/3/layout/IncreasingArrowsProcess"/>
    <dgm:cxn modelId="{C35FE28B-AA50-0144-B8B1-2871ABF119FF}" type="presOf" srcId="{D243AAEB-0C1C-4079-B20A-D6CBC89D2822}" destId="{63BB3274-1FC7-7F48-A8E1-63539CA0BA4B}" srcOrd="0" destOrd="0" presId="urn:microsoft.com/office/officeart/2009/3/layout/IncreasingArrowsProcess"/>
    <dgm:cxn modelId="{3BCFA4BB-D416-964D-9456-0327F1B368A7}" type="presOf" srcId="{1172F486-E2C3-493A-8FB2-3A64BA574E77}" destId="{C92F79E6-C873-8549-B663-2A4299C34358}" srcOrd="0" destOrd="0" presId="urn:microsoft.com/office/officeart/2009/3/layout/IncreasingArrowsProcess"/>
    <dgm:cxn modelId="{6FF485BD-A3E7-4B1C-8B3A-80FB2813B4F7}" srcId="{94E283F2-64F7-4904-93D8-AB870F89B4B4}" destId="{46F0BCCE-30BA-4999-837C-0E4E6358F4FA}" srcOrd="0" destOrd="0" parTransId="{D1E7776F-3AFF-4BF8-B11C-3C0153420084}" sibTransId="{DB1D664B-CBAA-4B28-9F24-BFD89E3EFAE1}"/>
    <dgm:cxn modelId="{3BF10FD6-3AED-4DDA-AE71-4703B89FF54B}" type="presOf" srcId="{94E283F2-64F7-4904-93D8-AB870F89B4B4}" destId="{07E97A38-B46A-498F-89FF-5FD9DEAC2732}" srcOrd="0" destOrd="0" presId="urn:microsoft.com/office/officeart/2009/3/layout/IncreasingArrowsProcess"/>
    <dgm:cxn modelId="{470CBBDD-933B-CA41-9E83-135794551497}" srcId="{94E283F2-64F7-4904-93D8-AB870F89B4B4}" destId="{95B256C2-3C03-E344-A874-F716086A44E9}" srcOrd="3" destOrd="0" parTransId="{4753E225-1CCA-BC4C-BA99-A9A9CF597BD3}" sibTransId="{15A5BFF6-59CB-A84D-BE99-FC4AF0ED11EC}"/>
    <dgm:cxn modelId="{793885E2-1A96-42F8-84D3-28ACEE333554}" srcId="{94E283F2-64F7-4904-93D8-AB870F89B4B4}" destId="{55894087-1B4E-4DB7-8A0D-E42DE3F7C9D7}" srcOrd="2" destOrd="0" parTransId="{3F408746-6EBF-40B6-B9D0-798D9592983F}" sibTransId="{8635604B-734A-49EC-A175-BAC5A06D366C}"/>
    <dgm:cxn modelId="{5786591B-1EBF-4EF5-BEB3-7FF19B7080ED}" type="presParOf" srcId="{07E97A38-B46A-498F-89FF-5FD9DEAC2732}" destId="{5C7268CE-B059-47EC-8E4F-7A2B6279E207}" srcOrd="0" destOrd="0" presId="urn:microsoft.com/office/officeart/2009/3/layout/IncreasingArrowsProcess"/>
    <dgm:cxn modelId="{65AF0768-0446-4F8A-A045-DD92F8B426A5}" type="presParOf" srcId="{07E97A38-B46A-498F-89FF-5FD9DEAC2732}" destId="{8811411F-A098-4EFF-A60D-121FAC86D9CD}" srcOrd="1" destOrd="0" presId="urn:microsoft.com/office/officeart/2009/3/layout/IncreasingArrowsProcess"/>
    <dgm:cxn modelId="{EB807590-6710-BC4A-A42F-CB63F40DB5C4}" type="presParOf" srcId="{07E97A38-B46A-498F-89FF-5FD9DEAC2732}" destId="{63BB3274-1FC7-7F48-A8E1-63539CA0BA4B}" srcOrd="2" destOrd="0" presId="urn:microsoft.com/office/officeart/2009/3/layout/IncreasingArrowsProcess"/>
    <dgm:cxn modelId="{CF122133-D9FC-4146-B99F-A395CEBA3ED3}" type="presParOf" srcId="{07E97A38-B46A-498F-89FF-5FD9DEAC2732}" destId="{C92F79E6-C873-8549-B663-2A4299C34358}" srcOrd="3" destOrd="0" presId="urn:microsoft.com/office/officeart/2009/3/layout/IncreasingArrowsProcess"/>
    <dgm:cxn modelId="{02FF8074-4837-484C-9AA4-E0E55778986A}" type="presParOf" srcId="{07E97A38-B46A-498F-89FF-5FD9DEAC2732}" destId="{3185124F-2330-A947-90C9-380CFD64057E}" srcOrd="4" destOrd="0" presId="urn:microsoft.com/office/officeart/2009/3/layout/IncreasingArrowsProcess"/>
    <dgm:cxn modelId="{69705453-B998-A846-AF9A-BCF366CD22EE}" type="presParOf" srcId="{07E97A38-B46A-498F-89FF-5FD9DEAC2732}" destId="{42FC163C-35BB-B845-B40D-FD3279015C0C}" srcOrd="5" destOrd="0" presId="urn:microsoft.com/office/officeart/2009/3/layout/IncreasingArrowsProcess"/>
    <dgm:cxn modelId="{9700198B-EFE6-A548-8AE7-BD37F318AFFB}" type="presParOf" srcId="{07E97A38-B46A-498F-89FF-5FD9DEAC2732}" destId="{06F695E7-76AF-AE4B-A79D-67A932DEA76A}" srcOrd="6" destOrd="0" presId="urn:microsoft.com/office/officeart/2009/3/layout/IncreasingArrowsProcess"/>
    <dgm:cxn modelId="{A491F1C4-51B7-1B4E-9ACF-7DE49FF6AEBD}" type="presParOf" srcId="{07E97A38-B46A-498F-89FF-5FD9DEAC2732}" destId="{27D5481A-ED98-264A-8719-EAA666EE0746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268CE-B059-47EC-8E4F-7A2B6279E207}">
      <dsp:nvSpPr>
        <dsp:cNvPr id="0" name=""/>
        <dsp:cNvSpPr/>
      </dsp:nvSpPr>
      <dsp:spPr>
        <a:xfrm>
          <a:off x="0" y="539679"/>
          <a:ext cx="6095999" cy="886529"/>
        </a:xfrm>
        <a:prstGeom prst="rightArrow">
          <a:avLst>
            <a:gd name="adj1" fmla="val 50000"/>
            <a:gd name="adj2" fmla="val 50000"/>
          </a:avLst>
        </a:prstGeom>
        <a:solidFill>
          <a:srgbClr val="A69A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407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Raleway" panose="020B0604020202020204" charset="-52"/>
            </a:rPr>
            <a:t>1</a:t>
          </a:r>
        </a:p>
      </dsp:txBody>
      <dsp:txXfrm>
        <a:off x="0" y="761311"/>
        <a:ext cx="5874367" cy="443265"/>
      </dsp:txXfrm>
    </dsp:sp>
    <dsp:sp modelId="{8811411F-A098-4EFF-A60D-121FAC86D9CD}">
      <dsp:nvSpPr>
        <dsp:cNvPr id="0" name=""/>
        <dsp:cNvSpPr/>
      </dsp:nvSpPr>
      <dsp:spPr>
        <a:xfrm>
          <a:off x="0" y="1263720"/>
          <a:ext cx="1126662" cy="1627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>
                  <a:lumMod val="50000"/>
                </a:schemeClr>
              </a:solidFill>
              <a:latin typeface="+mn-lt"/>
              <a:ea typeface="Raleway"/>
              <a:cs typeface="Raleway"/>
              <a:sym typeface="Raleway"/>
            </a:rPr>
            <a:t>Создание четкой динамичной структуры</a:t>
          </a:r>
          <a:endParaRPr lang="ru-RU" sz="1000" kern="1200" dirty="0">
            <a:solidFill>
              <a:schemeClr val="tx1">
                <a:lumMod val="50000"/>
              </a:schemeClr>
            </a:solidFill>
            <a:latin typeface="+mn-lt"/>
          </a:endParaRPr>
        </a:p>
      </dsp:txBody>
      <dsp:txXfrm>
        <a:off x="0" y="1263720"/>
        <a:ext cx="1126662" cy="1627810"/>
      </dsp:txXfrm>
    </dsp:sp>
    <dsp:sp modelId="{63BB3274-1FC7-7F48-A8E1-63539CA0BA4B}">
      <dsp:nvSpPr>
        <dsp:cNvPr id="0" name=""/>
        <dsp:cNvSpPr/>
      </dsp:nvSpPr>
      <dsp:spPr>
        <a:xfrm>
          <a:off x="1126540" y="876846"/>
          <a:ext cx="4969459" cy="886529"/>
        </a:xfrm>
        <a:prstGeom prst="rightArrow">
          <a:avLst>
            <a:gd name="adj1" fmla="val 50000"/>
            <a:gd name="adj2" fmla="val 50000"/>
          </a:avLst>
        </a:prstGeom>
        <a:solidFill>
          <a:srgbClr val="A69A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407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Raleway" panose="020B0604020202020204" charset="-52"/>
            </a:rPr>
            <a:t>2</a:t>
          </a:r>
        </a:p>
      </dsp:txBody>
      <dsp:txXfrm>
        <a:off x="1126540" y="1098478"/>
        <a:ext cx="4747827" cy="443265"/>
      </dsp:txXfrm>
    </dsp:sp>
    <dsp:sp modelId="{C92F79E6-C873-8549-B663-2A4299C34358}">
      <dsp:nvSpPr>
        <dsp:cNvPr id="0" name=""/>
        <dsp:cNvSpPr/>
      </dsp:nvSpPr>
      <dsp:spPr>
        <a:xfrm>
          <a:off x="1126540" y="1559343"/>
          <a:ext cx="1126662" cy="1627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>
              <a:solidFill>
                <a:srgbClr val="391861"/>
              </a:solidFill>
              <a:latin typeface="+mj-lt"/>
              <a:ea typeface="Raleway"/>
              <a:cs typeface="Raleway"/>
              <a:sym typeface="Source Sans Pro"/>
            </a:rPr>
            <a:t>Отвлечение с использованием предпочитаемого объекта</a:t>
          </a:r>
          <a:endParaRPr lang="ru-RU" sz="1000" b="0" kern="1200" dirty="0">
            <a:solidFill>
              <a:schemeClr val="bg2"/>
            </a:solidFill>
            <a:latin typeface=""/>
          </a:endParaRPr>
        </a:p>
      </dsp:txBody>
      <dsp:txXfrm>
        <a:off x="1126540" y="1559343"/>
        <a:ext cx="1126662" cy="1627810"/>
      </dsp:txXfrm>
    </dsp:sp>
    <dsp:sp modelId="{3185124F-2330-A947-90C9-380CFD64057E}">
      <dsp:nvSpPr>
        <dsp:cNvPr id="0" name=""/>
        <dsp:cNvSpPr/>
      </dsp:nvSpPr>
      <dsp:spPr>
        <a:xfrm>
          <a:off x="2253081" y="1172469"/>
          <a:ext cx="3842918" cy="886529"/>
        </a:xfrm>
        <a:prstGeom prst="rightArrow">
          <a:avLst>
            <a:gd name="adj1" fmla="val 50000"/>
            <a:gd name="adj2" fmla="val 50000"/>
          </a:avLst>
        </a:prstGeom>
        <a:solidFill>
          <a:srgbClr val="A69A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407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Raleway" panose="020B0604020202020204" charset="-52"/>
            </a:rPr>
            <a:t>3</a:t>
          </a:r>
        </a:p>
      </dsp:txBody>
      <dsp:txXfrm>
        <a:off x="2253081" y="1394101"/>
        <a:ext cx="3621286" cy="443265"/>
      </dsp:txXfrm>
    </dsp:sp>
    <dsp:sp modelId="{42FC163C-35BB-B845-B40D-FD3279015C0C}">
      <dsp:nvSpPr>
        <dsp:cNvPr id="0" name=""/>
        <dsp:cNvSpPr/>
      </dsp:nvSpPr>
      <dsp:spPr>
        <a:xfrm>
          <a:off x="2253081" y="1854967"/>
          <a:ext cx="1126662" cy="1627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>
                  <a:lumMod val="50000"/>
                </a:schemeClr>
              </a:solidFill>
              <a:latin typeface="+mn-lt"/>
            </a:rPr>
            <a:t>Поведенческий импульс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>
            <a:solidFill>
              <a:schemeClr val="bg2"/>
            </a:solidFill>
          </a:endParaRPr>
        </a:p>
      </dsp:txBody>
      <dsp:txXfrm>
        <a:off x="2253081" y="1854967"/>
        <a:ext cx="1126662" cy="1627810"/>
      </dsp:txXfrm>
    </dsp:sp>
    <dsp:sp modelId="{06F695E7-76AF-AE4B-A79D-67A932DEA76A}">
      <dsp:nvSpPr>
        <dsp:cNvPr id="0" name=""/>
        <dsp:cNvSpPr/>
      </dsp:nvSpPr>
      <dsp:spPr>
        <a:xfrm>
          <a:off x="3380232" y="1468093"/>
          <a:ext cx="2715768" cy="886529"/>
        </a:xfrm>
        <a:prstGeom prst="rightArrow">
          <a:avLst>
            <a:gd name="adj1" fmla="val 50000"/>
            <a:gd name="adj2" fmla="val 50000"/>
          </a:avLst>
        </a:prstGeom>
        <a:solidFill>
          <a:srgbClr val="A69A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407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Raleway" panose="020B0604020202020204" charset="-52"/>
            </a:rPr>
            <a:t>4</a:t>
          </a:r>
          <a:r>
            <a:rPr lang="ru-RU" sz="1700" b="1" kern="1200" dirty="0">
              <a:latin typeface="Raleway" panose="020B0604020202020204" charset="-52"/>
            </a:rPr>
            <a:t> </a:t>
          </a:r>
        </a:p>
      </dsp:txBody>
      <dsp:txXfrm>
        <a:off x="3380232" y="1689725"/>
        <a:ext cx="2494136" cy="443265"/>
      </dsp:txXfrm>
    </dsp:sp>
    <dsp:sp modelId="{27D5481A-ED98-264A-8719-EAA666EE0746}">
      <dsp:nvSpPr>
        <dsp:cNvPr id="0" name=""/>
        <dsp:cNvSpPr/>
      </dsp:nvSpPr>
      <dsp:spPr>
        <a:xfrm>
          <a:off x="4506772" y="1763717"/>
          <a:ext cx="1589227" cy="886529"/>
        </a:xfrm>
        <a:prstGeom prst="rightArrow">
          <a:avLst>
            <a:gd name="adj1" fmla="val 50000"/>
            <a:gd name="adj2" fmla="val 50000"/>
          </a:avLst>
        </a:prstGeom>
        <a:solidFill>
          <a:srgbClr val="A69A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407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Raleway" panose="020B0604020202020204" charset="-52"/>
            </a:rPr>
            <a:t>5 </a:t>
          </a:r>
        </a:p>
      </dsp:txBody>
      <dsp:txXfrm>
        <a:off x="4506772" y="1985349"/>
        <a:ext cx="1367595" cy="44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343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1022b0668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1022b0668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88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22b0668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22b0668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79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b664a9f01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b664a9f01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Частота и длительность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13613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022b0668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022b0668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87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511e552b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511e552b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Частота и длительность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564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511e552b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511e552b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Частота и длительность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80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511e552b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511e552b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Частота и длительность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56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511e552b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511e552b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Частота и длительность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16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437975"/>
            <a:ext cx="8520600" cy="909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5500" dirty="0">
                <a:solidFill>
                  <a:srgbClr val="461373"/>
                </a:solidFill>
              </a:rPr>
              <a:t>Предупреждающие </a:t>
            </a:r>
            <a:endParaRPr sz="5500" dirty="0">
              <a:solidFill>
                <a:srgbClr val="461373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5630070" y="4219950"/>
            <a:ext cx="1631790" cy="68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Clr>
                <a:srgbClr val="000000"/>
              </a:buClr>
              <a:buSzPts val="1018"/>
              <a:buFont typeface="Arial"/>
              <a:buNone/>
            </a:pPr>
            <a:r>
              <a:rPr lang="ru-RU" sz="4000" b="1" dirty="0">
                <a:solidFill>
                  <a:srgbClr val="461373"/>
                </a:solidFill>
                <a:latin typeface="Raleway"/>
                <a:ea typeface="Raleway"/>
                <a:cs typeface="Raleway"/>
                <a:sym typeface="Raleway"/>
              </a:rPr>
              <a:t>2025</a:t>
            </a:r>
            <a:endParaRPr sz="4000" b="1" dirty="0">
              <a:solidFill>
                <a:srgbClr val="46137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112" y="4414533"/>
            <a:ext cx="1147188" cy="490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3"/>
          <p:cNvCxnSpPr/>
          <p:nvPr/>
        </p:nvCxnSpPr>
        <p:spPr>
          <a:xfrm>
            <a:off x="294419" y="1333209"/>
            <a:ext cx="8520600" cy="14504"/>
          </a:xfrm>
          <a:prstGeom prst="straightConnector1">
            <a:avLst/>
          </a:prstGeom>
          <a:noFill/>
          <a:ln w="9525" cap="flat" cmpd="sng">
            <a:solidFill>
              <a:srgbClr val="39186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453500"/>
            <a:ext cx="4243019" cy="3451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8346" y="1438996"/>
            <a:ext cx="356676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461373"/>
                </a:solidFill>
                <a:latin typeface="Raleway"/>
                <a:ea typeface="Raleway"/>
                <a:cs typeface="Raleway"/>
                <a:sym typeface="Raleway"/>
              </a:rPr>
              <a:t>методики</a:t>
            </a:r>
          </a:p>
          <a:p>
            <a:endParaRPr lang="ru-RU" sz="4000" b="1" dirty="0">
              <a:solidFill>
                <a:srgbClr val="46137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>
            <a:extLst>
              <a:ext uri="{FF2B5EF4-FFF2-40B4-BE49-F238E27FC236}">
                <a16:creationId xmlns:a16="http://schemas.microsoft.com/office/drawing/2014/main" id="{CD4B088A-9E41-430A-91D3-6966F6020DCA}"/>
              </a:ext>
            </a:extLst>
          </p:cNvPr>
          <p:cNvSpPr/>
          <p:nvPr/>
        </p:nvSpPr>
        <p:spPr>
          <a:xfrm>
            <a:off x="3173155" y="3889001"/>
            <a:ext cx="2797691" cy="1167632"/>
          </a:xfrm>
          <a:prstGeom prst="ellipse">
            <a:avLst/>
          </a:prstGeom>
          <a:solidFill>
            <a:srgbClr val="A69A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Google Shape;99;p18"/>
          <p:cNvSpPr txBox="1"/>
          <p:nvPr/>
        </p:nvSpPr>
        <p:spPr>
          <a:xfrm>
            <a:off x="25045" y="95119"/>
            <a:ext cx="8125072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1900" b="1" dirty="0">
                <a:solidFill>
                  <a:srgbClr val="391861"/>
                </a:solidFill>
                <a:ea typeface="Raleway"/>
                <a:cs typeface="Raleway"/>
                <a:sym typeface="Source Sans Pro"/>
              </a:rPr>
              <a:t>Предоставление поощрения</a:t>
            </a:r>
            <a:endParaRPr lang="ru-RU" sz="1600" b="1" u="sng" dirty="0">
              <a:solidFill>
                <a:srgbClr val="391861"/>
              </a:solidFill>
              <a:latin typeface="Raleway"/>
              <a:ea typeface="Raleway"/>
              <a:cs typeface="Raleway"/>
              <a:sym typeface="Source Sans Pro"/>
            </a:endParaRPr>
          </a:p>
        </p:txBody>
      </p:sp>
      <p:pic>
        <p:nvPicPr>
          <p:cNvPr id="13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2512" y="90662"/>
            <a:ext cx="917341" cy="403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с двумя скругленными противолежащими углами 8">
            <a:extLst>
              <a:ext uri="{FF2B5EF4-FFF2-40B4-BE49-F238E27FC236}">
                <a16:creationId xmlns:a16="http://schemas.microsoft.com/office/drawing/2014/main" id="{98A6C077-DDE9-46B1-9B03-5F1BDBD26960}"/>
              </a:ext>
            </a:extLst>
          </p:cNvPr>
          <p:cNvSpPr/>
          <p:nvPr/>
        </p:nvSpPr>
        <p:spPr>
          <a:xfrm>
            <a:off x="408269" y="1756725"/>
            <a:ext cx="3991550" cy="205815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/>
                </a:solidFill>
              </a:rPr>
              <a:t>Дефициты: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трудности регуляции и самоконтроля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повышенная утомляемость/истощаемость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трудности взаимодействия со взрослыми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проблемы с формированием учебного поведения</a:t>
            </a:r>
          </a:p>
        </p:txBody>
      </p:sp>
      <p:sp>
        <p:nvSpPr>
          <p:cNvPr id="23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FA1F22A5-2965-40A8-A700-401FDAC52C67}"/>
              </a:ext>
            </a:extLst>
          </p:cNvPr>
          <p:cNvSpPr/>
          <p:nvPr/>
        </p:nvSpPr>
        <p:spPr>
          <a:xfrm>
            <a:off x="4744183" y="1701928"/>
            <a:ext cx="4089142" cy="16300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Рекомендации: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"/>
              </a:rPr>
              <a:t>создавать мотивацию успеха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"/>
              </a:rPr>
              <a:t>обращать внимание на количество правильных ответов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"/>
              </a:rPr>
              <a:t>закреплять достигнутые результаты</a:t>
            </a:r>
          </a:p>
        </p:txBody>
      </p:sp>
      <p:sp>
        <p:nvSpPr>
          <p:cNvPr id="34" name="Стрелка вправо 15">
            <a:extLst>
              <a:ext uri="{FF2B5EF4-FFF2-40B4-BE49-F238E27FC236}">
                <a16:creationId xmlns:a16="http://schemas.microsoft.com/office/drawing/2014/main" id="{75ACB71C-214C-4F41-BE62-540667FF3506}"/>
              </a:ext>
            </a:extLst>
          </p:cNvPr>
          <p:cNvSpPr/>
          <p:nvPr/>
        </p:nvSpPr>
        <p:spPr>
          <a:xfrm rot="10800000">
            <a:off x="5970843" y="3952523"/>
            <a:ext cx="2526012" cy="106290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5" name="Стрелка вправо 15">
            <a:extLst>
              <a:ext uri="{FF2B5EF4-FFF2-40B4-BE49-F238E27FC236}">
                <a16:creationId xmlns:a16="http://schemas.microsoft.com/office/drawing/2014/main" id="{B7D6A5BC-CABE-446C-A2C7-5FC8C094BD1A}"/>
              </a:ext>
            </a:extLst>
          </p:cNvPr>
          <p:cNvSpPr/>
          <p:nvPr/>
        </p:nvSpPr>
        <p:spPr>
          <a:xfrm>
            <a:off x="647143" y="3963922"/>
            <a:ext cx="2526012" cy="106290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A234559-1F6C-4C28-A3A0-62F9AE4C9A15}"/>
              </a:ext>
            </a:extLst>
          </p:cNvPr>
          <p:cNvSpPr/>
          <p:nvPr/>
        </p:nvSpPr>
        <p:spPr>
          <a:xfrm>
            <a:off x="720508" y="4405153"/>
            <a:ext cx="33670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Как быстро ожидать эффект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7A92A5C-1298-449A-8815-13198BA86B16}"/>
              </a:ext>
            </a:extLst>
          </p:cNvPr>
          <p:cNvSpPr/>
          <p:nvPr/>
        </p:nvSpPr>
        <p:spPr>
          <a:xfrm>
            <a:off x="6058240" y="4341482"/>
            <a:ext cx="24386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effectLst/>
                <a:latin typeface="+mn-lt"/>
                <a:ea typeface="Calibri" panose="020F0502020204030204" pitchFamily="34" charset="0"/>
              </a:rPr>
              <a:t>Продолжительность эффекта</a:t>
            </a:r>
            <a:r>
              <a:rPr lang="ru-RU" sz="1100" b="1" dirty="0">
                <a:effectLst/>
                <a:latin typeface="+mn-lt"/>
              </a:rPr>
              <a:t> </a:t>
            </a:r>
            <a:endParaRPr lang="ru-RU" sz="1100" b="1" dirty="0">
              <a:latin typeface="+mn-lt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5B1C354-6E34-4B22-B5C9-F4B3491C3B3A}"/>
              </a:ext>
            </a:extLst>
          </p:cNvPr>
          <p:cNvCxnSpPr>
            <a:cxnSpLocks/>
          </p:cNvCxnSpPr>
          <p:nvPr/>
        </p:nvCxnSpPr>
        <p:spPr>
          <a:xfrm>
            <a:off x="4573995" y="4042840"/>
            <a:ext cx="0" cy="87326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C1EF987-A7F2-4702-BFCC-B8F32B779AB9}"/>
              </a:ext>
            </a:extLst>
          </p:cNvPr>
          <p:cNvSpPr txBox="1"/>
          <p:nvPr/>
        </p:nvSpPr>
        <p:spPr>
          <a:xfrm>
            <a:off x="4500262" y="4275383"/>
            <a:ext cx="143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+mn-lt"/>
              </a:rPr>
              <a:t>Эффект длится</a:t>
            </a:r>
          </a:p>
          <a:p>
            <a:pPr algn="ctr"/>
            <a:r>
              <a:rPr lang="ru-RU" sz="1200" b="1" dirty="0">
                <a:latin typeface="+mn-lt"/>
              </a:rPr>
              <a:t> долго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C720F0-DA16-492E-A426-226B9E9DFDB5}"/>
              </a:ext>
            </a:extLst>
          </p:cNvPr>
          <p:cNvSpPr txBox="1"/>
          <p:nvPr/>
        </p:nvSpPr>
        <p:spPr>
          <a:xfrm>
            <a:off x="3353442" y="4076591"/>
            <a:ext cx="139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Правильное поведение появляется постепенно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Google Shape;110;p19">
            <a:extLst>
              <a:ext uri="{FF2B5EF4-FFF2-40B4-BE49-F238E27FC236}">
                <a16:creationId xmlns:a16="http://schemas.microsoft.com/office/drawing/2014/main" id="{BA738B10-774E-4F1A-BB58-C04B84CDBA2E}"/>
              </a:ext>
            </a:extLst>
          </p:cNvPr>
          <p:cNvSpPr txBox="1"/>
          <p:nvPr/>
        </p:nvSpPr>
        <p:spPr>
          <a:xfrm>
            <a:off x="408269" y="546034"/>
            <a:ext cx="7913599" cy="1046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dirty="0"/>
              <a:t>Ребенок с проявлениями нежелательного поведения нуждается в подбадривании, одобрении, похвале за конкретные мелкие успехи в тех ситуациях, где он старается и прилагает усилия. Это помогает ему осознать свои достижения и укрепляет уверенность в себе, что способствует более позитивному и конструктивному поведению. </a:t>
            </a:r>
          </a:p>
        </p:txBody>
      </p:sp>
    </p:spTree>
    <p:extLst>
      <p:ext uri="{BB962C8B-B14F-4D97-AF65-F5344CB8AC3E}">
        <p14:creationId xmlns:p14="http://schemas.microsoft.com/office/powerpoint/2010/main" val="337298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8">
            <a:extLst>
              <a:ext uri="{FF2B5EF4-FFF2-40B4-BE49-F238E27FC236}">
                <a16:creationId xmlns:a16="http://schemas.microsoft.com/office/drawing/2014/main" id="{A8920C27-76C2-43AD-865E-AEAB56CC03E0}"/>
              </a:ext>
            </a:extLst>
          </p:cNvPr>
          <p:cNvSpPr/>
          <p:nvPr/>
        </p:nvSpPr>
        <p:spPr>
          <a:xfrm>
            <a:off x="410547" y="905070"/>
            <a:ext cx="7207658" cy="375822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Google Shape;99;p18"/>
          <p:cNvSpPr txBox="1"/>
          <p:nvPr/>
        </p:nvSpPr>
        <p:spPr>
          <a:xfrm>
            <a:off x="791943" y="1031561"/>
            <a:ext cx="7022205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dirty="0"/>
              <a:t>Миша, 1 класс, 8 лет, является обучающимся с ОВЗ, обучается по АООП НОО РАС, вариант 8.1 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Дефициты:</a:t>
            </a:r>
            <a:r>
              <a:rPr lang="ru-RU" dirty="0"/>
              <a:t> 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Нарушение функций регуляции и контроля (может говорить вслух свои мысли).</a:t>
            </a:r>
          </a:p>
          <a:p>
            <a:r>
              <a:rPr lang="ru-RU" dirty="0"/>
              <a:t>Повышенная утомляемость (может заплакать на уроке).</a:t>
            </a:r>
          </a:p>
          <a:p>
            <a:r>
              <a:rPr lang="ru-RU" dirty="0"/>
              <a:t>Боязнь ошибки (очень медленно работает в тетради, вырисовывает каждую букву).</a:t>
            </a:r>
          </a:p>
          <a:p>
            <a:r>
              <a:rPr lang="ru-RU" b="1" dirty="0"/>
              <a:t>Ситуация:</a:t>
            </a:r>
            <a:r>
              <a:rPr lang="ru-RU" dirty="0"/>
              <a:t>  </a:t>
            </a:r>
            <a:br>
              <a:rPr lang="ru-RU" dirty="0"/>
            </a:br>
            <a:r>
              <a:rPr lang="ru-RU" dirty="0"/>
              <a:t>3 урок, русский язык. 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Миша начинает громко разговаривать, хватает себя за лицо и проявляет </a:t>
            </a:r>
            <a:r>
              <a:rPr lang="ru-RU" dirty="0" err="1"/>
              <a:t>самоагрессию</a:t>
            </a:r>
            <a:r>
              <a:rPr lang="ru-RU" dirty="0"/>
              <a:t>. Урок остановлен, вся деятельность прекращена. 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Какую методику можно использовать для работы с Мишей?</a:t>
            </a:r>
            <a:r>
              <a:rPr lang="ru-RU" dirty="0"/>
              <a:t> </a:t>
            </a:r>
          </a:p>
        </p:txBody>
      </p:sp>
      <p:pic>
        <p:nvPicPr>
          <p:cNvPr id="7" name="Google Shape;6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8205" y="293594"/>
            <a:ext cx="1147188" cy="490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6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9;p18"/>
          <p:cNvSpPr txBox="1"/>
          <p:nvPr/>
        </p:nvSpPr>
        <p:spPr>
          <a:xfrm>
            <a:off x="596000" y="198689"/>
            <a:ext cx="702220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3600" b="1" dirty="0">
                <a:solidFill>
                  <a:srgbClr val="391861"/>
                </a:solidFill>
                <a:latin typeface="+mn-lt"/>
                <a:ea typeface="Raleway"/>
                <a:cs typeface="Raleway"/>
                <a:sym typeface="Source Sans Pro"/>
              </a:rPr>
              <a:t>Что вы применяете на уроке чаще всего?</a:t>
            </a:r>
          </a:p>
        </p:txBody>
      </p:sp>
      <p:sp>
        <p:nvSpPr>
          <p:cNvPr id="6" name="Google Shape;110;p19"/>
          <p:cNvSpPr txBox="1"/>
          <p:nvPr/>
        </p:nvSpPr>
        <p:spPr>
          <a:xfrm>
            <a:off x="596000" y="1525169"/>
            <a:ext cx="83492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06400" indent="-285750">
              <a:spcAft>
                <a:spcPts val="1200"/>
              </a:spcAft>
              <a:buClr>
                <a:srgbClr val="461373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  <a:ea typeface="Raleway"/>
                <a:cs typeface="Raleway"/>
                <a:sym typeface="Raleway"/>
              </a:rPr>
              <a:t>Напишите свой ответ в чате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384284" y="10091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8205" y="293594"/>
            <a:ext cx="1147188" cy="490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8020C1C-F0E7-6496-8743-D1D362DA43F1}"/>
              </a:ext>
            </a:extLst>
          </p:cNvPr>
          <p:cNvGrpSpPr/>
          <p:nvPr/>
        </p:nvGrpSpPr>
        <p:grpSpPr>
          <a:xfrm>
            <a:off x="4758912" y="3109941"/>
            <a:ext cx="1126662" cy="1627810"/>
            <a:chOff x="2253081" y="1854967"/>
            <a:chExt cx="1126662" cy="162781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3B30611-6564-E475-FE8A-61A5D8882F3F}"/>
                </a:ext>
              </a:extLst>
            </p:cNvPr>
            <p:cNvSpPr/>
            <p:nvPr/>
          </p:nvSpPr>
          <p:spPr>
            <a:xfrm>
              <a:off x="2253081" y="1854967"/>
              <a:ext cx="1126662" cy="162781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E4A42C-0B6C-FB04-76B1-1944E8D0E408}"/>
                </a:ext>
              </a:extLst>
            </p:cNvPr>
            <p:cNvSpPr txBox="1"/>
            <p:nvPr/>
          </p:nvSpPr>
          <p:spPr>
            <a:xfrm>
              <a:off x="2253081" y="1854967"/>
              <a:ext cx="1126662" cy="16278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>
                  <a:solidFill>
                    <a:schemeClr val="tx1">
                      <a:lumMod val="50000"/>
                    </a:schemeClr>
                  </a:solidFill>
                </a:rPr>
                <a:t>Временное понижение уровня требований</a:t>
              </a: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B42CEB6-8572-63E8-05DC-ED1D673F2C3D}"/>
              </a:ext>
            </a:extLst>
          </p:cNvPr>
          <p:cNvGrpSpPr/>
          <p:nvPr/>
        </p:nvGrpSpPr>
        <p:grpSpPr>
          <a:xfrm>
            <a:off x="5897274" y="3445331"/>
            <a:ext cx="1207614" cy="1627810"/>
            <a:chOff x="2253081" y="1854967"/>
            <a:chExt cx="1207614" cy="162781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5A59017-6656-DF60-A05B-DEF6FBD48989}"/>
                </a:ext>
              </a:extLst>
            </p:cNvPr>
            <p:cNvSpPr/>
            <p:nvPr/>
          </p:nvSpPr>
          <p:spPr>
            <a:xfrm>
              <a:off x="2253081" y="1854967"/>
              <a:ext cx="1126662" cy="162781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2CD4AF-A5E6-1453-96F5-D1F5E3724D3C}"/>
                </a:ext>
              </a:extLst>
            </p:cNvPr>
            <p:cNvSpPr txBox="1"/>
            <p:nvPr/>
          </p:nvSpPr>
          <p:spPr>
            <a:xfrm>
              <a:off x="2253081" y="1854967"/>
              <a:ext cx="1207614" cy="16278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>
                  <a:solidFill>
                    <a:schemeClr val="tx1">
                      <a:lumMod val="50000"/>
                    </a:schemeClr>
                  </a:solidFill>
                </a:rPr>
                <a:t>Предоставление поощрения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46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1547E-54AF-9F3C-6EF4-C72FD4C2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04" y="396795"/>
            <a:ext cx="8520600" cy="6234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Ответ: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D1032-9A45-9B52-082B-949C47B1A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>
                <a:latin typeface="+mn-lt"/>
              </a:rPr>
              <a:t>Комплексный</a:t>
            </a:r>
            <a:r>
              <a:rPr lang="ru-RU" sz="2800" dirty="0">
                <a:latin typeface="+mn-lt"/>
              </a:rPr>
              <a:t> подход </a:t>
            </a:r>
          </a:p>
        </p:txBody>
      </p:sp>
      <p:pic>
        <p:nvPicPr>
          <p:cNvPr id="4" name="Picture 6" descr="Работа с трудным поведением: принципы и инструменты — Я Учитель">
            <a:extLst>
              <a:ext uri="{FF2B5EF4-FFF2-40B4-BE49-F238E27FC236}">
                <a16:creationId xmlns:a16="http://schemas.microsoft.com/office/drawing/2014/main" id="{A9927797-1E5D-809C-795C-E0F152BD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20" y="1230138"/>
            <a:ext cx="3856458" cy="29217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112" y="307873"/>
            <a:ext cx="1147188" cy="49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utilizator24.ru/wp-content/uploads/2020/08/%D0%B4%D0%BE%D1%83-min-1024x750.png">
            <a:extLst>
              <a:ext uri="{FF2B5EF4-FFF2-40B4-BE49-F238E27FC236}">
                <a16:creationId xmlns:a16="http://schemas.microsoft.com/office/drawing/2014/main" id="{1F2C4F77-659D-4FD7-A2A8-E8B154568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7" t="8058" r="-2689" b="22850"/>
          <a:stretch/>
        </p:blipFill>
        <p:spPr bwMode="auto">
          <a:xfrm>
            <a:off x="311700" y="2280808"/>
            <a:ext cx="3582409" cy="17102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7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1.iconfinder.com/data/icons/office-web/128/office-46-1024.png">
            <a:extLst>
              <a:ext uri="{FF2B5EF4-FFF2-40B4-BE49-F238E27FC236}">
                <a16:creationId xmlns:a16="http://schemas.microsoft.com/office/drawing/2014/main" id="{E3EFE582-2D99-BA1D-A9E4-01060D7D6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-2892" r="-1735" b="2892"/>
          <a:stretch/>
        </p:blipFill>
        <p:spPr bwMode="auto">
          <a:xfrm>
            <a:off x="3722792" y="877377"/>
            <a:ext cx="2315854" cy="29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61;p13">
            <a:extLst>
              <a:ext uri="{FF2B5EF4-FFF2-40B4-BE49-F238E27FC236}">
                <a16:creationId xmlns:a16="http://schemas.microsoft.com/office/drawing/2014/main" id="{229DCCD7-DBA5-EDF0-DB6C-A13FFC823B4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046" y="161659"/>
            <a:ext cx="1147188" cy="490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83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 rot="151759">
            <a:off x="4275161" y="1300177"/>
            <a:ext cx="1103696" cy="1103696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/>
          </a:p>
        </p:txBody>
      </p:sp>
      <p:pic>
        <p:nvPicPr>
          <p:cNvPr id="24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205" y="293594"/>
            <a:ext cx="1147188" cy="49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871614-B570-E59E-18A5-8C66778B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46" y="1030486"/>
            <a:ext cx="3918907" cy="349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5">
            <a:extLst>
              <a:ext uri="{FF2B5EF4-FFF2-40B4-BE49-F238E27FC236}">
                <a16:creationId xmlns:a16="http://schemas.microsoft.com/office/drawing/2014/main" id="{C2FD1F57-CC43-493A-A437-13C77CDF3ED3}"/>
              </a:ext>
            </a:extLst>
          </p:cNvPr>
          <p:cNvSpPr/>
          <p:nvPr/>
        </p:nvSpPr>
        <p:spPr>
          <a:xfrm rot="10800000">
            <a:off x="5970843" y="3952523"/>
            <a:ext cx="2526012" cy="106290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ED8AB5-B6F7-0D0D-A5DD-151733EE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55" t="-1" b="52191"/>
          <a:stretch/>
        </p:blipFill>
        <p:spPr>
          <a:xfrm>
            <a:off x="6971047" y="1107581"/>
            <a:ext cx="1862245" cy="886911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16811" y="2039449"/>
            <a:ext cx="3991550" cy="163931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/>
                </a:solidFill>
              </a:rPr>
              <a:t>Дефициты: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трудности восприятия устной информации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трудности ожидания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нарушения функций регуляции и контроля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49407" y="2035700"/>
            <a:ext cx="4089142" cy="163724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Google Shape;110;p19"/>
          <p:cNvSpPr txBox="1"/>
          <p:nvPr/>
        </p:nvSpPr>
        <p:spPr>
          <a:xfrm>
            <a:off x="476710" y="876139"/>
            <a:ext cx="6757139" cy="1005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lvl="0" algn="just">
              <a:lnSpc>
                <a:spcPts val="1600"/>
              </a:lnSpc>
              <a:buSzPts val="1700"/>
            </a:pPr>
            <a:r>
              <a:rPr lang="ru-RU" sz="1600" dirty="0"/>
              <a:t>Для уменьшения вероятности нежелательного поведения у ребенка важно, чтобы он четко понимал последовательность событий. Это помогает ему предвидеть, что произойдет сначала, а что потом.</a:t>
            </a:r>
            <a:endParaRPr lang="ru-RU" sz="1600" dirty="0"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6" name="Google Shape;99;p18"/>
          <p:cNvSpPr txBox="1"/>
          <p:nvPr/>
        </p:nvSpPr>
        <p:spPr>
          <a:xfrm>
            <a:off x="516812" y="342074"/>
            <a:ext cx="8221738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1900" b="1" dirty="0">
                <a:solidFill>
                  <a:srgbClr val="391861"/>
                </a:solidFill>
                <a:latin typeface="+mj-lt"/>
                <a:ea typeface="Raleway"/>
                <a:cs typeface="Raleway"/>
                <a:sym typeface="Source Sans Pro"/>
              </a:rPr>
              <a:t>Создание четкой и динамичной структуры занятия, учебного дня</a:t>
            </a:r>
          </a:p>
        </p:txBody>
      </p:sp>
      <p:pic>
        <p:nvPicPr>
          <p:cNvPr id="1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9729" y="4911665"/>
            <a:ext cx="487125" cy="207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14464911-E29F-DAED-8CC4-77D6636DFD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E71D0B6-E5A2-C0E4-B3D3-A7ED341FBE0D}"/>
              </a:ext>
            </a:extLst>
          </p:cNvPr>
          <p:cNvSpPr/>
          <p:nvPr/>
        </p:nvSpPr>
        <p:spPr>
          <a:xfrm>
            <a:off x="3173155" y="3889001"/>
            <a:ext cx="2797691" cy="1167632"/>
          </a:xfrm>
          <a:prstGeom prst="ellipse">
            <a:avLst/>
          </a:prstGeom>
          <a:solidFill>
            <a:srgbClr val="A69A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F2289276-F41C-70CE-5679-3805FF4EBFF0}"/>
              </a:ext>
            </a:extLst>
          </p:cNvPr>
          <p:cNvSpPr/>
          <p:nvPr/>
        </p:nvSpPr>
        <p:spPr>
          <a:xfrm>
            <a:off x="647143" y="3963922"/>
            <a:ext cx="2526012" cy="106290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95E388-FFD3-4FC7-1F33-65921EEDEC65}"/>
              </a:ext>
            </a:extLst>
          </p:cNvPr>
          <p:cNvSpPr/>
          <p:nvPr/>
        </p:nvSpPr>
        <p:spPr>
          <a:xfrm>
            <a:off x="720508" y="4405153"/>
            <a:ext cx="33670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Как быстро ожидать эффект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9B461D7-6204-21DA-BD40-9676F6E653DA}"/>
              </a:ext>
            </a:extLst>
          </p:cNvPr>
          <p:cNvSpPr/>
          <p:nvPr/>
        </p:nvSpPr>
        <p:spPr>
          <a:xfrm>
            <a:off x="6058240" y="4341482"/>
            <a:ext cx="24386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effectLst/>
                <a:latin typeface="+mn-lt"/>
                <a:ea typeface="Calibri" panose="020F0502020204030204" pitchFamily="34" charset="0"/>
              </a:rPr>
              <a:t>Продолжительность эффекта</a:t>
            </a:r>
            <a:r>
              <a:rPr lang="ru-RU" sz="1100" b="1" dirty="0">
                <a:effectLst/>
                <a:latin typeface="+mn-lt"/>
              </a:rPr>
              <a:t> </a:t>
            </a:r>
            <a:endParaRPr lang="ru-RU" sz="1100" b="1" dirty="0">
              <a:latin typeface="+mn-lt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029926A-E293-832D-3E5F-FB32D2087E74}"/>
              </a:ext>
            </a:extLst>
          </p:cNvPr>
          <p:cNvCxnSpPr>
            <a:cxnSpLocks/>
          </p:cNvCxnSpPr>
          <p:nvPr/>
        </p:nvCxnSpPr>
        <p:spPr>
          <a:xfrm>
            <a:off x="4573995" y="4042840"/>
            <a:ext cx="0" cy="87326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D4B622F-C23E-6F02-60E8-5000EF308E0B}"/>
              </a:ext>
            </a:extLst>
          </p:cNvPr>
          <p:cNvSpPr txBox="1"/>
          <p:nvPr/>
        </p:nvSpPr>
        <p:spPr>
          <a:xfrm>
            <a:off x="4579768" y="4340975"/>
            <a:ext cx="1381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+mn-lt"/>
              </a:rPr>
              <a:t>Длится долго</a:t>
            </a:r>
          </a:p>
        </p:txBody>
      </p:sp>
      <p:sp>
        <p:nvSpPr>
          <p:cNvPr id="26" name="Google Shape;110;p19">
            <a:extLst>
              <a:ext uri="{FF2B5EF4-FFF2-40B4-BE49-F238E27FC236}">
                <a16:creationId xmlns:a16="http://schemas.microsoft.com/office/drawing/2014/main" id="{86AF7D02-E57F-232B-F6BD-316017575783}"/>
              </a:ext>
            </a:extLst>
          </p:cNvPr>
          <p:cNvSpPr txBox="1"/>
          <p:nvPr/>
        </p:nvSpPr>
        <p:spPr>
          <a:xfrm>
            <a:off x="4731173" y="2102128"/>
            <a:ext cx="392561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1800" b="1" dirty="0">
                <a:latin typeface="+mn-lt"/>
                <a:ea typeface="Calibri" panose="020F0502020204030204" pitchFamily="34" charset="0"/>
              </a:rPr>
              <a:t>Рекомендации: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наглядность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план урока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визуальное расписание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порядок на парте </a:t>
            </a:r>
            <a:endParaRPr lang="ru-RU" dirty="0">
              <a:solidFill>
                <a:schemeClr val="bg2"/>
              </a:solidFill>
              <a:latin typeface="+mn-lt"/>
              <a:ea typeface="+mn-ea"/>
              <a:cs typeface="+mn-cs"/>
              <a:sym typeface="Ralewa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2956" y="4156307"/>
            <a:ext cx="139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n-lt"/>
              </a:rPr>
              <a:t>Частота быстро уменьшается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205" y="293594"/>
            <a:ext cx="1147188" cy="49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E69E59-F665-1C32-4CCA-2A7E10230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" r="11363"/>
          <a:stretch/>
        </p:blipFill>
        <p:spPr>
          <a:xfrm rot="5400000">
            <a:off x="94530" y="1471309"/>
            <a:ext cx="3603611" cy="2720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934057-9634-592D-0D5D-922E379711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71" r="17482"/>
          <a:stretch/>
        </p:blipFill>
        <p:spPr>
          <a:xfrm>
            <a:off x="3490313" y="1029922"/>
            <a:ext cx="1863895" cy="3603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16B4D2-F242-8FB6-5267-DC8A9C942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153" y="1029922"/>
            <a:ext cx="2860929" cy="3597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99;p18">
            <a:extLst>
              <a:ext uri="{FF2B5EF4-FFF2-40B4-BE49-F238E27FC236}">
                <a16:creationId xmlns:a16="http://schemas.microsoft.com/office/drawing/2014/main" id="{DB072CFB-DD5B-4C9D-6534-7D947C3AC71F}"/>
              </a:ext>
            </a:extLst>
          </p:cNvPr>
          <p:cNvSpPr txBox="1">
            <a:spLocks/>
          </p:cNvSpPr>
          <p:nvPr/>
        </p:nvSpPr>
        <p:spPr>
          <a:xfrm>
            <a:off x="535917" y="137820"/>
            <a:ext cx="8072165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391861"/>
                </a:solidFill>
                <a:effectLst/>
                <a:uLnTx/>
                <a:uFillTx/>
                <a:latin typeface="+mj-lt"/>
                <a:sym typeface="Source Sans Pro"/>
              </a:rPr>
              <a:t>Примеры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391861"/>
              </a:solidFill>
              <a:effectLst/>
              <a:uLnTx/>
              <a:uFillTx/>
              <a:latin typeface="Raleway"/>
              <a:sym typeface="Source Sans Pro"/>
            </a:endParaRPr>
          </a:p>
        </p:txBody>
      </p:sp>
      <p:pic>
        <p:nvPicPr>
          <p:cNvPr id="8" name="Рисунок 7" descr="Восклицательный знак">
            <a:extLst>
              <a:ext uri="{FF2B5EF4-FFF2-40B4-BE49-F238E27FC236}">
                <a16:creationId xmlns:a16="http://schemas.microsoft.com/office/drawing/2014/main" id="{0BD83481-B84A-4A13-9327-967506AD44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8694" y="4740465"/>
            <a:ext cx="369332" cy="369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751CAB-770B-46FE-B23B-F3A3F67FDA4E}"/>
              </a:ext>
            </a:extLst>
          </p:cNvPr>
          <p:cNvSpPr txBox="1"/>
          <p:nvPr/>
        </p:nvSpPr>
        <p:spPr>
          <a:xfrm>
            <a:off x="1717363" y="4740465"/>
            <a:ext cx="607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+mn-lt"/>
                <a:ea typeface="Calibri" panose="020F0502020204030204" pitchFamily="34" charset="0"/>
              </a:rPr>
              <a:t>Соблюдение принципа единства требований</a:t>
            </a:r>
            <a:r>
              <a:rPr lang="ru-RU" sz="1800" dirty="0">
                <a:effectLst/>
                <a:latin typeface="+mn-lt"/>
              </a:rPr>
              <a:t> 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>
            <a:extLst>
              <a:ext uri="{FF2B5EF4-FFF2-40B4-BE49-F238E27FC236}">
                <a16:creationId xmlns:a16="http://schemas.microsoft.com/office/drawing/2014/main" id="{CD4B088A-9E41-430A-91D3-6966F6020DCA}"/>
              </a:ext>
            </a:extLst>
          </p:cNvPr>
          <p:cNvSpPr/>
          <p:nvPr/>
        </p:nvSpPr>
        <p:spPr>
          <a:xfrm>
            <a:off x="3173155" y="3889001"/>
            <a:ext cx="2797691" cy="1167632"/>
          </a:xfrm>
          <a:prstGeom prst="ellipse">
            <a:avLst/>
          </a:prstGeom>
          <a:solidFill>
            <a:srgbClr val="A69A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Google Shape;99;p18"/>
          <p:cNvSpPr txBox="1"/>
          <p:nvPr/>
        </p:nvSpPr>
        <p:spPr>
          <a:xfrm>
            <a:off x="92926" y="233647"/>
            <a:ext cx="8125072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1900" b="1" dirty="0">
                <a:solidFill>
                  <a:srgbClr val="391861"/>
                </a:solidFill>
                <a:latin typeface="+mj-lt"/>
                <a:ea typeface="Raleway"/>
                <a:cs typeface="Raleway"/>
                <a:sym typeface="Source Sans Pro"/>
              </a:rPr>
              <a:t>Отвлечение с использованием предпочитаемого объекта</a:t>
            </a:r>
          </a:p>
          <a:p>
            <a:pPr algn="ctr"/>
            <a:endParaRPr lang="ru-RU" sz="3600" b="1" u="sng" dirty="0">
              <a:solidFill>
                <a:srgbClr val="391861"/>
              </a:solidFill>
              <a:latin typeface="Raleway"/>
              <a:ea typeface="Raleway"/>
              <a:cs typeface="Raleway"/>
              <a:sym typeface="Source Sans Pro"/>
            </a:endParaRPr>
          </a:p>
        </p:txBody>
      </p:sp>
      <p:pic>
        <p:nvPicPr>
          <p:cNvPr id="13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2512" y="90662"/>
            <a:ext cx="917341" cy="403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0;p19">
            <a:extLst>
              <a:ext uri="{FF2B5EF4-FFF2-40B4-BE49-F238E27FC236}">
                <a16:creationId xmlns:a16="http://schemas.microsoft.com/office/drawing/2014/main" id="{E8AE3DFD-FA38-4D43-8375-678EB009311B}"/>
              </a:ext>
            </a:extLst>
          </p:cNvPr>
          <p:cNvSpPr txBox="1"/>
          <p:nvPr/>
        </p:nvSpPr>
        <p:spPr>
          <a:xfrm>
            <a:off x="407408" y="860050"/>
            <a:ext cx="6757139" cy="595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lvl="0" algn="ctr">
              <a:lnSpc>
                <a:spcPts val="1600"/>
              </a:lnSpc>
              <a:buSzPts val="1700"/>
            </a:pPr>
            <a:r>
              <a:rPr lang="ru-RU" dirty="0"/>
              <a:t>Чтобы снизить вероятность нежелательного поведения у ребёнка, важно предложить ему что-то, что отвлечёт его и не даст начать такое поведение</a:t>
            </a:r>
            <a:endParaRPr lang="ru-RU" sz="2000" dirty="0"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21" name="Прямоугольник с двумя скругленными противолежащими углами 8">
            <a:extLst>
              <a:ext uri="{FF2B5EF4-FFF2-40B4-BE49-F238E27FC236}">
                <a16:creationId xmlns:a16="http://schemas.microsoft.com/office/drawing/2014/main" id="{98A6C077-DDE9-46B1-9B03-5F1BDBD26960}"/>
              </a:ext>
            </a:extLst>
          </p:cNvPr>
          <p:cNvSpPr/>
          <p:nvPr/>
        </p:nvSpPr>
        <p:spPr>
          <a:xfrm>
            <a:off x="441800" y="1817046"/>
            <a:ext cx="3991550" cy="163931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/>
                </a:solidFill>
              </a:rPr>
              <a:t>Дефициты: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трудности организации собственной деятельности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трудности регуляции и самоконтроля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утомляемость, истощаемость</a:t>
            </a:r>
          </a:p>
        </p:txBody>
      </p:sp>
      <p:sp>
        <p:nvSpPr>
          <p:cNvPr id="23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FA1F22A5-2965-40A8-A700-401FDAC52C67}"/>
              </a:ext>
            </a:extLst>
          </p:cNvPr>
          <p:cNvSpPr/>
          <p:nvPr/>
        </p:nvSpPr>
        <p:spPr>
          <a:xfrm>
            <a:off x="4712369" y="1793570"/>
            <a:ext cx="4089142" cy="16300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Рекомендации:</a:t>
            </a:r>
          </a:p>
          <a:p>
            <a:pPr lvl="0"/>
            <a:r>
              <a:rPr lang="ru-RU" dirty="0">
                <a:solidFill>
                  <a:schemeClr val="bg2"/>
                </a:solidFill>
                <a:latin typeface=""/>
              </a:rPr>
              <a:t>- организация ритуала начала работы </a:t>
            </a:r>
          </a:p>
          <a:p>
            <a:pPr lvl="0"/>
            <a:r>
              <a:rPr lang="ru-RU" dirty="0">
                <a:solidFill>
                  <a:schemeClr val="bg2"/>
                </a:solidFill>
                <a:latin typeface=""/>
              </a:rPr>
              <a:t>- регулярная смена деятельности</a:t>
            </a:r>
          </a:p>
          <a:p>
            <a:pPr lvl="0"/>
            <a:r>
              <a:rPr lang="ru-RU" dirty="0">
                <a:solidFill>
                  <a:schemeClr val="bg2"/>
                </a:solidFill>
                <a:latin typeface=""/>
              </a:rPr>
              <a:t>- физкультминутки</a:t>
            </a:r>
          </a:p>
        </p:txBody>
      </p:sp>
      <p:sp>
        <p:nvSpPr>
          <p:cNvPr id="34" name="Стрелка вправо 15">
            <a:extLst>
              <a:ext uri="{FF2B5EF4-FFF2-40B4-BE49-F238E27FC236}">
                <a16:creationId xmlns:a16="http://schemas.microsoft.com/office/drawing/2014/main" id="{75ACB71C-214C-4F41-BE62-540667FF3506}"/>
              </a:ext>
            </a:extLst>
          </p:cNvPr>
          <p:cNvSpPr/>
          <p:nvPr/>
        </p:nvSpPr>
        <p:spPr>
          <a:xfrm rot="10800000">
            <a:off x="5970843" y="3952523"/>
            <a:ext cx="2526012" cy="106290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5" name="Стрелка вправо 15">
            <a:extLst>
              <a:ext uri="{FF2B5EF4-FFF2-40B4-BE49-F238E27FC236}">
                <a16:creationId xmlns:a16="http://schemas.microsoft.com/office/drawing/2014/main" id="{B7D6A5BC-CABE-446C-A2C7-5FC8C094BD1A}"/>
              </a:ext>
            </a:extLst>
          </p:cNvPr>
          <p:cNvSpPr/>
          <p:nvPr/>
        </p:nvSpPr>
        <p:spPr>
          <a:xfrm>
            <a:off x="647143" y="3963922"/>
            <a:ext cx="2526012" cy="106290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A234559-1F6C-4C28-A3A0-62F9AE4C9A15}"/>
              </a:ext>
            </a:extLst>
          </p:cNvPr>
          <p:cNvSpPr/>
          <p:nvPr/>
        </p:nvSpPr>
        <p:spPr>
          <a:xfrm>
            <a:off x="720508" y="4405153"/>
            <a:ext cx="33670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Как быстро ожидать эффект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7A92A5C-1298-449A-8815-13198BA86B16}"/>
              </a:ext>
            </a:extLst>
          </p:cNvPr>
          <p:cNvSpPr/>
          <p:nvPr/>
        </p:nvSpPr>
        <p:spPr>
          <a:xfrm>
            <a:off x="6058240" y="4341482"/>
            <a:ext cx="24386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effectLst/>
                <a:latin typeface="+mn-lt"/>
                <a:ea typeface="Calibri" panose="020F0502020204030204" pitchFamily="34" charset="0"/>
              </a:rPr>
              <a:t>Продолжительность эффекта</a:t>
            </a:r>
            <a:r>
              <a:rPr lang="ru-RU" sz="1100" b="1" dirty="0">
                <a:effectLst/>
                <a:latin typeface="+mn-lt"/>
              </a:rPr>
              <a:t> </a:t>
            </a:r>
            <a:endParaRPr lang="ru-RU" sz="1100" b="1" dirty="0">
              <a:latin typeface="+mn-lt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5B1C354-6E34-4B22-B5C9-F4B3491C3B3A}"/>
              </a:ext>
            </a:extLst>
          </p:cNvPr>
          <p:cNvCxnSpPr>
            <a:cxnSpLocks/>
          </p:cNvCxnSpPr>
          <p:nvPr/>
        </p:nvCxnSpPr>
        <p:spPr>
          <a:xfrm>
            <a:off x="4573995" y="4042840"/>
            <a:ext cx="0" cy="87326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C1EF987-A7F2-4702-BFCC-B8F32B779AB9}"/>
              </a:ext>
            </a:extLst>
          </p:cNvPr>
          <p:cNvSpPr txBox="1"/>
          <p:nvPr/>
        </p:nvSpPr>
        <p:spPr>
          <a:xfrm>
            <a:off x="4579768" y="4340975"/>
            <a:ext cx="1381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+mn-lt"/>
              </a:rPr>
              <a:t>Длится долго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C720F0-DA16-492E-A426-226B9E9DFDB5}"/>
              </a:ext>
            </a:extLst>
          </p:cNvPr>
          <p:cNvSpPr txBox="1"/>
          <p:nvPr/>
        </p:nvSpPr>
        <p:spPr>
          <a:xfrm>
            <a:off x="3316760" y="4248640"/>
            <a:ext cx="139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n-lt"/>
              </a:rPr>
              <a:t>Через 2-3 недели</a:t>
            </a:r>
          </a:p>
        </p:txBody>
      </p:sp>
    </p:spTree>
    <p:extLst>
      <p:ext uri="{BB962C8B-B14F-4D97-AF65-F5344CB8AC3E}">
        <p14:creationId xmlns:p14="http://schemas.microsoft.com/office/powerpoint/2010/main" val="66453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8205" y="293594"/>
            <a:ext cx="1147188" cy="4905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9;p18">
            <a:extLst>
              <a:ext uri="{FF2B5EF4-FFF2-40B4-BE49-F238E27FC236}">
                <a16:creationId xmlns:a16="http://schemas.microsoft.com/office/drawing/2014/main" id="{3E4DDC83-03B4-4151-872C-63548CE2D4FF}"/>
              </a:ext>
            </a:extLst>
          </p:cNvPr>
          <p:cNvSpPr txBox="1">
            <a:spLocks/>
          </p:cNvSpPr>
          <p:nvPr/>
        </p:nvSpPr>
        <p:spPr>
          <a:xfrm>
            <a:off x="535917" y="137820"/>
            <a:ext cx="8072165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aleway"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391861"/>
                </a:solidFill>
                <a:effectLst/>
                <a:uLnTx/>
                <a:uFillTx/>
                <a:latin typeface="+mj-lt"/>
                <a:sym typeface="Source Sans Pro"/>
              </a:rPr>
              <a:t>Примеры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391861"/>
              </a:solidFill>
              <a:effectLst/>
              <a:uLnTx/>
              <a:uFillTx/>
              <a:latin typeface="Raleway"/>
              <a:sym typeface="Source Sans Pr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6BDA60-6135-4A1A-987C-C7732EE25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05" y="878079"/>
            <a:ext cx="3610841" cy="3610841"/>
          </a:xfrm>
          <a:prstGeom prst="rect">
            <a:avLst/>
          </a:prstGeom>
        </p:spPr>
      </p:pic>
      <p:sp>
        <p:nvSpPr>
          <p:cNvPr id="7" name="Google Shape;110;p19">
            <a:extLst>
              <a:ext uri="{FF2B5EF4-FFF2-40B4-BE49-F238E27FC236}">
                <a16:creationId xmlns:a16="http://schemas.microsoft.com/office/drawing/2014/main" id="{E53C6A34-2510-4EED-AA96-207D50EA484B}"/>
              </a:ext>
            </a:extLst>
          </p:cNvPr>
          <p:cNvSpPr txBox="1"/>
          <p:nvPr/>
        </p:nvSpPr>
        <p:spPr>
          <a:xfrm>
            <a:off x="4163290" y="1257482"/>
            <a:ext cx="4364182" cy="28520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r>
              <a:rPr lang="ru-RU" sz="1800" dirty="0"/>
              <a:t>упражнения на переключения</a:t>
            </a:r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endParaRPr lang="ru-RU" sz="1800" dirty="0"/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r>
              <a:rPr lang="ru-RU" sz="1800" dirty="0"/>
              <a:t>движений и ритмы</a:t>
            </a:r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endParaRPr lang="ru-RU" sz="1800" dirty="0"/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r>
              <a:rPr lang="ru-RU" sz="1800" dirty="0"/>
              <a:t>пальчиковая гимнастика</a:t>
            </a:r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endParaRPr lang="ru-RU" sz="1800" dirty="0"/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r>
              <a:rPr lang="ru-RU" sz="1800" dirty="0"/>
              <a:t>разминки с карандашом</a:t>
            </a:r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endParaRPr lang="ru-RU" sz="1800" dirty="0"/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r>
              <a:rPr lang="ru-RU" sz="1800" dirty="0"/>
              <a:t>графические разминки</a:t>
            </a:r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endParaRPr lang="ru-RU" sz="1800" dirty="0"/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r>
              <a:rPr lang="ru-RU" sz="1800" dirty="0"/>
              <a:t>словарные шифровки</a:t>
            </a:r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endParaRPr lang="ru-RU" sz="1800" dirty="0"/>
          </a:p>
          <a:p>
            <a:pPr marL="406400" lvl="0" indent="-285750">
              <a:lnSpc>
                <a:spcPts val="1600"/>
              </a:lnSpc>
              <a:buSzPts val="1700"/>
              <a:buFontTx/>
              <a:buChar char="-"/>
            </a:pPr>
            <a:r>
              <a:rPr lang="ru-RU" sz="1800" dirty="0"/>
              <a:t>иное</a:t>
            </a:r>
            <a:endParaRPr lang="ru-RU" sz="2000" dirty="0">
              <a:latin typeface="+mn-lt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30001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>
            <a:extLst>
              <a:ext uri="{FF2B5EF4-FFF2-40B4-BE49-F238E27FC236}">
                <a16:creationId xmlns:a16="http://schemas.microsoft.com/office/drawing/2014/main" id="{CD4B088A-9E41-430A-91D3-6966F6020DCA}"/>
              </a:ext>
            </a:extLst>
          </p:cNvPr>
          <p:cNvSpPr/>
          <p:nvPr/>
        </p:nvSpPr>
        <p:spPr>
          <a:xfrm>
            <a:off x="3173155" y="3889001"/>
            <a:ext cx="2797691" cy="1167632"/>
          </a:xfrm>
          <a:prstGeom prst="ellipse">
            <a:avLst/>
          </a:prstGeom>
          <a:solidFill>
            <a:srgbClr val="A69A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Google Shape;99;p18"/>
          <p:cNvSpPr txBox="1"/>
          <p:nvPr/>
        </p:nvSpPr>
        <p:spPr>
          <a:xfrm>
            <a:off x="92926" y="233647"/>
            <a:ext cx="8125072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1900" b="1" dirty="0">
                <a:solidFill>
                  <a:srgbClr val="391861"/>
                </a:solidFill>
                <a:latin typeface="+mj-lt"/>
                <a:ea typeface="Raleway"/>
                <a:cs typeface="Raleway"/>
                <a:sym typeface="Source Sans Pro"/>
              </a:rPr>
              <a:t>Поведенческий импульс</a:t>
            </a:r>
            <a:endParaRPr lang="ru-RU" sz="3600" b="1" u="sng" dirty="0">
              <a:solidFill>
                <a:srgbClr val="391861"/>
              </a:solidFill>
              <a:latin typeface="Raleway"/>
              <a:ea typeface="Raleway"/>
              <a:cs typeface="Raleway"/>
              <a:sym typeface="Source Sans Pro"/>
            </a:endParaRPr>
          </a:p>
        </p:txBody>
      </p:sp>
      <p:pic>
        <p:nvPicPr>
          <p:cNvPr id="13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2512" y="90662"/>
            <a:ext cx="917341" cy="403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0;p19">
            <a:extLst>
              <a:ext uri="{FF2B5EF4-FFF2-40B4-BE49-F238E27FC236}">
                <a16:creationId xmlns:a16="http://schemas.microsoft.com/office/drawing/2014/main" id="{E8AE3DFD-FA38-4D43-8375-678EB009311B}"/>
              </a:ext>
            </a:extLst>
          </p:cNvPr>
          <p:cNvSpPr txBox="1"/>
          <p:nvPr/>
        </p:nvSpPr>
        <p:spPr>
          <a:xfrm>
            <a:off x="407408" y="860050"/>
            <a:ext cx="6565885" cy="8001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lvl="0">
              <a:lnSpc>
                <a:spcPts val="1600"/>
              </a:lnSpc>
              <a:buSzPts val="1700"/>
            </a:pPr>
            <a:r>
              <a:rPr lang="ru-RU" sz="1600" dirty="0"/>
              <a:t>Сначала следует дать инструкции для поведения, которое с большей вероятностью будет выполнено. Затем можно перейти к инструкциям для менее вероятного поведения.</a:t>
            </a:r>
            <a:endParaRPr lang="ru-RU" sz="1600" dirty="0"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21" name="Прямоугольник с двумя скругленными противолежащими углами 8">
            <a:extLst>
              <a:ext uri="{FF2B5EF4-FFF2-40B4-BE49-F238E27FC236}">
                <a16:creationId xmlns:a16="http://schemas.microsoft.com/office/drawing/2014/main" id="{98A6C077-DDE9-46B1-9B03-5F1BDBD26960}"/>
              </a:ext>
            </a:extLst>
          </p:cNvPr>
          <p:cNvSpPr/>
          <p:nvPr/>
        </p:nvSpPr>
        <p:spPr>
          <a:xfrm>
            <a:off x="440082" y="1815363"/>
            <a:ext cx="3991550" cy="163931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/>
                </a:solidFill>
              </a:rPr>
              <a:t>Дефициты: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недостаток способности к самоконтролю и регуляции поведения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импульсивность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трудности соблюдения алгоритмов деятельности</a:t>
            </a:r>
          </a:p>
        </p:txBody>
      </p:sp>
      <p:sp>
        <p:nvSpPr>
          <p:cNvPr id="23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FA1F22A5-2965-40A8-A700-401FDAC52C67}"/>
              </a:ext>
            </a:extLst>
          </p:cNvPr>
          <p:cNvSpPr/>
          <p:nvPr/>
        </p:nvSpPr>
        <p:spPr>
          <a:xfrm>
            <a:off x="4712369" y="1803676"/>
            <a:ext cx="4089142" cy="16300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Рекомендации: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"/>
              </a:rPr>
              <a:t>подготовить карточки с правилами поведения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"/>
              </a:rPr>
              <a:t>обучать техникам  саморегуляции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"/>
              </a:rPr>
              <a:t>развивать навыки планирования</a:t>
            </a:r>
          </a:p>
        </p:txBody>
      </p:sp>
      <p:sp>
        <p:nvSpPr>
          <p:cNvPr id="34" name="Стрелка вправо 15">
            <a:extLst>
              <a:ext uri="{FF2B5EF4-FFF2-40B4-BE49-F238E27FC236}">
                <a16:creationId xmlns:a16="http://schemas.microsoft.com/office/drawing/2014/main" id="{75ACB71C-214C-4F41-BE62-540667FF3506}"/>
              </a:ext>
            </a:extLst>
          </p:cNvPr>
          <p:cNvSpPr/>
          <p:nvPr/>
        </p:nvSpPr>
        <p:spPr>
          <a:xfrm rot="10800000">
            <a:off x="5970843" y="3952523"/>
            <a:ext cx="2526012" cy="106290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5" name="Стрелка вправо 15">
            <a:extLst>
              <a:ext uri="{FF2B5EF4-FFF2-40B4-BE49-F238E27FC236}">
                <a16:creationId xmlns:a16="http://schemas.microsoft.com/office/drawing/2014/main" id="{B7D6A5BC-CABE-446C-A2C7-5FC8C094BD1A}"/>
              </a:ext>
            </a:extLst>
          </p:cNvPr>
          <p:cNvSpPr/>
          <p:nvPr/>
        </p:nvSpPr>
        <p:spPr>
          <a:xfrm>
            <a:off x="647143" y="3963922"/>
            <a:ext cx="2526012" cy="106290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A234559-1F6C-4C28-A3A0-62F9AE4C9A15}"/>
              </a:ext>
            </a:extLst>
          </p:cNvPr>
          <p:cNvSpPr/>
          <p:nvPr/>
        </p:nvSpPr>
        <p:spPr>
          <a:xfrm>
            <a:off x="720508" y="4405153"/>
            <a:ext cx="33670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Как быстро ожидать эффект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7A92A5C-1298-449A-8815-13198BA86B16}"/>
              </a:ext>
            </a:extLst>
          </p:cNvPr>
          <p:cNvSpPr/>
          <p:nvPr/>
        </p:nvSpPr>
        <p:spPr>
          <a:xfrm>
            <a:off x="6058240" y="4341482"/>
            <a:ext cx="24386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effectLst/>
                <a:latin typeface="+mn-lt"/>
                <a:ea typeface="Calibri" panose="020F0502020204030204" pitchFamily="34" charset="0"/>
              </a:rPr>
              <a:t>Продолжительность эффекта</a:t>
            </a:r>
            <a:r>
              <a:rPr lang="ru-RU" sz="1100" b="1" dirty="0">
                <a:effectLst/>
                <a:latin typeface="+mn-lt"/>
              </a:rPr>
              <a:t> </a:t>
            </a:r>
            <a:endParaRPr lang="ru-RU" sz="1100" b="1" dirty="0">
              <a:latin typeface="+mn-lt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5B1C354-6E34-4B22-B5C9-F4B3491C3B3A}"/>
              </a:ext>
            </a:extLst>
          </p:cNvPr>
          <p:cNvCxnSpPr>
            <a:cxnSpLocks/>
          </p:cNvCxnSpPr>
          <p:nvPr/>
        </p:nvCxnSpPr>
        <p:spPr>
          <a:xfrm>
            <a:off x="4573995" y="4042840"/>
            <a:ext cx="0" cy="87326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C1EF987-A7F2-4702-BFCC-B8F32B779AB9}"/>
              </a:ext>
            </a:extLst>
          </p:cNvPr>
          <p:cNvSpPr txBox="1"/>
          <p:nvPr/>
        </p:nvSpPr>
        <p:spPr>
          <a:xfrm>
            <a:off x="4552747" y="4087058"/>
            <a:ext cx="14393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/>
              <a:t>В зависимости </a:t>
            </a:r>
          </a:p>
          <a:p>
            <a:r>
              <a:rPr lang="ru-RU" sz="900" b="1" dirty="0"/>
              <a:t>от индивидуальных особенностей и контекста использования</a:t>
            </a:r>
            <a:endParaRPr lang="ru-RU" sz="900" b="1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C720F0-DA16-492E-A426-226B9E9DFDB5}"/>
              </a:ext>
            </a:extLst>
          </p:cNvPr>
          <p:cNvSpPr txBox="1"/>
          <p:nvPr/>
        </p:nvSpPr>
        <p:spPr>
          <a:xfrm>
            <a:off x="3353442" y="4340975"/>
            <a:ext cx="1391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n-lt"/>
              </a:rPr>
              <a:t>Быстро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008DC6-440E-4CA4-BDAC-ED91EDD7C5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64" t="81628" r="28621" b="2339"/>
          <a:stretch/>
        </p:blipFill>
        <p:spPr>
          <a:xfrm>
            <a:off x="7606995" y="730105"/>
            <a:ext cx="811033" cy="879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03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8205" y="293594"/>
            <a:ext cx="1147188" cy="4905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0;p19">
            <a:extLst>
              <a:ext uri="{FF2B5EF4-FFF2-40B4-BE49-F238E27FC236}">
                <a16:creationId xmlns:a16="http://schemas.microsoft.com/office/drawing/2014/main" id="{5608F952-4A8D-482E-80C6-DEAE93544F58}"/>
              </a:ext>
            </a:extLst>
          </p:cNvPr>
          <p:cNvSpPr txBox="1"/>
          <p:nvPr/>
        </p:nvSpPr>
        <p:spPr>
          <a:xfrm>
            <a:off x="131080" y="111741"/>
            <a:ext cx="6166353" cy="293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050" dirty="0"/>
              <a:t>1. Подготовьте четкие и конкретные инструкции для обоих типов поведения: как для вероятных, так и для менее вероятных. Эти инструкции должны быть понятными и доступными для ребенка.</a:t>
            </a:r>
            <a:br>
              <a:rPr lang="ru-RU" sz="1050" dirty="0"/>
            </a:br>
            <a:endParaRPr lang="ru-RU" sz="1050" dirty="0"/>
          </a:p>
          <a:p>
            <a:r>
              <a:rPr lang="ru-RU" sz="1050" dirty="0"/>
              <a:t>2. Озвучивайте инструкции, помогающие вспомнить, как правильно себя вести, сами, пока ребенок не запомнит. Регулярно повторяйте, чтобы закрепить материал.</a:t>
            </a:r>
            <a:br>
              <a:rPr lang="ru-RU" sz="1050" dirty="0"/>
            </a:br>
            <a:endParaRPr lang="ru-RU" sz="1050" dirty="0"/>
          </a:p>
          <a:p>
            <a:r>
              <a:rPr lang="ru-RU" sz="1050" dirty="0"/>
              <a:t>3. Когда ребенок начинает демонстрировать нежелательное поведение, покажите ему карточку и попросите озвучить соответствующую инструкцию. Это поможет ему вспомнить, как необходимо себя вести, и помочь не нарушить правила поведения.</a:t>
            </a:r>
            <a:br>
              <a:rPr lang="ru-RU" sz="1050" dirty="0"/>
            </a:br>
            <a:endParaRPr lang="ru-RU" sz="1050" dirty="0"/>
          </a:p>
          <a:p>
            <a:r>
              <a:rPr lang="ru-RU" sz="1050" dirty="0"/>
              <a:t>4. Закрепляйте полученные знания, повторяя инструкции через определенные промежутки времени. Применяйте их в разных ситуациях, чтобы ребенок мог использовать их в реальной жизни.</a:t>
            </a:r>
            <a:br>
              <a:rPr lang="ru-RU" sz="1050" dirty="0"/>
            </a:br>
            <a:endParaRPr lang="ru-RU" sz="1050" dirty="0"/>
          </a:p>
          <a:p>
            <a:r>
              <a:rPr lang="ru-RU" sz="1050" dirty="0"/>
              <a:t>5. Если нужно, корректируйте инструкции, чтобы они были максимально точными и эффективными. Регулярно оценивайте прогресс ребенка и вносите необходимые изменения.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63BC05-FBC1-48E6-81B3-2C2F29AF0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" t="10323" r="5614" b="33970"/>
          <a:stretch/>
        </p:blipFill>
        <p:spPr>
          <a:xfrm>
            <a:off x="131080" y="3253203"/>
            <a:ext cx="1579460" cy="1714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C89791-0624-4657-8992-1AB18D8742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59" b="26386"/>
          <a:stretch/>
        </p:blipFill>
        <p:spPr>
          <a:xfrm>
            <a:off x="2115114" y="3253202"/>
            <a:ext cx="1667411" cy="1714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F0BE8E-8184-412A-A8E2-21AFF8CE02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15" b="27069"/>
          <a:stretch/>
        </p:blipFill>
        <p:spPr>
          <a:xfrm>
            <a:off x="4117615" y="3253202"/>
            <a:ext cx="1763562" cy="1714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65FEE2-4261-48AC-9ECC-244C78CF58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468" b="21144"/>
          <a:stretch/>
        </p:blipFill>
        <p:spPr>
          <a:xfrm>
            <a:off x="6216267" y="3253202"/>
            <a:ext cx="1747057" cy="1714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432BDB-4032-4ED0-90F0-AE3E8B1907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"/>
          <a:stretch/>
        </p:blipFill>
        <p:spPr>
          <a:xfrm>
            <a:off x="6455436" y="943565"/>
            <a:ext cx="1023931" cy="94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Ученик поднимает руку, сидя за столом. | Премиум векторы">
            <a:extLst>
              <a:ext uri="{FF2B5EF4-FFF2-40B4-BE49-F238E27FC236}">
                <a16:creationId xmlns:a16="http://schemas.microsoft.com/office/drawing/2014/main" id="{F2A325AC-3554-43CE-90A6-C9455CC80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83" y="1962780"/>
            <a:ext cx="1147188" cy="10805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5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>
            <a:extLst>
              <a:ext uri="{FF2B5EF4-FFF2-40B4-BE49-F238E27FC236}">
                <a16:creationId xmlns:a16="http://schemas.microsoft.com/office/drawing/2014/main" id="{CD4B088A-9E41-430A-91D3-6966F6020DCA}"/>
              </a:ext>
            </a:extLst>
          </p:cNvPr>
          <p:cNvSpPr/>
          <p:nvPr/>
        </p:nvSpPr>
        <p:spPr>
          <a:xfrm>
            <a:off x="3173155" y="3889001"/>
            <a:ext cx="2797691" cy="1167632"/>
          </a:xfrm>
          <a:prstGeom prst="ellipse">
            <a:avLst/>
          </a:prstGeom>
          <a:solidFill>
            <a:srgbClr val="A69A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Google Shape;99;p18"/>
          <p:cNvSpPr txBox="1"/>
          <p:nvPr/>
        </p:nvSpPr>
        <p:spPr>
          <a:xfrm>
            <a:off x="25045" y="95119"/>
            <a:ext cx="8125072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1900" b="1" dirty="0">
                <a:solidFill>
                  <a:srgbClr val="391861"/>
                </a:solidFill>
                <a:ea typeface="Raleway"/>
                <a:cs typeface="Raleway"/>
                <a:sym typeface="Source Sans Pro"/>
              </a:rPr>
              <a:t>Временное понижение уровня требований</a:t>
            </a:r>
            <a:endParaRPr lang="ru-RU" sz="1600" b="1" u="sng" dirty="0">
              <a:solidFill>
                <a:srgbClr val="391861"/>
              </a:solidFill>
              <a:latin typeface="Raleway"/>
              <a:ea typeface="Raleway"/>
              <a:cs typeface="Raleway"/>
              <a:sym typeface="Source Sans Pro"/>
            </a:endParaRPr>
          </a:p>
        </p:txBody>
      </p:sp>
      <p:pic>
        <p:nvPicPr>
          <p:cNvPr id="13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2512" y="90662"/>
            <a:ext cx="917341" cy="403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с двумя скругленными противолежащими углами 8">
            <a:extLst>
              <a:ext uri="{FF2B5EF4-FFF2-40B4-BE49-F238E27FC236}">
                <a16:creationId xmlns:a16="http://schemas.microsoft.com/office/drawing/2014/main" id="{98A6C077-DDE9-46B1-9B03-5F1BDBD26960}"/>
              </a:ext>
            </a:extLst>
          </p:cNvPr>
          <p:cNvSpPr/>
          <p:nvPr/>
        </p:nvSpPr>
        <p:spPr>
          <a:xfrm>
            <a:off x="408269" y="1756725"/>
            <a:ext cx="3991550" cy="163931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/>
                </a:solidFill>
              </a:rPr>
              <a:t>Дефициты: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пробелы в усвоении программы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боязнь ошибки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сниженная мотивация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</a:rPr>
              <a:t>низкий темп усвоения учебного материла</a:t>
            </a:r>
          </a:p>
        </p:txBody>
      </p:sp>
      <p:sp>
        <p:nvSpPr>
          <p:cNvPr id="23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FA1F22A5-2965-40A8-A700-401FDAC52C67}"/>
              </a:ext>
            </a:extLst>
          </p:cNvPr>
          <p:cNvSpPr/>
          <p:nvPr/>
        </p:nvSpPr>
        <p:spPr>
          <a:xfrm>
            <a:off x="4744183" y="1701928"/>
            <a:ext cx="4089142" cy="16300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Рекомендации: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"/>
              </a:rPr>
              <a:t>создать мотивацию успеха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"/>
              </a:rPr>
              <a:t>обращать внимание на количество правильных ответов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solidFill>
                  <a:schemeClr val="bg2"/>
                </a:solidFill>
                <a:latin typeface=""/>
              </a:rPr>
              <a:t>закреплять успех</a:t>
            </a:r>
          </a:p>
        </p:txBody>
      </p:sp>
      <p:sp>
        <p:nvSpPr>
          <p:cNvPr id="34" name="Стрелка вправо 15">
            <a:extLst>
              <a:ext uri="{FF2B5EF4-FFF2-40B4-BE49-F238E27FC236}">
                <a16:creationId xmlns:a16="http://schemas.microsoft.com/office/drawing/2014/main" id="{75ACB71C-214C-4F41-BE62-540667FF3506}"/>
              </a:ext>
            </a:extLst>
          </p:cNvPr>
          <p:cNvSpPr/>
          <p:nvPr/>
        </p:nvSpPr>
        <p:spPr>
          <a:xfrm rot="10800000">
            <a:off x="5970843" y="3952523"/>
            <a:ext cx="2526012" cy="106290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5" name="Стрелка вправо 15">
            <a:extLst>
              <a:ext uri="{FF2B5EF4-FFF2-40B4-BE49-F238E27FC236}">
                <a16:creationId xmlns:a16="http://schemas.microsoft.com/office/drawing/2014/main" id="{B7D6A5BC-CABE-446C-A2C7-5FC8C094BD1A}"/>
              </a:ext>
            </a:extLst>
          </p:cNvPr>
          <p:cNvSpPr/>
          <p:nvPr/>
        </p:nvSpPr>
        <p:spPr>
          <a:xfrm>
            <a:off x="647143" y="3963922"/>
            <a:ext cx="2526012" cy="106290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A234559-1F6C-4C28-A3A0-62F9AE4C9A15}"/>
              </a:ext>
            </a:extLst>
          </p:cNvPr>
          <p:cNvSpPr/>
          <p:nvPr/>
        </p:nvSpPr>
        <p:spPr>
          <a:xfrm>
            <a:off x="720508" y="4405153"/>
            <a:ext cx="33670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Как быстро ожидать эффект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7A92A5C-1298-449A-8815-13198BA86B16}"/>
              </a:ext>
            </a:extLst>
          </p:cNvPr>
          <p:cNvSpPr/>
          <p:nvPr/>
        </p:nvSpPr>
        <p:spPr>
          <a:xfrm>
            <a:off x="6058240" y="4341482"/>
            <a:ext cx="24386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effectLst/>
                <a:latin typeface="+mn-lt"/>
                <a:ea typeface="Calibri" panose="020F0502020204030204" pitchFamily="34" charset="0"/>
              </a:rPr>
              <a:t>Продолжительность эффекта</a:t>
            </a:r>
            <a:r>
              <a:rPr lang="ru-RU" sz="1100" b="1" dirty="0">
                <a:effectLst/>
                <a:latin typeface="+mn-lt"/>
              </a:rPr>
              <a:t> </a:t>
            </a:r>
            <a:endParaRPr lang="ru-RU" sz="1100" b="1" dirty="0">
              <a:latin typeface="+mn-lt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5B1C354-6E34-4B22-B5C9-F4B3491C3B3A}"/>
              </a:ext>
            </a:extLst>
          </p:cNvPr>
          <p:cNvCxnSpPr>
            <a:cxnSpLocks/>
          </p:cNvCxnSpPr>
          <p:nvPr/>
        </p:nvCxnSpPr>
        <p:spPr>
          <a:xfrm>
            <a:off x="4573995" y="4042840"/>
            <a:ext cx="0" cy="87326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C1EF987-A7F2-4702-BFCC-B8F32B779AB9}"/>
              </a:ext>
            </a:extLst>
          </p:cNvPr>
          <p:cNvSpPr txBox="1"/>
          <p:nvPr/>
        </p:nvSpPr>
        <p:spPr>
          <a:xfrm>
            <a:off x="4500262" y="4275383"/>
            <a:ext cx="143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/>
                </a:solidFill>
                <a:latin typeface="+mn-lt"/>
              </a:rPr>
              <a:t>Эффект длится</a:t>
            </a:r>
          </a:p>
          <a:p>
            <a:pPr algn="ctr"/>
            <a:r>
              <a:rPr lang="ru-RU" sz="1200" b="1" dirty="0">
                <a:solidFill>
                  <a:schemeClr val="bg2"/>
                </a:solidFill>
                <a:latin typeface="+mn-lt"/>
              </a:rPr>
              <a:t> долго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C720F0-DA16-492E-A426-226B9E9DFDB5}"/>
              </a:ext>
            </a:extLst>
          </p:cNvPr>
          <p:cNvSpPr txBox="1"/>
          <p:nvPr/>
        </p:nvSpPr>
        <p:spPr>
          <a:xfrm>
            <a:off x="3353442" y="4076591"/>
            <a:ext cx="139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Правильное поведение появляется постепенно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Google Shape;110;p19">
            <a:extLst>
              <a:ext uri="{FF2B5EF4-FFF2-40B4-BE49-F238E27FC236}">
                <a16:creationId xmlns:a16="http://schemas.microsoft.com/office/drawing/2014/main" id="{BA738B10-774E-4F1A-BB58-C04B84CDBA2E}"/>
              </a:ext>
            </a:extLst>
          </p:cNvPr>
          <p:cNvSpPr txBox="1"/>
          <p:nvPr/>
        </p:nvSpPr>
        <p:spPr>
          <a:xfrm>
            <a:off x="328043" y="604231"/>
            <a:ext cx="7247520" cy="9232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600" dirty="0"/>
              <a:t>Подбирайте материал, начиная с примера или задания, подходящего для уровня подготовки учащегося. Постепенно усложняйте материал, чтобы ученик мог справляться с более сложными задачами.</a:t>
            </a:r>
          </a:p>
        </p:txBody>
      </p:sp>
    </p:spTree>
    <p:extLst>
      <p:ext uri="{BB962C8B-B14F-4D97-AF65-F5344CB8AC3E}">
        <p14:creationId xmlns:p14="http://schemas.microsoft.com/office/powerpoint/2010/main" val="1796692270"/>
      </p:ext>
    </p:extLst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6515</TotalTime>
  <Words>707</Words>
  <Application>Microsoft Office PowerPoint</Application>
  <PresentationFormat>Экран (16:9)</PresentationFormat>
  <Paragraphs>127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Raleway</vt:lpstr>
      <vt:lpstr>Arial</vt:lpstr>
      <vt:lpstr>Calibri</vt:lpstr>
      <vt:lpstr>Source Sans Pro</vt:lpstr>
      <vt:lpstr>Plum</vt:lpstr>
      <vt:lpstr>Предупреждающие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ДЛЯ ВСЕХ</dc:title>
  <dc:creator>User</dc:creator>
  <cp:lastModifiedBy>Сенчилова Элла Валерьевна</cp:lastModifiedBy>
  <cp:revision>185</cp:revision>
  <dcterms:modified xsi:type="dcterms:W3CDTF">2025-02-20T14:42:26Z</dcterms:modified>
</cp:coreProperties>
</file>