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74" r:id="rId3"/>
    <p:sldId id="308" r:id="rId4"/>
    <p:sldId id="293" r:id="rId5"/>
    <p:sldId id="257" r:id="rId6"/>
    <p:sldId id="309" r:id="rId7"/>
    <p:sldId id="265" r:id="rId8"/>
    <p:sldId id="294" r:id="rId9"/>
    <p:sldId id="310" r:id="rId10"/>
    <p:sldId id="31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61" userDrawn="1">
          <p15:clr>
            <a:srgbClr val="A4A3A4"/>
          </p15:clr>
        </p15:guide>
        <p15:guide id="3" pos="7015" userDrawn="1">
          <p15:clr>
            <a:srgbClr val="A4A3A4"/>
          </p15:clr>
        </p15:guide>
        <p15:guide id="4" orient="horz" pos="391" userDrawn="1">
          <p15:clr>
            <a:srgbClr val="A4A3A4"/>
          </p15:clr>
        </p15:guide>
        <p15:guide id="5" orient="horz" pos="38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42B"/>
    <a:srgbClr val="899939"/>
    <a:srgbClr val="0B8ABA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37" autoAdjust="0"/>
    <p:restoredTop sz="96197"/>
  </p:normalViewPr>
  <p:slideViewPr>
    <p:cSldViewPr snapToGrid="0" showGuides="1">
      <p:cViewPr varScale="1">
        <p:scale>
          <a:sx n="64" d="100"/>
          <a:sy n="64" d="100"/>
        </p:scale>
        <p:origin x="312" y="48"/>
      </p:cViewPr>
      <p:guideLst>
        <p:guide pos="461"/>
        <p:guide pos="7015"/>
        <p:guide orient="horz" pos="391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C90A8-90A3-5041-9CE7-EEE0F0212A2D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9C7DB-6255-6749-A9C1-451545D0C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35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E26BCE-8F0A-989E-D4C4-00BCAB802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4947" y="569729"/>
            <a:ext cx="2269082" cy="11018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131E28-2AD8-5EBD-3B46-F16812CA31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9483" y="0"/>
            <a:ext cx="2286548" cy="39305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625089-34B8-08C6-8A29-69B100CAD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1410035" y="6227880"/>
            <a:ext cx="347436" cy="5990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A52CD2-646B-6E74-2319-6FEAE158F0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4902201" y="3757439"/>
            <a:ext cx="7772400" cy="391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6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ABC770-E44D-DE35-119D-37DE93DCC7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2968342" y="2964686"/>
            <a:ext cx="6858000" cy="9286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F1D7A9-3E62-FCC2-15FD-7B53327937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73415" y="195565"/>
            <a:ext cx="718581" cy="3489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0049AA-9481-3848-A736-D68AA9CE69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1454543" y="6271906"/>
            <a:ext cx="321146" cy="55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C3D460-3BE1-1B01-BCB3-B02BED30E9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2968997" y="2964686"/>
            <a:ext cx="6858000" cy="9286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228A46-ABA2-4D00-C586-1D7DDB0D57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73415" y="195565"/>
            <a:ext cx="718581" cy="3489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E66361-9DF3-3988-70A7-B5AAD1A614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1454543" y="6271906"/>
            <a:ext cx="321146" cy="55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65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460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72C660-B50D-8D63-EC70-98EE9FD7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5E8C2D-29C7-1070-7407-3A345BEF2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20A3CB-584D-DEA0-254F-F3AF45EC5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11FE-50E7-6141-A133-E830C4FD56CE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CBD00C-B219-7D47-EB13-094B188CE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686689-3654-CF78-2B65-68C9B3FD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E38C-FE32-9442-BE2E-1FDC3A1CC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760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7E2A03F-B950-3680-E241-7869E519FC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382AD0-8F06-27A0-C204-1BE74F125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A9CF86-C1B1-BCC1-D44F-76CFBEB8B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11FE-50E7-6141-A133-E830C4FD56CE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C30B0E-4C96-F728-748F-DDAFFBD1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2821AC-6B7C-AAEE-6317-D94DBFAD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E38C-FE32-9442-BE2E-1FDC3A1CC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54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94A4FD-99C3-080D-FDAC-E719B355D924}"/>
              </a:ext>
            </a:extLst>
          </p:cNvPr>
          <p:cNvSpPr/>
          <p:nvPr userDrawn="1"/>
        </p:nvSpPr>
        <p:spPr>
          <a:xfrm>
            <a:off x="0" y="3181350"/>
            <a:ext cx="12191999" cy="3676650"/>
          </a:xfrm>
          <a:prstGeom prst="rect">
            <a:avLst/>
          </a:prstGeom>
          <a:solidFill>
            <a:srgbClr val="DADAD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79B58BF1-49B6-D9A8-A954-53DF34FF6E76}"/>
              </a:ext>
            </a:extLst>
          </p:cNvPr>
          <p:cNvSpPr/>
          <p:nvPr userDrawn="1"/>
        </p:nvSpPr>
        <p:spPr>
          <a:xfrm rot="16200000">
            <a:off x="5569780" y="-5569777"/>
            <a:ext cx="1052446" cy="12192000"/>
          </a:xfrm>
          <a:custGeom>
            <a:avLst/>
            <a:gdLst>
              <a:gd name="connsiteX0" fmla="*/ 0 w 1052446"/>
              <a:gd name="connsiteY0" fmla="*/ 12245974 h 12245974"/>
              <a:gd name="connsiteX1" fmla="*/ 0 w 1052446"/>
              <a:gd name="connsiteY1" fmla="*/ 11753850 h 12245974"/>
              <a:gd name="connsiteX2" fmla="*/ 516869 w 1052446"/>
              <a:gd name="connsiteY2" fmla="*/ 11753850 h 12245974"/>
              <a:gd name="connsiteX3" fmla="*/ 516869 w 1052446"/>
              <a:gd name="connsiteY3" fmla="*/ 492125 h 12245974"/>
              <a:gd name="connsiteX4" fmla="*/ 0 w 1052446"/>
              <a:gd name="connsiteY4" fmla="*/ 492125 h 12245974"/>
              <a:gd name="connsiteX5" fmla="*/ 0 w 1052446"/>
              <a:gd name="connsiteY5" fmla="*/ 1 h 12245974"/>
              <a:gd name="connsiteX6" fmla="*/ 516869 w 1052446"/>
              <a:gd name="connsiteY6" fmla="*/ 1 h 12245974"/>
              <a:gd name="connsiteX7" fmla="*/ 516869 w 1052446"/>
              <a:gd name="connsiteY7" fmla="*/ 0 h 12245974"/>
              <a:gd name="connsiteX8" fmla="*/ 1052446 w 1052446"/>
              <a:gd name="connsiteY8" fmla="*/ 0 h 12245974"/>
              <a:gd name="connsiteX9" fmla="*/ 1052446 w 1052446"/>
              <a:gd name="connsiteY9" fmla="*/ 12219749 h 12245974"/>
              <a:gd name="connsiteX10" fmla="*/ 1052444 w 1052446"/>
              <a:gd name="connsiteY10" fmla="*/ 12219749 h 12245974"/>
              <a:gd name="connsiteX11" fmla="*/ 1052444 w 1052446"/>
              <a:gd name="connsiteY11" fmla="*/ 12245974 h 1224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2446" h="12245974">
                <a:moveTo>
                  <a:pt x="0" y="12245974"/>
                </a:moveTo>
                <a:lnTo>
                  <a:pt x="0" y="11753850"/>
                </a:lnTo>
                <a:lnTo>
                  <a:pt x="516869" y="11753850"/>
                </a:lnTo>
                <a:lnTo>
                  <a:pt x="516869" y="492125"/>
                </a:lnTo>
                <a:lnTo>
                  <a:pt x="0" y="492125"/>
                </a:lnTo>
                <a:lnTo>
                  <a:pt x="0" y="1"/>
                </a:lnTo>
                <a:lnTo>
                  <a:pt x="516869" y="1"/>
                </a:lnTo>
                <a:lnTo>
                  <a:pt x="516869" y="0"/>
                </a:lnTo>
                <a:lnTo>
                  <a:pt x="1052446" y="0"/>
                </a:lnTo>
                <a:lnTo>
                  <a:pt x="1052446" y="12219749"/>
                </a:lnTo>
                <a:lnTo>
                  <a:pt x="1052444" y="12219749"/>
                </a:lnTo>
                <a:lnTo>
                  <a:pt x="1052444" y="12245974"/>
                </a:lnTo>
                <a:close/>
              </a:path>
            </a:pathLst>
          </a:custGeom>
          <a:solidFill>
            <a:srgbClr val="899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85A9FB-0B38-6A70-6CA5-EE9BEA785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1410035" y="6227880"/>
            <a:ext cx="347436" cy="59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80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94A4FD-99C3-080D-FDAC-E719B355D924}"/>
              </a:ext>
            </a:extLst>
          </p:cNvPr>
          <p:cNvSpPr/>
          <p:nvPr userDrawn="1"/>
        </p:nvSpPr>
        <p:spPr>
          <a:xfrm>
            <a:off x="0" y="3181350"/>
            <a:ext cx="12191999" cy="3676650"/>
          </a:xfrm>
          <a:prstGeom prst="rect">
            <a:avLst/>
          </a:prstGeom>
          <a:solidFill>
            <a:srgbClr val="DADAD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79B58BF1-49B6-D9A8-A954-53DF34FF6E76}"/>
              </a:ext>
            </a:extLst>
          </p:cNvPr>
          <p:cNvSpPr/>
          <p:nvPr userDrawn="1"/>
        </p:nvSpPr>
        <p:spPr>
          <a:xfrm rot="16200000">
            <a:off x="5569780" y="-5569777"/>
            <a:ext cx="1052446" cy="12192000"/>
          </a:xfrm>
          <a:custGeom>
            <a:avLst/>
            <a:gdLst>
              <a:gd name="connsiteX0" fmla="*/ 0 w 1052446"/>
              <a:gd name="connsiteY0" fmla="*/ 12245974 h 12245974"/>
              <a:gd name="connsiteX1" fmla="*/ 0 w 1052446"/>
              <a:gd name="connsiteY1" fmla="*/ 11753850 h 12245974"/>
              <a:gd name="connsiteX2" fmla="*/ 516869 w 1052446"/>
              <a:gd name="connsiteY2" fmla="*/ 11753850 h 12245974"/>
              <a:gd name="connsiteX3" fmla="*/ 516869 w 1052446"/>
              <a:gd name="connsiteY3" fmla="*/ 492125 h 12245974"/>
              <a:gd name="connsiteX4" fmla="*/ 0 w 1052446"/>
              <a:gd name="connsiteY4" fmla="*/ 492125 h 12245974"/>
              <a:gd name="connsiteX5" fmla="*/ 0 w 1052446"/>
              <a:gd name="connsiteY5" fmla="*/ 1 h 12245974"/>
              <a:gd name="connsiteX6" fmla="*/ 516869 w 1052446"/>
              <a:gd name="connsiteY6" fmla="*/ 1 h 12245974"/>
              <a:gd name="connsiteX7" fmla="*/ 516869 w 1052446"/>
              <a:gd name="connsiteY7" fmla="*/ 0 h 12245974"/>
              <a:gd name="connsiteX8" fmla="*/ 1052446 w 1052446"/>
              <a:gd name="connsiteY8" fmla="*/ 0 h 12245974"/>
              <a:gd name="connsiteX9" fmla="*/ 1052446 w 1052446"/>
              <a:gd name="connsiteY9" fmla="*/ 12219749 h 12245974"/>
              <a:gd name="connsiteX10" fmla="*/ 1052444 w 1052446"/>
              <a:gd name="connsiteY10" fmla="*/ 12219749 h 12245974"/>
              <a:gd name="connsiteX11" fmla="*/ 1052444 w 1052446"/>
              <a:gd name="connsiteY11" fmla="*/ 12245974 h 1224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2446" h="12245974">
                <a:moveTo>
                  <a:pt x="0" y="12245974"/>
                </a:moveTo>
                <a:lnTo>
                  <a:pt x="0" y="11753850"/>
                </a:lnTo>
                <a:lnTo>
                  <a:pt x="516869" y="11753850"/>
                </a:lnTo>
                <a:lnTo>
                  <a:pt x="516869" y="492125"/>
                </a:lnTo>
                <a:lnTo>
                  <a:pt x="0" y="492125"/>
                </a:lnTo>
                <a:lnTo>
                  <a:pt x="0" y="1"/>
                </a:lnTo>
                <a:lnTo>
                  <a:pt x="516869" y="1"/>
                </a:lnTo>
                <a:lnTo>
                  <a:pt x="516869" y="0"/>
                </a:lnTo>
                <a:lnTo>
                  <a:pt x="1052446" y="0"/>
                </a:lnTo>
                <a:lnTo>
                  <a:pt x="1052446" y="12219749"/>
                </a:lnTo>
                <a:lnTo>
                  <a:pt x="1052444" y="12219749"/>
                </a:lnTo>
                <a:lnTo>
                  <a:pt x="1052444" y="12245974"/>
                </a:lnTo>
                <a:close/>
              </a:path>
            </a:pathLst>
          </a:custGeom>
          <a:solidFill>
            <a:srgbClr val="0B8A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85A9FB-0B38-6A70-6CA5-EE9BEA785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1410035" y="6227880"/>
            <a:ext cx="347436" cy="59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14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94A4FD-99C3-080D-FDAC-E719B355D924}"/>
              </a:ext>
            </a:extLst>
          </p:cNvPr>
          <p:cNvSpPr/>
          <p:nvPr userDrawn="1"/>
        </p:nvSpPr>
        <p:spPr>
          <a:xfrm>
            <a:off x="0" y="3181350"/>
            <a:ext cx="12191999" cy="3676650"/>
          </a:xfrm>
          <a:prstGeom prst="rect">
            <a:avLst/>
          </a:prstGeom>
          <a:solidFill>
            <a:srgbClr val="DADAD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79B58BF1-49B6-D9A8-A954-53DF34FF6E76}"/>
              </a:ext>
            </a:extLst>
          </p:cNvPr>
          <p:cNvSpPr/>
          <p:nvPr userDrawn="1"/>
        </p:nvSpPr>
        <p:spPr>
          <a:xfrm rot="16200000">
            <a:off x="5569780" y="-5569777"/>
            <a:ext cx="1052446" cy="12192000"/>
          </a:xfrm>
          <a:custGeom>
            <a:avLst/>
            <a:gdLst>
              <a:gd name="connsiteX0" fmla="*/ 0 w 1052446"/>
              <a:gd name="connsiteY0" fmla="*/ 12245974 h 12245974"/>
              <a:gd name="connsiteX1" fmla="*/ 0 w 1052446"/>
              <a:gd name="connsiteY1" fmla="*/ 11753850 h 12245974"/>
              <a:gd name="connsiteX2" fmla="*/ 516869 w 1052446"/>
              <a:gd name="connsiteY2" fmla="*/ 11753850 h 12245974"/>
              <a:gd name="connsiteX3" fmla="*/ 516869 w 1052446"/>
              <a:gd name="connsiteY3" fmla="*/ 492125 h 12245974"/>
              <a:gd name="connsiteX4" fmla="*/ 0 w 1052446"/>
              <a:gd name="connsiteY4" fmla="*/ 492125 h 12245974"/>
              <a:gd name="connsiteX5" fmla="*/ 0 w 1052446"/>
              <a:gd name="connsiteY5" fmla="*/ 1 h 12245974"/>
              <a:gd name="connsiteX6" fmla="*/ 516869 w 1052446"/>
              <a:gd name="connsiteY6" fmla="*/ 1 h 12245974"/>
              <a:gd name="connsiteX7" fmla="*/ 516869 w 1052446"/>
              <a:gd name="connsiteY7" fmla="*/ 0 h 12245974"/>
              <a:gd name="connsiteX8" fmla="*/ 1052446 w 1052446"/>
              <a:gd name="connsiteY8" fmla="*/ 0 h 12245974"/>
              <a:gd name="connsiteX9" fmla="*/ 1052446 w 1052446"/>
              <a:gd name="connsiteY9" fmla="*/ 12219749 h 12245974"/>
              <a:gd name="connsiteX10" fmla="*/ 1052444 w 1052446"/>
              <a:gd name="connsiteY10" fmla="*/ 12219749 h 12245974"/>
              <a:gd name="connsiteX11" fmla="*/ 1052444 w 1052446"/>
              <a:gd name="connsiteY11" fmla="*/ 12245974 h 1224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2446" h="12245974">
                <a:moveTo>
                  <a:pt x="0" y="12245974"/>
                </a:moveTo>
                <a:lnTo>
                  <a:pt x="0" y="11753850"/>
                </a:lnTo>
                <a:lnTo>
                  <a:pt x="516869" y="11753850"/>
                </a:lnTo>
                <a:lnTo>
                  <a:pt x="516869" y="492125"/>
                </a:lnTo>
                <a:lnTo>
                  <a:pt x="0" y="492125"/>
                </a:lnTo>
                <a:lnTo>
                  <a:pt x="0" y="1"/>
                </a:lnTo>
                <a:lnTo>
                  <a:pt x="516869" y="1"/>
                </a:lnTo>
                <a:lnTo>
                  <a:pt x="516869" y="0"/>
                </a:lnTo>
                <a:lnTo>
                  <a:pt x="1052446" y="0"/>
                </a:lnTo>
                <a:lnTo>
                  <a:pt x="1052446" y="12219749"/>
                </a:lnTo>
                <a:lnTo>
                  <a:pt x="1052444" y="12219749"/>
                </a:lnTo>
                <a:lnTo>
                  <a:pt x="1052444" y="12245974"/>
                </a:lnTo>
                <a:close/>
              </a:path>
            </a:pathLst>
          </a:custGeom>
          <a:solidFill>
            <a:srgbClr val="E56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85A9FB-0B38-6A70-6CA5-EE9BEA785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1410035" y="6227880"/>
            <a:ext cx="347436" cy="59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12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C4751A-3673-F9C7-F36C-0C9840900173}"/>
              </a:ext>
            </a:extLst>
          </p:cNvPr>
          <p:cNvSpPr/>
          <p:nvPr userDrawn="1"/>
        </p:nvSpPr>
        <p:spPr>
          <a:xfrm>
            <a:off x="1" y="0"/>
            <a:ext cx="5848349" cy="6858000"/>
          </a:xfrm>
          <a:prstGeom prst="rect">
            <a:avLst/>
          </a:prstGeom>
          <a:solidFill>
            <a:srgbClr val="DADAD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5BFCE2-7E35-ECA4-E3FA-94454773E8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3415" y="195565"/>
            <a:ext cx="718581" cy="3489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0203B7-2DA2-FD99-81BA-7D024407CA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1418732" y="6236095"/>
            <a:ext cx="347436" cy="59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2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68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9B62E1-CC11-B016-C31E-EA683DBC0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3415" y="195565"/>
            <a:ext cx="718581" cy="3489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4F68A6-100F-9D55-66B9-D68232665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1454543" y="6271906"/>
            <a:ext cx="321146" cy="55376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CB30B6D-1044-8101-164D-237ACE876C58}"/>
              </a:ext>
            </a:extLst>
          </p:cNvPr>
          <p:cNvSpPr/>
          <p:nvPr userDrawn="1"/>
        </p:nvSpPr>
        <p:spPr>
          <a:xfrm>
            <a:off x="3541179" y="1042639"/>
            <a:ext cx="8650821" cy="4772721"/>
          </a:xfrm>
          <a:prstGeom prst="rect">
            <a:avLst/>
          </a:prstGeom>
          <a:solidFill>
            <a:srgbClr val="DADAD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C6B748-BF0F-ACD1-E424-B053E816E2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779707" y="-309214"/>
            <a:ext cx="593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64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1A6C11-E2D7-C9A1-861B-A3E10EA25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3415" y="195565"/>
            <a:ext cx="718581" cy="3489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4F0C3C-E5C6-7AF0-974D-C0EAAA7E91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1435372" y="-375431"/>
            <a:ext cx="3351892" cy="38258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E93284-FF6C-B6C5-1685-44168733A6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26729" y="4060629"/>
            <a:ext cx="3330542" cy="378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47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71A79C-310D-840A-80CB-48DF4FE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3415" y="195565"/>
            <a:ext cx="718581" cy="3489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8D1C4D-9B49-070A-FA8D-9143812307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1418732" y="6236095"/>
            <a:ext cx="347436" cy="59909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132E581-3331-6427-B8EF-A955A2FFA66F}"/>
              </a:ext>
            </a:extLst>
          </p:cNvPr>
          <p:cNvSpPr/>
          <p:nvPr/>
        </p:nvSpPr>
        <p:spPr>
          <a:xfrm>
            <a:off x="447294" y="5802949"/>
            <a:ext cx="100361" cy="1271505"/>
          </a:xfrm>
          <a:prstGeom prst="rect">
            <a:avLst/>
          </a:prstGeom>
          <a:solidFill>
            <a:srgbClr val="E56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1ED342B-2289-53B4-7922-9BF936BA30A1}"/>
              </a:ext>
            </a:extLst>
          </p:cNvPr>
          <p:cNvSpPr/>
          <p:nvPr userDrawn="1"/>
        </p:nvSpPr>
        <p:spPr>
          <a:xfrm>
            <a:off x="340311" y="6092684"/>
            <a:ext cx="314325" cy="314325"/>
          </a:xfrm>
          <a:prstGeom prst="ellipse">
            <a:avLst/>
          </a:prstGeom>
          <a:solidFill>
            <a:srgbClr val="899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635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0E54DB-8080-3BAD-90A0-39DA9991F4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2965808" y="2965706"/>
            <a:ext cx="6858002" cy="9265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11390A-8D3F-DF22-D1F5-3F4DB6268D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73415" y="195565"/>
            <a:ext cx="718581" cy="3489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7E6732-D995-19E9-E506-9A6F5CC6DC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1454543" y="6271906"/>
            <a:ext cx="321146" cy="55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91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B83EA-3041-4781-ADB2-A1785AA2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F482F4-F699-D3E7-3D60-DED5FDD5B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4B4866-7384-79E3-C3A5-61ECCDFF95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B11FE-50E7-6141-A133-E830C4FD56CE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E2CB4B-AB0D-3BB7-E9E7-A43D4A846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D6FC90-435F-2396-A8D7-E1A7D0184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8E38C-FE32-9442-BE2E-1FDC3A1CC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44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54" r:id="rId5"/>
    <p:sldLayoutId id="2147483652" r:id="rId6"/>
    <p:sldLayoutId id="2147483653" r:id="rId7"/>
    <p:sldLayoutId id="2147483663" r:id="rId8"/>
    <p:sldLayoutId id="2147483655" r:id="rId9"/>
    <p:sldLayoutId id="2147483656" r:id="rId10"/>
    <p:sldLayoutId id="2147483657" r:id="rId11"/>
    <p:sldLayoutId id="2147483662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sv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EC8DC4-FE42-0C91-809C-036C6A1BA095}"/>
              </a:ext>
            </a:extLst>
          </p:cNvPr>
          <p:cNvSpPr txBox="1"/>
          <p:nvPr/>
        </p:nvSpPr>
        <p:spPr>
          <a:xfrm>
            <a:off x="1357154" y="2505671"/>
            <a:ext cx="97492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atin typeface="Nunito Sans Normal Black" pitchFamily="2" charset="0"/>
              </a:rPr>
              <a:t>Проектирование современного урока в инклюзивном классе</a:t>
            </a:r>
          </a:p>
        </p:txBody>
      </p:sp>
    </p:spTree>
    <p:extLst>
      <p:ext uri="{BB962C8B-B14F-4D97-AF65-F5344CB8AC3E}">
        <p14:creationId xmlns:p14="http://schemas.microsoft.com/office/powerpoint/2010/main" val="208201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3A4D75-05ED-0E60-721D-8EDDD5E46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825" y="444839"/>
            <a:ext cx="8907028" cy="8551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B3E7CE-55BD-2AE0-C720-89ECAE75720D}"/>
              </a:ext>
            </a:extLst>
          </p:cNvPr>
          <p:cNvSpPr txBox="1"/>
          <p:nvPr/>
        </p:nvSpPr>
        <p:spPr>
          <a:xfrm>
            <a:off x="1225827" y="1023731"/>
            <a:ext cx="1053216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70C0"/>
                </a:solidFill>
                <a:latin typeface="Nunito Sans Normal"/>
              </a:rPr>
              <a:t>Организация пространства и материалов:</a:t>
            </a:r>
          </a:p>
          <a:p>
            <a:r>
              <a:rPr lang="ru-RU" b="1" dirty="0">
                <a:latin typeface="Nunito Sans Normal"/>
              </a:rPr>
              <a:t>  обеспечить доступность учебного пространства для всех обучающихся;</a:t>
            </a:r>
          </a:p>
          <a:p>
            <a:r>
              <a:rPr lang="ru-RU" b="1" dirty="0">
                <a:latin typeface="Nunito Sans Normal"/>
              </a:rPr>
              <a:t>  подготовить необходимые учебные материалы, учитывая потребности учащихся с ОВЗ.</a:t>
            </a:r>
          </a:p>
          <a:p>
            <a:endParaRPr lang="ru-RU" b="1" dirty="0">
              <a:latin typeface="Nunito Sans Normal"/>
            </a:endParaRPr>
          </a:p>
          <a:p>
            <a:r>
              <a:rPr lang="ru-RU" b="1" u="sng" dirty="0">
                <a:solidFill>
                  <a:srgbClr val="0070C0"/>
                </a:solidFill>
                <a:latin typeface="Nunito Sans Normal"/>
              </a:rPr>
              <a:t>Сотрудничество с коллегами и специалистами:</a:t>
            </a:r>
          </a:p>
          <a:p>
            <a:r>
              <a:rPr lang="ru-RU" b="1" dirty="0">
                <a:latin typeface="Nunito Sans Normal"/>
              </a:rPr>
              <a:t>  учитывать рекомендации коллег и специалистов, обратная связь с ними.</a:t>
            </a:r>
          </a:p>
          <a:p>
            <a:endParaRPr lang="ru-RU" b="1" dirty="0">
              <a:latin typeface="Nunito Sans Normal"/>
            </a:endParaRPr>
          </a:p>
          <a:p>
            <a:r>
              <a:rPr lang="ru-RU" b="1" u="sng" dirty="0">
                <a:solidFill>
                  <a:srgbClr val="0070C0"/>
                </a:solidFill>
                <a:latin typeface="Nunito Sans Normal"/>
              </a:rPr>
              <a:t>Оценка и обратная связь:</a:t>
            </a:r>
          </a:p>
          <a:p>
            <a:r>
              <a:rPr lang="ru-RU" b="1" dirty="0">
                <a:latin typeface="Nunito Sans Normal"/>
              </a:rPr>
              <a:t>  определять критерии оценки достижений учащихся с учётом их особенностей и потребностей;</a:t>
            </a:r>
          </a:p>
          <a:p>
            <a:r>
              <a:rPr lang="ru-RU" b="1" dirty="0">
                <a:latin typeface="Nunito Sans Normal"/>
              </a:rPr>
              <a:t>  предоставлять обучающемуся обратную связь по результатам, учитывая эмоциональное состояние и самооценку;</a:t>
            </a:r>
          </a:p>
          <a:p>
            <a:r>
              <a:rPr lang="ru-RU" b="1" dirty="0">
                <a:latin typeface="Nunito Sans Normal"/>
              </a:rPr>
              <a:t>  адаптировать критерии оценки и форму обратной связи в зависимости от прогресса учащихся.</a:t>
            </a:r>
          </a:p>
          <a:p>
            <a:endParaRPr lang="ru-RU" b="1" dirty="0">
              <a:latin typeface="Nunito Sans Normal"/>
            </a:endParaRPr>
          </a:p>
          <a:p>
            <a:r>
              <a:rPr lang="ru-RU" b="1" u="sng" dirty="0">
                <a:solidFill>
                  <a:srgbClr val="0070C0"/>
                </a:solidFill>
                <a:latin typeface="Nunito Sans Normal"/>
              </a:rPr>
              <a:t>Рефлексия и анализ урока:</a:t>
            </a:r>
          </a:p>
          <a:p>
            <a:r>
              <a:rPr lang="ru-RU" b="1" dirty="0">
                <a:latin typeface="Nunito Sans Normal"/>
              </a:rPr>
              <a:t>  провести рефлексию для оценки эффективности и выявления возможных улучшений;</a:t>
            </a:r>
          </a:p>
          <a:p>
            <a:r>
              <a:rPr lang="ru-RU" b="1" dirty="0">
                <a:latin typeface="Nunito Sans Normal"/>
              </a:rPr>
              <a:t>  проанализировать свои действия для улучшения качества инклюзивного обучения.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521F21-CC4B-22D2-FF82-850602E46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31" y="1353260"/>
            <a:ext cx="255994" cy="2559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83F541-F010-04C3-8D77-9145A3D28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543" y="1647729"/>
            <a:ext cx="256054" cy="2560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A92B55-0183-6427-B3A9-A7E84BBEA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543" y="2472719"/>
            <a:ext cx="256054" cy="2560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FCA792-0228-E33A-0962-A12DB8634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771" y="3822327"/>
            <a:ext cx="256054" cy="2560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682EB3-223B-5252-AFD4-7D2AA472A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771" y="3294797"/>
            <a:ext cx="256054" cy="2560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1688E0-295C-B846-0F66-8B739FDE4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771" y="4366925"/>
            <a:ext cx="256054" cy="2560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46F05F-2B4E-D481-645A-0C3C07154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543" y="5760852"/>
            <a:ext cx="256054" cy="2560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4338DF-8260-2E2F-5C9E-294A3D74B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543" y="5419660"/>
            <a:ext cx="256054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00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>
            <a:extLst>
              <a:ext uri="{FF2B5EF4-FFF2-40B4-BE49-F238E27FC236}">
                <a16:creationId xmlns:a16="http://schemas.microsoft.com/office/drawing/2014/main" id="{3F35AAF3-3A19-21D5-D92C-2CDF714F6E83}"/>
              </a:ext>
            </a:extLst>
          </p:cNvPr>
          <p:cNvSpPr/>
          <p:nvPr/>
        </p:nvSpPr>
        <p:spPr>
          <a:xfrm>
            <a:off x="8422399" y="2858711"/>
            <a:ext cx="3615070" cy="3615070"/>
          </a:xfrm>
          <a:prstGeom prst="ellipse">
            <a:avLst/>
          </a:prstGeom>
          <a:solidFill>
            <a:srgbClr val="DADAD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5F3A29-1285-0551-DD3A-33F0B2361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415" y="195565"/>
            <a:ext cx="718581" cy="3489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F1E13-D627-F32B-A175-15E176A6B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18732" y="6236095"/>
            <a:ext cx="347436" cy="5990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81116D-A2A0-45E6-7B45-8083223BE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697" y="-876742"/>
            <a:ext cx="2205394" cy="2174488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2914500-5935-0F66-ED46-E3A77D174164}"/>
              </a:ext>
            </a:extLst>
          </p:cNvPr>
          <p:cNvGrpSpPr/>
          <p:nvPr/>
        </p:nvGrpSpPr>
        <p:grpSpPr>
          <a:xfrm>
            <a:off x="154531" y="5347508"/>
            <a:ext cx="700892" cy="2252547"/>
            <a:chOff x="300004" y="5307980"/>
            <a:chExt cx="700892" cy="225254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B17692E-10D6-FB0A-D1B2-04CDAE8855D0}"/>
                </a:ext>
              </a:extLst>
            </p:cNvPr>
            <p:cNvSpPr/>
            <p:nvPr/>
          </p:nvSpPr>
          <p:spPr>
            <a:xfrm>
              <a:off x="550089" y="5307980"/>
              <a:ext cx="200722" cy="2252547"/>
            </a:xfrm>
            <a:prstGeom prst="rect">
              <a:avLst/>
            </a:prstGeom>
            <a:solidFill>
              <a:srgbClr val="E564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Треугольник 9">
              <a:extLst>
                <a:ext uri="{FF2B5EF4-FFF2-40B4-BE49-F238E27FC236}">
                  <a16:creationId xmlns:a16="http://schemas.microsoft.com/office/drawing/2014/main" id="{E0495A30-7A72-8558-B60A-80F575CFCD98}"/>
                </a:ext>
              </a:extLst>
            </p:cNvPr>
            <p:cNvSpPr/>
            <p:nvPr/>
          </p:nvSpPr>
          <p:spPr>
            <a:xfrm>
              <a:off x="300004" y="6054087"/>
              <a:ext cx="700892" cy="604217"/>
            </a:xfrm>
            <a:prstGeom prst="triangle">
              <a:avLst/>
            </a:prstGeom>
            <a:solidFill>
              <a:srgbClr val="0B8A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0EA912A-DD0F-60F2-CEDE-86912308B012}"/>
              </a:ext>
            </a:extLst>
          </p:cNvPr>
          <p:cNvSpPr txBox="1"/>
          <p:nvPr/>
        </p:nvSpPr>
        <p:spPr>
          <a:xfrm>
            <a:off x="993913" y="1297746"/>
            <a:ext cx="5699764" cy="3978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0F172A"/>
                </a:solidFill>
                <a:latin typeface="Nunito Sans Normal" pitchFamily="2" charset="0"/>
              </a:rPr>
              <a:t>Проектирование урока рассчитано на подбор способов реализации модели урока.</a:t>
            </a:r>
          </a:p>
          <a:p>
            <a:pPr>
              <a:lnSpc>
                <a:spcPct val="90000"/>
              </a:lnSpc>
            </a:pPr>
            <a:endParaRPr lang="ru-RU" sz="2000" b="1" dirty="0">
              <a:solidFill>
                <a:srgbClr val="0F172A"/>
              </a:solidFill>
              <a:latin typeface="Nunito Sans Normal" pitchFamily="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000" b="1" dirty="0">
                <a:solidFill>
                  <a:srgbClr val="0F172A"/>
                </a:solidFill>
                <a:latin typeface="Nunito Sans Normal" pitchFamily="2" charset="0"/>
              </a:rPr>
              <a:t>Цель урока – это образная модель результата урока.</a:t>
            </a:r>
          </a:p>
          <a:p>
            <a:pPr eaLnBrk="1" hangingPunct="1">
              <a:lnSpc>
                <a:spcPct val="90000"/>
              </a:lnSpc>
            </a:pPr>
            <a:endParaRPr lang="ru-RU" sz="2000" b="1" dirty="0">
              <a:solidFill>
                <a:srgbClr val="0F172A"/>
              </a:solidFill>
              <a:latin typeface="Nunito Sans Normal" pitchFamily="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000" b="1" dirty="0">
                <a:solidFill>
                  <a:srgbClr val="0F172A"/>
                </a:solidFill>
                <a:latin typeface="Nunito Sans Normal" pitchFamily="2" charset="0"/>
              </a:rPr>
              <a:t>Задачи урока — это шаги по достижению поставленной цели урока.</a:t>
            </a:r>
          </a:p>
          <a:p>
            <a:pPr eaLnBrk="1" hangingPunct="1">
              <a:lnSpc>
                <a:spcPct val="90000"/>
              </a:lnSpc>
            </a:pPr>
            <a:endParaRPr lang="ru-RU" sz="2000" b="1" dirty="0">
              <a:solidFill>
                <a:srgbClr val="0F172A"/>
              </a:solidFill>
              <a:latin typeface="Nunito Sans Normal" pitchFamily="2" charset="0"/>
            </a:endParaRPr>
          </a:p>
          <a:p>
            <a:pPr eaLnBrk="1" hangingPunct="1">
              <a:lnSpc>
                <a:spcPct val="90000"/>
              </a:lnSpc>
            </a:pPr>
            <a:endParaRPr lang="ru-RU" sz="2000" dirty="0">
              <a:solidFill>
                <a:srgbClr val="0F172A"/>
              </a:solidFill>
              <a:latin typeface="Nunito Sans Normal" pitchFamily="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000" b="1" dirty="0">
                <a:solidFill>
                  <a:srgbClr val="E5642B"/>
                </a:solidFill>
                <a:latin typeface="Nunito Sans Normal" pitchFamily="2" charset="0"/>
              </a:rPr>
              <a:t>Главная задача педагога - вносить изменения в структуру урока для того, что чтобы урок стал инклюзивным.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5ABF98-AD89-B22D-7746-3603E474E6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932" t="2852"/>
          <a:stretch/>
        </p:blipFill>
        <p:spPr>
          <a:xfrm>
            <a:off x="6994294" y="1628196"/>
            <a:ext cx="3988445" cy="380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77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855E04-AFB6-7192-C16D-B428EEEDB422}"/>
              </a:ext>
            </a:extLst>
          </p:cNvPr>
          <p:cNvSpPr txBox="1"/>
          <p:nvPr/>
        </p:nvSpPr>
        <p:spPr>
          <a:xfrm>
            <a:off x="1759607" y="2208751"/>
            <a:ext cx="729125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Nunito Sans Normal" pitchFamily="2" charset="0"/>
              </a:rPr>
              <a:t>Виды уроков:</a:t>
            </a:r>
          </a:p>
          <a:p>
            <a:pPr algn="ctr"/>
            <a:endParaRPr lang="ru-RU" sz="20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Nunito Sans Normal" pitchFamily="2" charset="0"/>
            </a:endParaRPr>
          </a:p>
          <a:p>
            <a:r>
              <a:rPr lang="ru-RU" sz="2000" b="1" dirty="0">
                <a:solidFill>
                  <a:srgbClr val="0B8ABA"/>
                </a:solidFill>
                <a:latin typeface="Nunito Sans Normal" pitchFamily="2" charset="0"/>
              </a:rPr>
              <a:t>Урок изучения нового материала</a:t>
            </a:r>
          </a:p>
          <a:p>
            <a:r>
              <a:rPr lang="ru-RU" sz="2000" b="1" i="0" dirty="0">
                <a:solidFill>
                  <a:srgbClr val="0B8ABA"/>
                </a:solidFill>
                <a:effectLst/>
                <a:latin typeface="Nunito Sans Normal" pitchFamily="2" charset="0"/>
              </a:rPr>
              <a:t>Урок совершенствования ЗУН</a:t>
            </a:r>
          </a:p>
          <a:p>
            <a:r>
              <a:rPr lang="ru-RU" sz="2000" b="1" dirty="0">
                <a:solidFill>
                  <a:srgbClr val="0B8ABA"/>
                </a:solidFill>
                <a:latin typeface="Nunito Sans Normal" pitchFamily="2" charset="0"/>
              </a:rPr>
              <a:t>Урок обобщения и систематизации ЗУН</a:t>
            </a:r>
          </a:p>
          <a:p>
            <a:r>
              <a:rPr lang="ru-RU" sz="2000" b="1" i="0" dirty="0">
                <a:solidFill>
                  <a:srgbClr val="0B8ABA"/>
                </a:solidFill>
                <a:effectLst/>
                <a:latin typeface="Nunito Sans Normal" pitchFamily="2" charset="0"/>
              </a:rPr>
              <a:t>Урок контроля и</a:t>
            </a:r>
            <a:r>
              <a:rPr lang="ru-RU" sz="2000" b="1" dirty="0">
                <a:solidFill>
                  <a:srgbClr val="0B8ABA"/>
                </a:solidFill>
                <a:latin typeface="Nunito Sans Normal" pitchFamily="2" charset="0"/>
              </a:rPr>
              <a:t> учёта </a:t>
            </a:r>
            <a:r>
              <a:rPr lang="ru-RU" sz="2000" b="1" i="0" dirty="0">
                <a:solidFill>
                  <a:srgbClr val="0B8ABA"/>
                </a:solidFill>
                <a:effectLst/>
                <a:latin typeface="Nunito Sans Normal" pitchFamily="2" charset="0"/>
              </a:rPr>
              <a:t>ЗУН</a:t>
            </a:r>
          </a:p>
          <a:p>
            <a:r>
              <a:rPr lang="ru-RU" sz="2000" b="1" dirty="0">
                <a:solidFill>
                  <a:srgbClr val="0B8ABA"/>
                </a:solidFill>
                <a:latin typeface="Nunito Sans Normal" pitchFamily="2" charset="0"/>
              </a:rPr>
              <a:t>Комбинированный урок</a:t>
            </a:r>
          </a:p>
          <a:p>
            <a:r>
              <a:rPr lang="ru-RU" sz="2000" b="1" i="0" dirty="0">
                <a:solidFill>
                  <a:srgbClr val="0B8ABA"/>
                </a:solidFill>
                <a:effectLst/>
                <a:latin typeface="Nunito Sans Normal" pitchFamily="2" charset="0"/>
              </a:rPr>
              <a:t>Дистанционный урок</a:t>
            </a:r>
          </a:p>
          <a:p>
            <a:pPr algn="ctr"/>
            <a:endParaRPr lang="ru-RU" sz="2000" b="1" i="0" dirty="0">
              <a:solidFill>
                <a:srgbClr val="0B8ABA"/>
              </a:solidFill>
              <a:effectLst/>
              <a:latin typeface="Nunito Sans Normal" pitchFamily="2" charset="0"/>
            </a:endParaRPr>
          </a:p>
          <a:p>
            <a:pPr algn="ctr"/>
            <a:endParaRPr lang="ru-RU" b="0" i="0" dirty="0">
              <a:solidFill>
                <a:srgbClr val="0F172A"/>
              </a:solidFill>
              <a:effectLst/>
              <a:latin typeface="Nunito Sans Norm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074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855E04-AFB6-7192-C16D-B428EEEDB422}"/>
              </a:ext>
            </a:extLst>
          </p:cNvPr>
          <p:cNvSpPr txBox="1"/>
          <p:nvPr/>
        </p:nvSpPr>
        <p:spPr>
          <a:xfrm>
            <a:off x="2284540" y="1997085"/>
            <a:ext cx="729125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Nunito Sans Normal" pitchFamily="2" charset="0"/>
              </a:rPr>
              <a:t>Планирование цели и задач урока с учетом психофизиологических особенностей обучающегося:</a:t>
            </a:r>
          </a:p>
          <a:p>
            <a:pPr algn="ctr"/>
            <a:endParaRPr lang="ru-RU" sz="2000" b="1" i="0" dirty="0">
              <a:solidFill>
                <a:srgbClr val="0B8ABA"/>
              </a:solidFill>
              <a:effectLst/>
              <a:latin typeface="Nunito Sans Norma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0B8ABA"/>
                </a:solidFill>
                <a:effectLst/>
                <a:latin typeface="Nunito Sans Normal" pitchFamily="2" charset="0"/>
              </a:rPr>
              <a:t>наглядность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B8ABA"/>
                </a:solidFill>
                <a:latin typeface="Nunito Sans Normal" pitchFamily="2" charset="0"/>
              </a:rPr>
              <a:t>полисенсорный</a:t>
            </a:r>
            <a:r>
              <a:rPr lang="ru-RU" sz="2000" b="1" dirty="0">
                <a:solidFill>
                  <a:srgbClr val="0B8ABA"/>
                </a:solidFill>
                <a:latin typeface="Nunito Sans Normal" pitchFamily="2" charset="0"/>
              </a:rPr>
              <a:t> подход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0B8ABA"/>
                </a:solidFill>
                <a:effectLst/>
                <a:latin typeface="Nunito Sans Normal" pitchFamily="2" charset="0"/>
              </a:rPr>
              <a:t>индивидуально-дифференцированный подход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B8ABA"/>
                </a:solidFill>
                <a:latin typeface="Nunito Sans Normal" pitchFamily="2" charset="0"/>
              </a:rPr>
              <a:t>коррекционно-развивающий блок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B8ABA"/>
                </a:solidFill>
                <a:latin typeface="Nunito Sans Normal" pitchFamily="2" charset="0"/>
              </a:rPr>
              <a:t>в</a:t>
            </a:r>
            <a:r>
              <a:rPr lang="ru-RU" sz="2000" b="1" i="0" dirty="0" err="1">
                <a:solidFill>
                  <a:srgbClr val="0B8ABA"/>
                </a:solidFill>
                <a:effectLst/>
                <a:latin typeface="Nunito Sans Normal" pitchFamily="2" charset="0"/>
              </a:rPr>
              <a:t>заимообучение</a:t>
            </a:r>
            <a:endParaRPr lang="ru-RU" sz="2000" b="1" i="0" dirty="0">
              <a:solidFill>
                <a:srgbClr val="0B8ABA"/>
              </a:solidFill>
              <a:effectLst/>
              <a:latin typeface="Nunito Sans Normal" pitchFamily="2" charset="0"/>
            </a:endParaRPr>
          </a:p>
          <a:p>
            <a:pPr algn="ctr"/>
            <a:endParaRPr lang="ru-RU" b="0" i="0" dirty="0">
              <a:solidFill>
                <a:srgbClr val="0F172A"/>
              </a:solidFill>
              <a:effectLst/>
              <a:latin typeface="Nunito Sans Norm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5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F850E1-192C-DC61-FC2A-C9D07655F7C9}"/>
              </a:ext>
            </a:extLst>
          </p:cNvPr>
          <p:cNvSpPr/>
          <p:nvPr/>
        </p:nvSpPr>
        <p:spPr>
          <a:xfrm>
            <a:off x="2584174" y="1031127"/>
            <a:ext cx="9607825" cy="64134"/>
          </a:xfrm>
          <a:prstGeom prst="rect">
            <a:avLst/>
          </a:prstGeom>
          <a:solidFill>
            <a:srgbClr val="E56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352C0-3132-E81D-1610-2DA5D15F8B24}"/>
              </a:ext>
            </a:extLst>
          </p:cNvPr>
          <p:cNvSpPr txBox="1"/>
          <p:nvPr/>
        </p:nvSpPr>
        <p:spPr>
          <a:xfrm>
            <a:off x="2334925" y="510486"/>
            <a:ext cx="7057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Nunito Sans Normal Black" pitchFamily="2" charset="0"/>
              </a:rPr>
              <a:t>Урок изучения нового  материала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36AF295-96CE-6D0D-47F3-339145949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415" y="195565"/>
            <a:ext cx="718581" cy="348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EEF2E-5D4D-EAF0-FC08-0A0E1D753D37}"/>
              </a:ext>
            </a:extLst>
          </p:cNvPr>
          <p:cNvSpPr txBox="1"/>
          <p:nvPr/>
        </p:nvSpPr>
        <p:spPr>
          <a:xfrm>
            <a:off x="2584175" y="1595908"/>
            <a:ext cx="43235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altLang="ru-RU" sz="1600" dirty="0">
                <a:solidFill>
                  <a:prstClr val="black"/>
                </a:solidFill>
                <a:latin typeface="Nunito Sans Normal" pitchFamily="2" charset="0"/>
              </a:rPr>
              <a:t>Введение коррекционно-развивающего блока.</a:t>
            </a:r>
          </a:p>
          <a:p>
            <a:pPr lvl="0" algn="just">
              <a:defRPr/>
            </a:pPr>
            <a:r>
              <a:rPr lang="ru-RU" altLang="ru-RU" sz="1600" dirty="0">
                <a:solidFill>
                  <a:prstClr val="black"/>
                </a:solidFill>
                <a:latin typeface="Nunito Sans Normal" pitchFamily="2" charset="0"/>
              </a:rPr>
              <a:t>Применение подходящей наглядности.</a:t>
            </a:r>
          </a:p>
          <a:p>
            <a:pPr lvl="0" algn="just">
              <a:defRPr/>
            </a:pPr>
            <a:r>
              <a:rPr lang="ru-RU" altLang="ru-RU" sz="1600" dirty="0">
                <a:solidFill>
                  <a:prstClr val="black"/>
                </a:solidFill>
                <a:latin typeface="Nunito Sans Normal" pitchFamily="2" charset="0"/>
              </a:rPr>
              <a:t>Реализация индивидуально-дифференцированного подхода.</a:t>
            </a:r>
          </a:p>
          <a:p>
            <a:pPr lvl="0" algn="just">
              <a:defRPr/>
            </a:pPr>
            <a:r>
              <a:rPr lang="ru-RU" altLang="ru-RU" sz="1600" dirty="0">
                <a:solidFill>
                  <a:prstClr val="black"/>
                </a:solidFill>
                <a:latin typeface="Nunito Sans Normal" pitchFamily="2" charset="0"/>
              </a:rPr>
              <a:t>Включение элементов самостоятельности.</a:t>
            </a:r>
          </a:p>
          <a:p>
            <a:pPr lvl="0" algn="just">
              <a:defRPr/>
            </a:pPr>
            <a:r>
              <a:rPr lang="ru-RU" altLang="ru-RU" sz="1600" dirty="0">
                <a:solidFill>
                  <a:prstClr val="black"/>
                </a:solidFill>
                <a:latin typeface="Nunito Sans Normal" pitchFamily="2" charset="0"/>
              </a:rPr>
              <a:t>Организация взаимообучения (работа в подгруппах, создание совместной творческой работы с детьми).</a:t>
            </a:r>
            <a:endParaRPr lang="ru-RU" altLang="ru-RU" dirty="0">
              <a:solidFill>
                <a:prstClr val="black"/>
              </a:solidFill>
              <a:latin typeface="Nunito Sans Normal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EDB4EC-E232-2DD6-BD92-174010BD6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03" y="1341784"/>
            <a:ext cx="1438781" cy="14387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197B25-2A4B-5A78-D905-7BBB7FED9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358" y="4391406"/>
            <a:ext cx="3365284" cy="22496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80FFE4-C326-0977-31A0-2187EB2D8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62" y="1666000"/>
            <a:ext cx="1438781" cy="14387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AA5CB9-66F7-5D81-9E99-8F2CBCB82001}"/>
              </a:ext>
            </a:extLst>
          </p:cNvPr>
          <p:cNvSpPr txBox="1"/>
          <p:nvPr/>
        </p:nvSpPr>
        <p:spPr>
          <a:xfrm>
            <a:off x="2623616" y="1204372"/>
            <a:ext cx="1789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Сходства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2DF0C3-CAEB-8B25-7B33-F2A6FED95B0F}"/>
              </a:ext>
            </a:extLst>
          </p:cNvPr>
          <p:cNvSpPr txBox="1"/>
          <p:nvPr/>
        </p:nvSpPr>
        <p:spPr>
          <a:xfrm>
            <a:off x="7463104" y="1206699"/>
            <a:ext cx="14014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Отличия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201604-7A4B-38ED-5C77-A224F931281E}"/>
              </a:ext>
            </a:extLst>
          </p:cNvPr>
          <p:cNvSpPr txBox="1"/>
          <p:nvPr/>
        </p:nvSpPr>
        <p:spPr>
          <a:xfrm>
            <a:off x="7207028" y="1666000"/>
            <a:ext cx="46006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1000"/>
              </a:spcBef>
              <a:buClr>
                <a:srgbClr val="E5642B"/>
              </a:buClr>
              <a:buSzPct val="100000"/>
            </a:pPr>
            <a:r>
              <a:rPr lang="ru-RU" altLang="ru-RU" sz="1600" dirty="0">
                <a:latin typeface="Nunito Sans Normal" pitchFamily="2" charset="0"/>
              </a:rPr>
              <a:t>Увеличение времени на объяснение материала.                                               Включение разнообразия видов работ.                      Практико-ориентированная направленность.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69550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722F6D-B156-9738-9E9D-397EE715B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485" y="1242520"/>
            <a:ext cx="9632515" cy="79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430B05-3C3C-9207-587B-CEB89811777C}"/>
              </a:ext>
            </a:extLst>
          </p:cNvPr>
          <p:cNvSpPr txBox="1"/>
          <p:nvPr/>
        </p:nvSpPr>
        <p:spPr>
          <a:xfrm>
            <a:off x="2559485" y="720571"/>
            <a:ext cx="94768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/>
              <a:t>Урок совершенствования знаний, умений, навыков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821123-606F-D14E-7A56-4F65B55B7B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17"/>
          <a:stretch/>
        </p:blipFill>
        <p:spPr>
          <a:xfrm>
            <a:off x="4241583" y="4182279"/>
            <a:ext cx="3838930" cy="2469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784CEB-8530-A403-40B4-1212777B7F06}"/>
              </a:ext>
            </a:extLst>
          </p:cNvPr>
          <p:cNvSpPr txBox="1"/>
          <p:nvPr/>
        </p:nvSpPr>
        <p:spPr>
          <a:xfrm>
            <a:off x="2532911" y="1801220"/>
            <a:ext cx="42440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Nunito Sans Normal"/>
              </a:rPr>
              <a:t>Для самостоятельной и практической/ лабораторной  работы – используем включённость в деятельность класса, реализуем полисенсорное обучение, больше наглядности, по необходимости увеличиваем шрифт текста для раздаточного индивидуального материала, добавляем картинки, схемы.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2240A0-A536-1990-6632-DEB4B6A80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35" y="1685878"/>
            <a:ext cx="1438781" cy="14387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F5D7C0-0490-5A67-52AA-CE156F21E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64" y="1685878"/>
            <a:ext cx="1263768" cy="12691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6DCF3-DB92-299B-98BD-A322255905B4}"/>
              </a:ext>
            </a:extLst>
          </p:cNvPr>
          <p:cNvSpPr txBox="1"/>
          <p:nvPr/>
        </p:nvSpPr>
        <p:spPr>
          <a:xfrm>
            <a:off x="7321828" y="1862697"/>
            <a:ext cx="43864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Nunito Sans Normal"/>
              </a:rPr>
              <a:t>Больше применяем практических заданий, раздаточного материала, учитывая психо-физиологические особенности ребёнка реализуя практико-ориентированную направленность.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8D4D43-30AB-FF11-1CAF-1AB5C368A61A}"/>
              </a:ext>
            </a:extLst>
          </p:cNvPr>
          <p:cNvSpPr txBox="1"/>
          <p:nvPr/>
        </p:nvSpPr>
        <p:spPr>
          <a:xfrm>
            <a:off x="2532911" y="1401032"/>
            <a:ext cx="23372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Сходства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347F64-42B1-B4BA-246F-BBD2F856414F}"/>
              </a:ext>
            </a:extLst>
          </p:cNvPr>
          <p:cNvSpPr txBox="1"/>
          <p:nvPr/>
        </p:nvSpPr>
        <p:spPr>
          <a:xfrm>
            <a:off x="7321828" y="1401032"/>
            <a:ext cx="4128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Отличия</a:t>
            </a:r>
          </a:p>
        </p:txBody>
      </p:sp>
    </p:spTree>
    <p:extLst>
      <p:ext uri="{BB962C8B-B14F-4D97-AF65-F5344CB8AC3E}">
        <p14:creationId xmlns:p14="http://schemas.microsoft.com/office/powerpoint/2010/main" val="251279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FBB748-61C5-D112-F626-154542001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913" y="1735851"/>
            <a:ext cx="1573880" cy="15738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08E63-FB3E-519B-6B12-C7016F28C075}"/>
              </a:ext>
            </a:extLst>
          </p:cNvPr>
          <p:cNvSpPr txBox="1"/>
          <p:nvPr/>
        </p:nvSpPr>
        <p:spPr>
          <a:xfrm>
            <a:off x="2362661" y="281388"/>
            <a:ext cx="9693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Nunito Sans Normal Black" pitchFamily="2" charset="0"/>
              </a:rPr>
              <a:t>Урок контроля и учёта знаний, умений, навыков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02AA53-30DE-15D5-09C7-2CDCE1D877DB}"/>
              </a:ext>
            </a:extLst>
          </p:cNvPr>
          <p:cNvSpPr txBox="1"/>
          <p:nvPr/>
        </p:nvSpPr>
        <p:spPr>
          <a:xfrm>
            <a:off x="2183492" y="1528816"/>
            <a:ext cx="4534269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ru-RU" altLang="ru-RU" sz="1600" dirty="0">
                <a:latin typeface="Nunito Sans Normal" pitchFamily="2" charset="0"/>
              </a:rPr>
              <a:t>Для устной формы проверки – используем включённость в деятельность класса, либо проверка обучающегося ведётся индивидуально. </a:t>
            </a:r>
          </a:p>
          <a:p>
            <a:pPr algn="just" eaLnBrk="1" hangingPunct="1"/>
            <a:r>
              <a:rPr lang="ru-RU" altLang="ru-RU" sz="1600" dirty="0">
                <a:latin typeface="Nunito Sans Normal" pitchFamily="2" charset="0"/>
              </a:rPr>
              <a:t>Для письменной формы проверки –используем полисенсорное обучение, по необходимости увеличиваем шрифт текста, добавляем картинки, реализуя индивидуально-дифференцированный подход.</a:t>
            </a:r>
          </a:p>
          <a:p>
            <a:pPr algn="just" eaLnBrk="1" hangingPunct="1"/>
            <a:endParaRPr lang="ru-RU" altLang="ru-RU" sz="1600" dirty="0">
              <a:latin typeface="Nunito Sans Normal" pitchFamily="2" charset="0"/>
            </a:endParaRPr>
          </a:p>
          <a:p>
            <a:pPr algn="just" eaLnBrk="1" hangingPunct="1"/>
            <a:endParaRPr lang="ru-RU" altLang="ru-RU" sz="1100" dirty="0">
              <a:latin typeface="Nunito Sans Normal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12241F-D12B-1522-F186-758A96ABC9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337" t="5942" r="12527" b="13001"/>
          <a:stretch/>
        </p:blipFill>
        <p:spPr>
          <a:xfrm>
            <a:off x="4546060" y="4046606"/>
            <a:ext cx="3614320" cy="253000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E96D87-ACD7-33B5-82D3-827AB9914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13" y="1971563"/>
            <a:ext cx="1438781" cy="1438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786777-383D-4F60-10A0-E8B887A4ED69}"/>
              </a:ext>
            </a:extLst>
          </p:cNvPr>
          <p:cNvSpPr txBox="1"/>
          <p:nvPr/>
        </p:nvSpPr>
        <p:spPr>
          <a:xfrm>
            <a:off x="7106478" y="1535258"/>
            <a:ext cx="46506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 Normal" pitchFamily="2" charset="0"/>
                <a:ea typeface="+mn-ea"/>
                <a:cs typeface="+mn-cs"/>
              </a:rPr>
              <a:t>Для устной и письменной  формы проверки – организуем привычное для обучающегося пространство.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1C9D31-0D39-D775-8427-6514C3587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972" y="1017779"/>
            <a:ext cx="1561513" cy="6480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A75E1B-BB15-47CF-A4AA-FE1862516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6966" y="1035811"/>
            <a:ext cx="1480155" cy="6401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55B5233-D6E4-4670-E065-896504BBBA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0973" y="852616"/>
            <a:ext cx="9961028" cy="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91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02DC25-DA41-DE79-7716-200A878D1525}"/>
              </a:ext>
            </a:extLst>
          </p:cNvPr>
          <p:cNvSpPr txBox="1"/>
          <p:nvPr/>
        </p:nvSpPr>
        <p:spPr>
          <a:xfrm>
            <a:off x="3482939" y="657548"/>
            <a:ext cx="82809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altLang="ru-RU" sz="2400" b="1" dirty="0">
                <a:solidFill>
                  <a:srgbClr val="E5642B"/>
                </a:solidFill>
                <a:latin typeface="Nunito Sans Normal" pitchFamily="2" charset="0"/>
              </a:rPr>
              <a:t>При проектировании Комбинированного вида урока что можем включить в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5642B"/>
                </a:solidFill>
                <a:effectLst/>
                <a:uLnTx/>
                <a:uFillTx/>
                <a:latin typeface="Nunito Sans Normal" pitchFamily="2" charset="0"/>
                <a:ea typeface="+mn-ea"/>
                <a:cs typeface="+mn-cs"/>
              </a:rPr>
              <a:t>структуру инклюзивного урока?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95C86-0DC9-19AB-6CA9-7374272D5D87}"/>
              </a:ext>
            </a:extLst>
          </p:cNvPr>
          <p:cNvSpPr txBox="1"/>
          <p:nvPr/>
        </p:nvSpPr>
        <p:spPr>
          <a:xfrm>
            <a:off x="4171307" y="1960617"/>
            <a:ext cx="759260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Варианты:</a:t>
            </a:r>
          </a:p>
          <a:p>
            <a:r>
              <a:rPr lang="ru-RU" sz="2400" b="1" dirty="0"/>
              <a:t>1 – работа в парах</a:t>
            </a:r>
          </a:p>
          <a:p>
            <a:r>
              <a:rPr lang="ru-RU" sz="2400" b="1" dirty="0"/>
              <a:t>2 – организация полисенсорного обучения</a:t>
            </a:r>
          </a:p>
          <a:p>
            <a:r>
              <a:rPr lang="ru-RU" sz="2400" b="1" dirty="0"/>
              <a:t>3 – практико-ориентированная направленность</a:t>
            </a:r>
          </a:p>
          <a:p>
            <a:r>
              <a:rPr lang="ru-RU" sz="2400" b="1" dirty="0"/>
              <a:t>4 – организация взаимообучения</a:t>
            </a:r>
          </a:p>
          <a:p>
            <a:r>
              <a:rPr lang="ru-RU" sz="2400" b="1" dirty="0"/>
              <a:t>5 – самостоятельная подготовка к проекту</a:t>
            </a:r>
          </a:p>
          <a:p>
            <a:r>
              <a:rPr lang="ru-RU" sz="2400" b="1" dirty="0"/>
              <a:t>6 – самостоятельная творческая работа</a:t>
            </a:r>
          </a:p>
          <a:p>
            <a:r>
              <a:rPr lang="ru-RU" sz="2400" b="1" dirty="0"/>
              <a:t>7 – систематическое учебная оценка и коррекция достижений</a:t>
            </a:r>
          </a:p>
          <a:p>
            <a:endParaRPr lang="ru-RU" sz="24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EF9928-51F8-733B-03BA-19C09B4D1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22" t="1250" r="11766" b="-1"/>
          <a:stretch/>
        </p:blipFill>
        <p:spPr>
          <a:xfrm>
            <a:off x="904127" y="3713598"/>
            <a:ext cx="3113070" cy="289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38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04C7EB-36F4-2637-1C4C-EF6703EBBFA8}"/>
              </a:ext>
            </a:extLst>
          </p:cNvPr>
          <p:cNvSpPr txBox="1"/>
          <p:nvPr/>
        </p:nvSpPr>
        <p:spPr>
          <a:xfrm>
            <a:off x="1212574" y="536713"/>
            <a:ext cx="8905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Чек-лист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7BB278-29B8-0584-B39E-F3791F22EF87}"/>
              </a:ext>
            </a:extLst>
          </p:cNvPr>
          <p:cNvSpPr txBox="1"/>
          <p:nvPr/>
        </p:nvSpPr>
        <p:spPr>
          <a:xfrm>
            <a:off x="1212574" y="1158970"/>
            <a:ext cx="1018760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Sans Normal"/>
                <a:ea typeface="+mn-ea"/>
                <a:cs typeface="+mn-cs"/>
              </a:rPr>
              <a:t>Анализ потребностей учащихся: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latin typeface="Nunito Sans Normal"/>
              </a:rPr>
              <a:t> о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unito Sans Normal"/>
                <a:ea typeface="+mn-ea"/>
                <a:cs typeface="+mn-cs"/>
              </a:rPr>
              <a:t>пределить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 Normal"/>
                <a:ea typeface="+mn-ea"/>
                <a:cs typeface="+mn-cs"/>
              </a:rPr>
              <a:t> уровень ЗУН обучающихся;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 Normal"/>
                <a:ea typeface="+mn-ea"/>
                <a:cs typeface="+mn-cs"/>
              </a:rPr>
              <a:t> учесть индивидуальные особенности учащегося с ОВЗ и рекомендации специалистов.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Sans Norm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Sans Normal"/>
                <a:ea typeface="+mn-ea"/>
                <a:cs typeface="+mn-cs"/>
              </a:rPr>
              <a:t>Цели и задачи урока: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 Normal"/>
                <a:ea typeface="+mn-ea"/>
                <a:cs typeface="+mn-cs"/>
              </a:rPr>
              <a:t> сформулировать цели и задачи урока с учётом индивидуальных особенностей и потребностей всего класса;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latin typeface="Nunito Sans Normal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 Normal"/>
                <a:ea typeface="+mn-ea"/>
                <a:cs typeface="+mn-cs"/>
              </a:rPr>
              <a:t>проверить соответствие целей и задач урока требованиям образовательной программы.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Sans Norm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Sans Normal"/>
                <a:ea typeface="+mn-ea"/>
                <a:cs typeface="+mn-cs"/>
              </a:rPr>
              <a:t>Содержание урока: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latin typeface="Nunito Sans Normal"/>
              </a:rPr>
              <a:t> п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unito Sans Normal"/>
                <a:ea typeface="+mn-ea"/>
                <a:cs typeface="+mn-cs"/>
              </a:rPr>
              <a:t>одобрать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 Normal"/>
                <a:ea typeface="+mn-ea"/>
                <a:cs typeface="+mn-cs"/>
              </a:rPr>
              <a:t> соответствующий уровню обучающегося учебный материал;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 Normal"/>
                <a:ea typeface="+mn-ea"/>
                <a:cs typeface="+mn-cs"/>
              </a:rPr>
              <a:t> включить в содержание урока различные виды деятельности и адаптировать его.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Sans Normal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Sans Normal"/>
                <a:ea typeface="+mn-ea"/>
                <a:cs typeface="+mn-cs"/>
              </a:rPr>
              <a:t>Методы и приёмы обучения:</a:t>
            </a:r>
          </a:p>
          <a:p>
            <a:pPr lvl="0"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 Normal"/>
                <a:ea typeface="+mn-ea"/>
                <a:cs typeface="+mn-cs"/>
              </a:rPr>
              <a:t> </a:t>
            </a:r>
            <a:r>
              <a:rPr lang="ru-RU" b="1" dirty="0">
                <a:latin typeface="Nunito Sans Normal"/>
              </a:rPr>
              <a:t>выбрать соответствующие особенностям и потребностям учащихся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 Normal"/>
                <a:ea typeface="+mn-ea"/>
                <a:cs typeface="+mn-cs"/>
              </a:rPr>
              <a:t>методы и приёмы;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 Normal"/>
                <a:ea typeface="+mn-ea"/>
                <a:cs typeface="+mn-cs"/>
              </a:rPr>
              <a:t> определить готовность адаптировать методы и приёмы обучения в зависимости от реакции и результатов обучающегося.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Sans Normal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F44D67-E4B0-C207-1B93-E824D576F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47" y="1735162"/>
            <a:ext cx="256054" cy="2560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D73BB6-2CA2-7B95-3BD7-052CBAB92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47" y="1441626"/>
            <a:ext cx="256054" cy="2560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A1D5F6-9EDC-2809-6BCF-568D7E0CF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38" y="3133956"/>
            <a:ext cx="256054" cy="2560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C8FBC4-6759-CFED-7089-DD2FA1343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47" y="2617514"/>
            <a:ext cx="256054" cy="2560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FF2B136-C611-E01B-DC01-1F5FBD3A1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38" y="4506933"/>
            <a:ext cx="256054" cy="2560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D3289D-1743-266C-9190-60FD97318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38" y="4192611"/>
            <a:ext cx="256054" cy="2560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845E3DD-DF4A-91C9-CE00-A0ADB1F1A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47" y="5638361"/>
            <a:ext cx="256054" cy="25605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82211F-FD43-FB6E-D8C2-B38B0EEDB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38" y="5274549"/>
            <a:ext cx="256054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020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2486</TotalTime>
  <Words>545</Words>
  <Application>Microsoft Office PowerPoint</Application>
  <PresentationFormat>Широкоэкранный</PresentationFormat>
  <Paragraphs>82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Nunito Sans Normal</vt:lpstr>
      <vt:lpstr>Nunito Sans Normal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296</dc:creator>
  <cp:lastModifiedBy>пользователь</cp:lastModifiedBy>
  <cp:revision>29</cp:revision>
  <dcterms:created xsi:type="dcterms:W3CDTF">2023-10-04T14:06:09Z</dcterms:created>
  <dcterms:modified xsi:type="dcterms:W3CDTF">2025-03-30T18:03:58Z</dcterms:modified>
</cp:coreProperties>
</file>