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35"/>
  </p:notesMasterIdLst>
  <p:sldIdLst>
    <p:sldId id="256" r:id="rId2"/>
    <p:sldId id="257" r:id="rId3"/>
    <p:sldId id="295" r:id="rId4"/>
    <p:sldId id="276" r:id="rId5"/>
    <p:sldId id="277" r:id="rId6"/>
    <p:sldId id="297" r:id="rId7"/>
    <p:sldId id="296" r:id="rId8"/>
    <p:sldId id="280" r:id="rId9"/>
    <p:sldId id="281" r:id="rId10"/>
    <p:sldId id="284" r:id="rId11"/>
    <p:sldId id="287" r:id="rId12"/>
    <p:sldId id="288" r:id="rId13"/>
    <p:sldId id="290" r:id="rId14"/>
    <p:sldId id="291" r:id="rId15"/>
    <p:sldId id="293" r:id="rId16"/>
    <p:sldId id="294" r:id="rId17"/>
    <p:sldId id="308" r:id="rId18"/>
    <p:sldId id="313" r:id="rId19"/>
    <p:sldId id="324" r:id="rId20"/>
    <p:sldId id="319" r:id="rId21"/>
    <p:sldId id="320" r:id="rId22"/>
    <p:sldId id="321" r:id="rId23"/>
    <p:sldId id="322" r:id="rId24"/>
    <p:sldId id="309" r:id="rId25"/>
    <p:sldId id="298" r:id="rId26"/>
    <p:sldId id="299" r:id="rId27"/>
    <p:sldId id="300" r:id="rId28"/>
    <p:sldId id="301" r:id="rId29"/>
    <p:sldId id="302" r:id="rId30"/>
    <p:sldId id="303" r:id="rId31"/>
    <p:sldId id="304" r:id="rId32"/>
    <p:sldId id="306" r:id="rId33"/>
    <p:sldId id="307"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227" autoAdjust="0"/>
  </p:normalViewPr>
  <p:slideViewPr>
    <p:cSldViewPr snapToGrid="0">
      <p:cViewPr varScale="1">
        <p:scale>
          <a:sx n="102" d="100"/>
          <a:sy n="102" d="100"/>
        </p:scale>
        <p:origin x="89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C8BED5-1F22-410F-A7F4-B45F974DC6C4}"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ru-RU"/>
        </a:p>
      </dgm:t>
    </dgm:pt>
    <dgm:pt modelId="{5D2A8A7A-14C0-4F75-8AC0-0E87CAB57D97}">
      <dgm:prSet phldrT="[Текст]" custT="1"/>
      <dgm:spPr/>
      <dgm:t>
        <a:bodyPr/>
        <a:lstStyle/>
        <a:p>
          <a:pPr algn="ctr"/>
          <a:r>
            <a:rPr lang="ru-RU" sz="1600" dirty="0" smtClean="0">
              <a:solidFill>
                <a:schemeClr val="accent1">
                  <a:lumMod val="50000"/>
                </a:schemeClr>
              </a:solidFill>
            </a:rPr>
            <a:t>ДОШКОЛЬНОЕ </a:t>
          </a:r>
          <a:endParaRPr lang="ru-RU" sz="1600" dirty="0">
            <a:solidFill>
              <a:schemeClr val="accent1">
                <a:lumMod val="50000"/>
              </a:schemeClr>
            </a:solidFill>
          </a:endParaRPr>
        </a:p>
      </dgm:t>
    </dgm:pt>
    <dgm:pt modelId="{D214F8E5-1BB2-4E2A-916F-63CCB51D6488}" type="parTrans" cxnId="{7607EBF7-E87E-4ED7-B5C0-13E653B015C6}">
      <dgm:prSet/>
      <dgm:spPr/>
      <dgm:t>
        <a:bodyPr/>
        <a:lstStyle/>
        <a:p>
          <a:endParaRPr lang="ru-RU"/>
        </a:p>
      </dgm:t>
    </dgm:pt>
    <dgm:pt modelId="{E699A603-E101-48BB-A3AA-5C1852A90458}" type="sibTrans" cxnId="{7607EBF7-E87E-4ED7-B5C0-13E653B015C6}">
      <dgm:prSet/>
      <dgm:spPr/>
      <dgm:t>
        <a:bodyPr/>
        <a:lstStyle/>
        <a:p>
          <a:endParaRPr lang="ru-RU"/>
        </a:p>
      </dgm:t>
    </dgm:pt>
    <dgm:pt modelId="{98A6161D-21DA-421A-B336-9EC87A4FFB7D}">
      <dgm:prSet phldrT="[Текст]" custT="1"/>
      <dgm:spPr/>
      <dgm:t>
        <a:bodyPr/>
        <a:lstStyle/>
        <a:p>
          <a:pPr algn="ctr"/>
          <a:r>
            <a:rPr lang="ru-RU" sz="1600" dirty="0" smtClean="0">
              <a:solidFill>
                <a:schemeClr val="accent1">
                  <a:lumMod val="50000"/>
                </a:schemeClr>
              </a:solidFill>
            </a:rPr>
            <a:t>НАЧАЛЬНОЕ </a:t>
          </a:r>
        </a:p>
        <a:p>
          <a:pPr algn="ctr"/>
          <a:r>
            <a:rPr lang="ru-RU" sz="1600" dirty="0" smtClean="0">
              <a:solidFill>
                <a:schemeClr val="accent1">
                  <a:lumMod val="50000"/>
                </a:schemeClr>
              </a:solidFill>
            </a:rPr>
            <a:t>(1- 4 КЛАССЫ)</a:t>
          </a:r>
          <a:endParaRPr lang="ru-RU" sz="1600" dirty="0">
            <a:solidFill>
              <a:schemeClr val="accent1">
                <a:lumMod val="50000"/>
              </a:schemeClr>
            </a:solidFill>
          </a:endParaRPr>
        </a:p>
      </dgm:t>
    </dgm:pt>
    <dgm:pt modelId="{41FAD35D-36AD-4E83-9D68-D421749E0B16}" type="parTrans" cxnId="{31FCB458-E6BB-4C88-9B90-F8F57DBC14B2}">
      <dgm:prSet/>
      <dgm:spPr/>
      <dgm:t>
        <a:bodyPr/>
        <a:lstStyle/>
        <a:p>
          <a:endParaRPr lang="ru-RU"/>
        </a:p>
      </dgm:t>
    </dgm:pt>
    <dgm:pt modelId="{CEA0EAC5-26B3-4FDB-ACDC-26C314BDD46D}" type="sibTrans" cxnId="{31FCB458-E6BB-4C88-9B90-F8F57DBC14B2}">
      <dgm:prSet/>
      <dgm:spPr/>
      <dgm:t>
        <a:bodyPr/>
        <a:lstStyle/>
        <a:p>
          <a:endParaRPr lang="ru-RU"/>
        </a:p>
      </dgm:t>
    </dgm:pt>
    <dgm:pt modelId="{8621E735-91A5-4131-A256-221D5F9F5AC7}">
      <dgm:prSet phldrT="[Текст]" custT="1"/>
      <dgm:spPr/>
      <dgm:t>
        <a:bodyPr/>
        <a:lstStyle/>
        <a:p>
          <a:pPr algn="ctr"/>
          <a:r>
            <a:rPr lang="ru-RU" sz="1600" dirty="0" smtClean="0">
              <a:solidFill>
                <a:schemeClr val="accent1">
                  <a:lumMod val="50000"/>
                </a:schemeClr>
              </a:solidFill>
            </a:rPr>
            <a:t>ОСНОВНОЕ ОБЩЕЕ</a:t>
          </a:r>
        </a:p>
        <a:p>
          <a:pPr algn="ctr"/>
          <a:r>
            <a:rPr lang="ru-RU" sz="1600" dirty="0" smtClean="0">
              <a:solidFill>
                <a:schemeClr val="accent1">
                  <a:lumMod val="50000"/>
                </a:schemeClr>
              </a:solidFill>
            </a:rPr>
            <a:t>(5 – 9 КЛАССЫ)</a:t>
          </a:r>
          <a:endParaRPr lang="ru-RU" sz="1600" dirty="0">
            <a:solidFill>
              <a:schemeClr val="accent1">
                <a:lumMod val="50000"/>
              </a:schemeClr>
            </a:solidFill>
          </a:endParaRPr>
        </a:p>
      </dgm:t>
    </dgm:pt>
    <dgm:pt modelId="{D9F6343A-C1AD-4852-A49F-FF6348C42541}" type="parTrans" cxnId="{E84D9F41-45A0-4867-8AA0-C3451F2906E4}">
      <dgm:prSet/>
      <dgm:spPr/>
      <dgm:t>
        <a:bodyPr/>
        <a:lstStyle/>
        <a:p>
          <a:endParaRPr lang="ru-RU"/>
        </a:p>
      </dgm:t>
    </dgm:pt>
    <dgm:pt modelId="{55118F44-1C56-4D2B-B660-295481FE7574}" type="sibTrans" cxnId="{E84D9F41-45A0-4867-8AA0-C3451F2906E4}">
      <dgm:prSet/>
      <dgm:spPr/>
      <dgm:t>
        <a:bodyPr/>
        <a:lstStyle/>
        <a:p>
          <a:endParaRPr lang="ru-RU"/>
        </a:p>
      </dgm:t>
    </dgm:pt>
    <dgm:pt modelId="{96070D7A-448F-4418-AA9C-BE8EEFA4707C}" type="pres">
      <dgm:prSet presAssocID="{06C8BED5-1F22-410F-A7F4-B45F974DC6C4}" presName="rootnode" presStyleCnt="0">
        <dgm:presLayoutVars>
          <dgm:chMax/>
          <dgm:chPref/>
          <dgm:dir/>
          <dgm:animLvl val="lvl"/>
        </dgm:presLayoutVars>
      </dgm:prSet>
      <dgm:spPr/>
      <dgm:t>
        <a:bodyPr/>
        <a:lstStyle/>
        <a:p>
          <a:endParaRPr lang="ru-RU"/>
        </a:p>
      </dgm:t>
    </dgm:pt>
    <dgm:pt modelId="{CA27F9EF-B88E-4C9A-974B-39B8B99DE5EF}" type="pres">
      <dgm:prSet presAssocID="{5D2A8A7A-14C0-4F75-8AC0-0E87CAB57D97}" presName="composite" presStyleCnt="0"/>
      <dgm:spPr/>
    </dgm:pt>
    <dgm:pt modelId="{962FB8AA-EC5A-4B79-B581-47DB73A8D363}" type="pres">
      <dgm:prSet presAssocID="{5D2A8A7A-14C0-4F75-8AC0-0E87CAB57D97}" presName="LShape" presStyleLbl="alignNode1" presStyleIdx="0" presStyleCnt="5"/>
      <dgm:spPr/>
    </dgm:pt>
    <dgm:pt modelId="{E05F3614-88C9-4E67-ABF1-BD06C57BBA91}" type="pres">
      <dgm:prSet presAssocID="{5D2A8A7A-14C0-4F75-8AC0-0E87CAB57D97}" presName="ParentText" presStyleLbl="revTx" presStyleIdx="0" presStyleCnt="3">
        <dgm:presLayoutVars>
          <dgm:chMax val="0"/>
          <dgm:chPref val="0"/>
          <dgm:bulletEnabled val="1"/>
        </dgm:presLayoutVars>
      </dgm:prSet>
      <dgm:spPr/>
      <dgm:t>
        <a:bodyPr/>
        <a:lstStyle/>
        <a:p>
          <a:endParaRPr lang="ru-RU"/>
        </a:p>
      </dgm:t>
    </dgm:pt>
    <dgm:pt modelId="{8CF57183-78B4-4D3C-9A19-72B57EB1A8E4}" type="pres">
      <dgm:prSet presAssocID="{5D2A8A7A-14C0-4F75-8AC0-0E87CAB57D97}" presName="Triangle" presStyleLbl="alignNode1" presStyleIdx="1" presStyleCnt="5"/>
      <dgm:spPr/>
    </dgm:pt>
    <dgm:pt modelId="{3DA08FC3-3B0D-46DC-8B32-D03A773D44FD}" type="pres">
      <dgm:prSet presAssocID="{E699A603-E101-48BB-A3AA-5C1852A90458}" presName="sibTrans" presStyleCnt="0"/>
      <dgm:spPr/>
    </dgm:pt>
    <dgm:pt modelId="{D7698E69-7BC0-4897-B352-065784387DFC}" type="pres">
      <dgm:prSet presAssocID="{E699A603-E101-48BB-A3AA-5C1852A90458}" presName="space" presStyleCnt="0"/>
      <dgm:spPr/>
    </dgm:pt>
    <dgm:pt modelId="{41A43825-246E-4625-9D5C-26051C958B56}" type="pres">
      <dgm:prSet presAssocID="{98A6161D-21DA-421A-B336-9EC87A4FFB7D}" presName="composite" presStyleCnt="0"/>
      <dgm:spPr/>
    </dgm:pt>
    <dgm:pt modelId="{6C4025FB-59CB-4F7F-A4DC-29B33F160B88}" type="pres">
      <dgm:prSet presAssocID="{98A6161D-21DA-421A-B336-9EC87A4FFB7D}" presName="LShape" presStyleLbl="alignNode1" presStyleIdx="2" presStyleCnt="5"/>
      <dgm:spPr/>
    </dgm:pt>
    <dgm:pt modelId="{9E6CE0D2-7ECB-4086-9B62-EFC1DB5DC21B}" type="pres">
      <dgm:prSet presAssocID="{98A6161D-21DA-421A-B336-9EC87A4FFB7D}" presName="ParentText" presStyleLbl="revTx" presStyleIdx="1" presStyleCnt="3">
        <dgm:presLayoutVars>
          <dgm:chMax val="0"/>
          <dgm:chPref val="0"/>
          <dgm:bulletEnabled val="1"/>
        </dgm:presLayoutVars>
      </dgm:prSet>
      <dgm:spPr/>
      <dgm:t>
        <a:bodyPr/>
        <a:lstStyle/>
        <a:p>
          <a:endParaRPr lang="ru-RU"/>
        </a:p>
      </dgm:t>
    </dgm:pt>
    <dgm:pt modelId="{6E722983-CB19-41B3-9C00-39522D06B8B9}" type="pres">
      <dgm:prSet presAssocID="{98A6161D-21DA-421A-B336-9EC87A4FFB7D}" presName="Triangle" presStyleLbl="alignNode1" presStyleIdx="3" presStyleCnt="5"/>
      <dgm:spPr/>
      <dgm:t>
        <a:bodyPr/>
        <a:lstStyle/>
        <a:p>
          <a:endParaRPr lang="ru-RU"/>
        </a:p>
      </dgm:t>
    </dgm:pt>
    <dgm:pt modelId="{D5E9F30C-C12F-4EEC-8C95-344E4803E8FA}" type="pres">
      <dgm:prSet presAssocID="{CEA0EAC5-26B3-4FDB-ACDC-26C314BDD46D}" presName="sibTrans" presStyleCnt="0"/>
      <dgm:spPr/>
    </dgm:pt>
    <dgm:pt modelId="{EF9079EF-6C9C-45E2-8D41-19488AD6416E}" type="pres">
      <dgm:prSet presAssocID="{CEA0EAC5-26B3-4FDB-ACDC-26C314BDD46D}" presName="space" presStyleCnt="0"/>
      <dgm:spPr/>
    </dgm:pt>
    <dgm:pt modelId="{9F3A6520-3A75-4436-B170-11E86A119161}" type="pres">
      <dgm:prSet presAssocID="{8621E735-91A5-4131-A256-221D5F9F5AC7}" presName="composite" presStyleCnt="0"/>
      <dgm:spPr/>
    </dgm:pt>
    <dgm:pt modelId="{0F05677E-7C09-42C7-88D9-1EAB3F7B85F1}" type="pres">
      <dgm:prSet presAssocID="{8621E735-91A5-4131-A256-221D5F9F5AC7}" presName="LShape" presStyleLbl="alignNode1" presStyleIdx="4" presStyleCnt="5"/>
      <dgm:spPr/>
      <dgm:t>
        <a:bodyPr/>
        <a:lstStyle/>
        <a:p>
          <a:endParaRPr lang="ru-RU"/>
        </a:p>
      </dgm:t>
    </dgm:pt>
    <dgm:pt modelId="{08C08B00-430D-41C6-B7BA-B7744D7D8E68}" type="pres">
      <dgm:prSet presAssocID="{8621E735-91A5-4131-A256-221D5F9F5AC7}" presName="ParentText" presStyleLbl="revTx" presStyleIdx="2" presStyleCnt="3">
        <dgm:presLayoutVars>
          <dgm:chMax val="0"/>
          <dgm:chPref val="0"/>
          <dgm:bulletEnabled val="1"/>
        </dgm:presLayoutVars>
      </dgm:prSet>
      <dgm:spPr/>
      <dgm:t>
        <a:bodyPr/>
        <a:lstStyle/>
        <a:p>
          <a:endParaRPr lang="ru-RU"/>
        </a:p>
      </dgm:t>
    </dgm:pt>
  </dgm:ptLst>
  <dgm:cxnLst>
    <dgm:cxn modelId="{31FCB458-E6BB-4C88-9B90-F8F57DBC14B2}" srcId="{06C8BED5-1F22-410F-A7F4-B45F974DC6C4}" destId="{98A6161D-21DA-421A-B336-9EC87A4FFB7D}" srcOrd="1" destOrd="0" parTransId="{41FAD35D-36AD-4E83-9D68-D421749E0B16}" sibTransId="{CEA0EAC5-26B3-4FDB-ACDC-26C314BDD46D}"/>
    <dgm:cxn modelId="{E84D9F41-45A0-4867-8AA0-C3451F2906E4}" srcId="{06C8BED5-1F22-410F-A7F4-B45F974DC6C4}" destId="{8621E735-91A5-4131-A256-221D5F9F5AC7}" srcOrd="2" destOrd="0" parTransId="{D9F6343A-C1AD-4852-A49F-FF6348C42541}" sibTransId="{55118F44-1C56-4D2B-B660-295481FE7574}"/>
    <dgm:cxn modelId="{F4F3E113-A2D5-4D62-9EBB-FA48E905D826}" type="presOf" srcId="{8621E735-91A5-4131-A256-221D5F9F5AC7}" destId="{08C08B00-430D-41C6-B7BA-B7744D7D8E68}" srcOrd="0" destOrd="0" presId="urn:microsoft.com/office/officeart/2009/3/layout/StepUpProcess"/>
    <dgm:cxn modelId="{7607EBF7-E87E-4ED7-B5C0-13E653B015C6}" srcId="{06C8BED5-1F22-410F-A7F4-B45F974DC6C4}" destId="{5D2A8A7A-14C0-4F75-8AC0-0E87CAB57D97}" srcOrd="0" destOrd="0" parTransId="{D214F8E5-1BB2-4E2A-916F-63CCB51D6488}" sibTransId="{E699A603-E101-48BB-A3AA-5C1852A90458}"/>
    <dgm:cxn modelId="{6DDD6F15-428D-4206-ACC4-0600609C64D6}" type="presOf" srcId="{5D2A8A7A-14C0-4F75-8AC0-0E87CAB57D97}" destId="{E05F3614-88C9-4E67-ABF1-BD06C57BBA91}" srcOrd="0" destOrd="0" presId="urn:microsoft.com/office/officeart/2009/3/layout/StepUpProcess"/>
    <dgm:cxn modelId="{A3440F0D-0E96-4D0C-9558-B131661379DE}" type="presOf" srcId="{98A6161D-21DA-421A-B336-9EC87A4FFB7D}" destId="{9E6CE0D2-7ECB-4086-9B62-EFC1DB5DC21B}" srcOrd="0" destOrd="0" presId="urn:microsoft.com/office/officeart/2009/3/layout/StepUpProcess"/>
    <dgm:cxn modelId="{CD78F0D3-B546-499E-8F14-7F3FDD3258A3}" type="presOf" srcId="{06C8BED5-1F22-410F-A7F4-B45F974DC6C4}" destId="{96070D7A-448F-4418-AA9C-BE8EEFA4707C}" srcOrd="0" destOrd="0" presId="urn:microsoft.com/office/officeart/2009/3/layout/StepUpProcess"/>
    <dgm:cxn modelId="{15165CC2-7031-463D-965A-909FB40C8AAC}" type="presParOf" srcId="{96070D7A-448F-4418-AA9C-BE8EEFA4707C}" destId="{CA27F9EF-B88E-4C9A-974B-39B8B99DE5EF}" srcOrd="0" destOrd="0" presId="urn:microsoft.com/office/officeart/2009/3/layout/StepUpProcess"/>
    <dgm:cxn modelId="{8A225672-E75F-4FE0-ABC8-89E6434A9E16}" type="presParOf" srcId="{CA27F9EF-B88E-4C9A-974B-39B8B99DE5EF}" destId="{962FB8AA-EC5A-4B79-B581-47DB73A8D363}" srcOrd="0" destOrd="0" presId="urn:microsoft.com/office/officeart/2009/3/layout/StepUpProcess"/>
    <dgm:cxn modelId="{B2E5CA26-91E5-4EAD-BC0A-E9882C2358BB}" type="presParOf" srcId="{CA27F9EF-B88E-4C9A-974B-39B8B99DE5EF}" destId="{E05F3614-88C9-4E67-ABF1-BD06C57BBA91}" srcOrd="1" destOrd="0" presId="urn:microsoft.com/office/officeart/2009/3/layout/StepUpProcess"/>
    <dgm:cxn modelId="{E6E957B4-7B4B-4B88-B3A1-625A0E1584E9}" type="presParOf" srcId="{CA27F9EF-B88E-4C9A-974B-39B8B99DE5EF}" destId="{8CF57183-78B4-4D3C-9A19-72B57EB1A8E4}" srcOrd="2" destOrd="0" presId="urn:microsoft.com/office/officeart/2009/3/layout/StepUpProcess"/>
    <dgm:cxn modelId="{C43A5095-D33F-4618-84CF-E9B756D87B76}" type="presParOf" srcId="{96070D7A-448F-4418-AA9C-BE8EEFA4707C}" destId="{3DA08FC3-3B0D-46DC-8B32-D03A773D44FD}" srcOrd="1" destOrd="0" presId="urn:microsoft.com/office/officeart/2009/3/layout/StepUpProcess"/>
    <dgm:cxn modelId="{1097DE61-442A-4400-ADB6-BD19A137A870}" type="presParOf" srcId="{3DA08FC3-3B0D-46DC-8B32-D03A773D44FD}" destId="{D7698E69-7BC0-4897-B352-065784387DFC}" srcOrd="0" destOrd="0" presId="urn:microsoft.com/office/officeart/2009/3/layout/StepUpProcess"/>
    <dgm:cxn modelId="{5A36028F-55B6-4262-89FC-3806D85F8E7D}" type="presParOf" srcId="{96070D7A-448F-4418-AA9C-BE8EEFA4707C}" destId="{41A43825-246E-4625-9D5C-26051C958B56}" srcOrd="2" destOrd="0" presId="urn:microsoft.com/office/officeart/2009/3/layout/StepUpProcess"/>
    <dgm:cxn modelId="{4723F1C0-0DAB-4C45-A18C-06BDB6733E5F}" type="presParOf" srcId="{41A43825-246E-4625-9D5C-26051C958B56}" destId="{6C4025FB-59CB-4F7F-A4DC-29B33F160B88}" srcOrd="0" destOrd="0" presId="urn:microsoft.com/office/officeart/2009/3/layout/StepUpProcess"/>
    <dgm:cxn modelId="{3AD7E5B5-7715-4597-9130-452F76879B92}" type="presParOf" srcId="{41A43825-246E-4625-9D5C-26051C958B56}" destId="{9E6CE0D2-7ECB-4086-9B62-EFC1DB5DC21B}" srcOrd="1" destOrd="0" presId="urn:microsoft.com/office/officeart/2009/3/layout/StepUpProcess"/>
    <dgm:cxn modelId="{97667B12-01D3-45A0-A390-B2FCABEC999B}" type="presParOf" srcId="{41A43825-246E-4625-9D5C-26051C958B56}" destId="{6E722983-CB19-41B3-9C00-39522D06B8B9}" srcOrd="2" destOrd="0" presId="urn:microsoft.com/office/officeart/2009/3/layout/StepUpProcess"/>
    <dgm:cxn modelId="{22B5FD13-3C04-4203-AD4B-55BFF2426288}" type="presParOf" srcId="{96070D7A-448F-4418-AA9C-BE8EEFA4707C}" destId="{D5E9F30C-C12F-4EEC-8C95-344E4803E8FA}" srcOrd="3" destOrd="0" presId="urn:microsoft.com/office/officeart/2009/3/layout/StepUpProcess"/>
    <dgm:cxn modelId="{E845DD04-0B26-4522-BCDE-54872EADE8DD}" type="presParOf" srcId="{D5E9F30C-C12F-4EEC-8C95-344E4803E8FA}" destId="{EF9079EF-6C9C-45E2-8D41-19488AD6416E}" srcOrd="0" destOrd="0" presId="urn:microsoft.com/office/officeart/2009/3/layout/StepUpProcess"/>
    <dgm:cxn modelId="{61482AF2-0C92-40C2-85EE-64788EF5B053}" type="presParOf" srcId="{96070D7A-448F-4418-AA9C-BE8EEFA4707C}" destId="{9F3A6520-3A75-4436-B170-11E86A119161}" srcOrd="4" destOrd="0" presId="urn:microsoft.com/office/officeart/2009/3/layout/StepUpProcess"/>
    <dgm:cxn modelId="{E0C4B683-2259-4DCB-B643-C67B7C18C1ED}" type="presParOf" srcId="{9F3A6520-3A75-4436-B170-11E86A119161}" destId="{0F05677E-7C09-42C7-88D9-1EAB3F7B85F1}" srcOrd="0" destOrd="0" presId="urn:microsoft.com/office/officeart/2009/3/layout/StepUpProcess"/>
    <dgm:cxn modelId="{304A5BA5-0F1D-4F55-9684-2E8742F7CEA5}" type="presParOf" srcId="{9F3A6520-3A75-4436-B170-11E86A119161}" destId="{08C08B00-430D-41C6-B7BA-B7744D7D8E6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C32DD9-D86C-403B-88EE-8BFDC5AE72B9}" type="doc">
      <dgm:prSet loTypeId="urn:microsoft.com/office/officeart/2005/8/layout/chevron1" loCatId="process" qsTypeId="urn:microsoft.com/office/officeart/2005/8/quickstyle/simple1" qsCatId="simple" csTypeId="urn:microsoft.com/office/officeart/2005/8/colors/colorful4" csCatId="colorful" phldr="1"/>
      <dgm:spPr/>
    </dgm:pt>
    <dgm:pt modelId="{444A2225-CA39-4482-BDAC-443182B49AB1}">
      <dgm:prSet/>
      <dgm:spPr/>
      <dgm:t>
        <a:bodyPr/>
        <a:lstStyle/>
        <a:p>
          <a:r>
            <a:rPr lang="ru-RU" dirty="0" smtClean="0"/>
            <a:t>Организация пространства</a:t>
          </a:r>
          <a:endParaRPr lang="ru-RU" dirty="0"/>
        </a:p>
      </dgm:t>
    </dgm:pt>
    <dgm:pt modelId="{03B6A370-83D6-4168-9512-DFDFA965754B}" type="parTrans" cxnId="{4A655643-3F49-4620-81AC-DBE8729DF00B}">
      <dgm:prSet/>
      <dgm:spPr/>
      <dgm:t>
        <a:bodyPr/>
        <a:lstStyle/>
        <a:p>
          <a:endParaRPr lang="ru-RU"/>
        </a:p>
      </dgm:t>
    </dgm:pt>
    <dgm:pt modelId="{2B83077C-C2E3-4290-AAFF-0356AE0B1BF6}" type="sibTrans" cxnId="{4A655643-3F49-4620-81AC-DBE8729DF00B}">
      <dgm:prSet/>
      <dgm:spPr/>
      <dgm:t>
        <a:bodyPr/>
        <a:lstStyle/>
        <a:p>
          <a:endParaRPr lang="ru-RU"/>
        </a:p>
      </dgm:t>
    </dgm:pt>
    <dgm:pt modelId="{62076CBB-6BA8-4BA9-BE29-0AE25A23B753}">
      <dgm:prSet/>
      <dgm:spPr/>
      <dgm:t>
        <a:bodyPr/>
        <a:lstStyle/>
        <a:p>
          <a:r>
            <a:rPr lang="ru-RU" smtClean="0"/>
            <a:t>Использование технических средств</a:t>
          </a:r>
          <a:endParaRPr lang="ru-RU"/>
        </a:p>
      </dgm:t>
    </dgm:pt>
    <dgm:pt modelId="{9DAA554F-5B44-470A-9D5F-054EB73AFAB3}" type="parTrans" cxnId="{F2DF2485-743C-4173-87EF-6E26F13ABE53}">
      <dgm:prSet/>
      <dgm:spPr/>
      <dgm:t>
        <a:bodyPr/>
        <a:lstStyle/>
        <a:p>
          <a:endParaRPr lang="ru-RU"/>
        </a:p>
      </dgm:t>
    </dgm:pt>
    <dgm:pt modelId="{60237468-1DEC-44B1-81F7-3C98F628666E}" type="sibTrans" cxnId="{F2DF2485-743C-4173-87EF-6E26F13ABE53}">
      <dgm:prSet/>
      <dgm:spPr/>
      <dgm:t>
        <a:bodyPr/>
        <a:lstStyle/>
        <a:p>
          <a:endParaRPr lang="ru-RU"/>
        </a:p>
      </dgm:t>
    </dgm:pt>
    <dgm:pt modelId="{F46FC5F4-29DF-46E6-84CB-E30E7D67910E}">
      <dgm:prSet/>
      <dgm:spPr/>
      <dgm:t>
        <a:bodyPr/>
        <a:lstStyle/>
        <a:p>
          <a:r>
            <a:rPr lang="ru-RU" smtClean="0"/>
            <a:t>Организация урока</a:t>
          </a:r>
          <a:endParaRPr lang="ru-RU"/>
        </a:p>
      </dgm:t>
    </dgm:pt>
    <dgm:pt modelId="{2E90075E-FA99-4A8B-B48C-9B8FB3932E20}" type="parTrans" cxnId="{CDDE9BE8-9139-4192-BAF1-F56B8C135BBB}">
      <dgm:prSet/>
      <dgm:spPr/>
      <dgm:t>
        <a:bodyPr/>
        <a:lstStyle/>
        <a:p>
          <a:endParaRPr lang="ru-RU"/>
        </a:p>
      </dgm:t>
    </dgm:pt>
    <dgm:pt modelId="{84D5B5B0-F135-4C58-8DE5-A2B3F0B71C09}" type="sibTrans" cxnId="{CDDE9BE8-9139-4192-BAF1-F56B8C135BBB}">
      <dgm:prSet/>
      <dgm:spPr/>
      <dgm:t>
        <a:bodyPr/>
        <a:lstStyle/>
        <a:p>
          <a:endParaRPr lang="ru-RU"/>
        </a:p>
      </dgm:t>
    </dgm:pt>
    <dgm:pt modelId="{3C55109C-8043-4FA4-854B-F9C8DDDB4E02}" type="pres">
      <dgm:prSet presAssocID="{82C32DD9-D86C-403B-88EE-8BFDC5AE72B9}" presName="Name0" presStyleCnt="0">
        <dgm:presLayoutVars>
          <dgm:dir/>
          <dgm:animLvl val="lvl"/>
          <dgm:resizeHandles val="exact"/>
        </dgm:presLayoutVars>
      </dgm:prSet>
      <dgm:spPr/>
    </dgm:pt>
    <dgm:pt modelId="{979ED1BC-DE2B-4CE6-877E-D12798739F61}" type="pres">
      <dgm:prSet presAssocID="{444A2225-CA39-4482-BDAC-443182B49AB1}" presName="parTxOnly" presStyleLbl="node1" presStyleIdx="0" presStyleCnt="3">
        <dgm:presLayoutVars>
          <dgm:chMax val="0"/>
          <dgm:chPref val="0"/>
          <dgm:bulletEnabled val="1"/>
        </dgm:presLayoutVars>
      </dgm:prSet>
      <dgm:spPr/>
      <dgm:t>
        <a:bodyPr/>
        <a:lstStyle/>
        <a:p>
          <a:endParaRPr lang="ru-RU"/>
        </a:p>
      </dgm:t>
    </dgm:pt>
    <dgm:pt modelId="{68FF8897-2494-4CFD-BEE7-9110647B892D}" type="pres">
      <dgm:prSet presAssocID="{2B83077C-C2E3-4290-AAFF-0356AE0B1BF6}" presName="parTxOnlySpace" presStyleCnt="0"/>
      <dgm:spPr/>
    </dgm:pt>
    <dgm:pt modelId="{0528800F-D4FA-4D06-8F56-CD2B6A3D2472}" type="pres">
      <dgm:prSet presAssocID="{62076CBB-6BA8-4BA9-BE29-0AE25A23B753}" presName="parTxOnly" presStyleLbl="node1" presStyleIdx="1" presStyleCnt="3">
        <dgm:presLayoutVars>
          <dgm:chMax val="0"/>
          <dgm:chPref val="0"/>
          <dgm:bulletEnabled val="1"/>
        </dgm:presLayoutVars>
      </dgm:prSet>
      <dgm:spPr/>
      <dgm:t>
        <a:bodyPr/>
        <a:lstStyle/>
        <a:p>
          <a:endParaRPr lang="ru-RU"/>
        </a:p>
      </dgm:t>
    </dgm:pt>
    <dgm:pt modelId="{93A5CC86-515A-43BF-B4EA-1EDA3A84AD48}" type="pres">
      <dgm:prSet presAssocID="{60237468-1DEC-44B1-81F7-3C98F628666E}" presName="parTxOnlySpace" presStyleCnt="0"/>
      <dgm:spPr/>
    </dgm:pt>
    <dgm:pt modelId="{BAF72CE3-C8B4-4BFA-BB3E-485B87358CDC}" type="pres">
      <dgm:prSet presAssocID="{F46FC5F4-29DF-46E6-84CB-E30E7D67910E}" presName="parTxOnly" presStyleLbl="node1" presStyleIdx="2" presStyleCnt="3">
        <dgm:presLayoutVars>
          <dgm:chMax val="0"/>
          <dgm:chPref val="0"/>
          <dgm:bulletEnabled val="1"/>
        </dgm:presLayoutVars>
      </dgm:prSet>
      <dgm:spPr/>
      <dgm:t>
        <a:bodyPr/>
        <a:lstStyle/>
        <a:p>
          <a:endParaRPr lang="ru-RU"/>
        </a:p>
      </dgm:t>
    </dgm:pt>
  </dgm:ptLst>
  <dgm:cxnLst>
    <dgm:cxn modelId="{CDDE9BE8-9139-4192-BAF1-F56B8C135BBB}" srcId="{82C32DD9-D86C-403B-88EE-8BFDC5AE72B9}" destId="{F46FC5F4-29DF-46E6-84CB-E30E7D67910E}" srcOrd="2" destOrd="0" parTransId="{2E90075E-FA99-4A8B-B48C-9B8FB3932E20}" sibTransId="{84D5B5B0-F135-4C58-8DE5-A2B3F0B71C09}"/>
    <dgm:cxn modelId="{F30732D0-0D25-4109-A6FA-D52935A40AEB}" type="presOf" srcId="{82C32DD9-D86C-403B-88EE-8BFDC5AE72B9}" destId="{3C55109C-8043-4FA4-854B-F9C8DDDB4E02}" srcOrd="0" destOrd="0" presId="urn:microsoft.com/office/officeart/2005/8/layout/chevron1"/>
    <dgm:cxn modelId="{7D3E313D-908A-4A38-A348-03A1295B8F4F}" type="presOf" srcId="{444A2225-CA39-4482-BDAC-443182B49AB1}" destId="{979ED1BC-DE2B-4CE6-877E-D12798739F61}" srcOrd="0" destOrd="0" presId="urn:microsoft.com/office/officeart/2005/8/layout/chevron1"/>
    <dgm:cxn modelId="{1B3D125F-4DA4-4704-A19A-C0349EB9879F}" type="presOf" srcId="{62076CBB-6BA8-4BA9-BE29-0AE25A23B753}" destId="{0528800F-D4FA-4D06-8F56-CD2B6A3D2472}" srcOrd="0" destOrd="0" presId="urn:microsoft.com/office/officeart/2005/8/layout/chevron1"/>
    <dgm:cxn modelId="{F2DF2485-743C-4173-87EF-6E26F13ABE53}" srcId="{82C32DD9-D86C-403B-88EE-8BFDC5AE72B9}" destId="{62076CBB-6BA8-4BA9-BE29-0AE25A23B753}" srcOrd="1" destOrd="0" parTransId="{9DAA554F-5B44-470A-9D5F-054EB73AFAB3}" sibTransId="{60237468-1DEC-44B1-81F7-3C98F628666E}"/>
    <dgm:cxn modelId="{4A655643-3F49-4620-81AC-DBE8729DF00B}" srcId="{82C32DD9-D86C-403B-88EE-8BFDC5AE72B9}" destId="{444A2225-CA39-4482-BDAC-443182B49AB1}" srcOrd="0" destOrd="0" parTransId="{03B6A370-83D6-4168-9512-DFDFA965754B}" sibTransId="{2B83077C-C2E3-4290-AAFF-0356AE0B1BF6}"/>
    <dgm:cxn modelId="{9A321310-CD48-4DE5-8936-B3151E2A7847}" type="presOf" srcId="{F46FC5F4-29DF-46E6-84CB-E30E7D67910E}" destId="{BAF72CE3-C8B4-4BFA-BB3E-485B87358CDC}" srcOrd="0" destOrd="0" presId="urn:microsoft.com/office/officeart/2005/8/layout/chevron1"/>
    <dgm:cxn modelId="{4599FD29-1B74-4E37-8E56-6BE5E3749CFA}" type="presParOf" srcId="{3C55109C-8043-4FA4-854B-F9C8DDDB4E02}" destId="{979ED1BC-DE2B-4CE6-877E-D12798739F61}" srcOrd="0" destOrd="0" presId="urn:microsoft.com/office/officeart/2005/8/layout/chevron1"/>
    <dgm:cxn modelId="{CDBB3F9A-AC6B-44C2-9387-2184C72EB7FD}" type="presParOf" srcId="{3C55109C-8043-4FA4-854B-F9C8DDDB4E02}" destId="{68FF8897-2494-4CFD-BEE7-9110647B892D}" srcOrd="1" destOrd="0" presId="urn:microsoft.com/office/officeart/2005/8/layout/chevron1"/>
    <dgm:cxn modelId="{54142A82-9E2A-40F4-AA0C-DCE7F1B189A2}" type="presParOf" srcId="{3C55109C-8043-4FA4-854B-F9C8DDDB4E02}" destId="{0528800F-D4FA-4D06-8F56-CD2B6A3D2472}" srcOrd="2" destOrd="0" presId="urn:microsoft.com/office/officeart/2005/8/layout/chevron1"/>
    <dgm:cxn modelId="{53D3186B-63A6-42F4-8DA2-F0E0112F9C64}" type="presParOf" srcId="{3C55109C-8043-4FA4-854B-F9C8DDDB4E02}" destId="{93A5CC86-515A-43BF-B4EA-1EDA3A84AD48}" srcOrd="3" destOrd="0" presId="urn:microsoft.com/office/officeart/2005/8/layout/chevron1"/>
    <dgm:cxn modelId="{2BC84708-C7C6-47D2-98BD-FE27022DCEEA}" type="presParOf" srcId="{3C55109C-8043-4FA4-854B-F9C8DDDB4E02}" destId="{BAF72CE3-C8B4-4BFA-BB3E-485B87358CDC}"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524091-FDD7-4724-A0F3-4A9C0C101FBA}" type="doc">
      <dgm:prSet loTypeId="urn:microsoft.com/office/officeart/2005/8/layout/hList3" loCatId="list" qsTypeId="urn:microsoft.com/office/officeart/2005/8/quickstyle/simple1" qsCatId="simple" csTypeId="urn:microsoft.com/office/officeart/2005/8/colors/colorful4" csCatId="colorful" phldr="1"/>
      <dgm:spPr/>
      <dgm:t>
        <a:bodyPr/>
        <a:lstStyle/>
        <a:p>
          <a:endParaRPr lang="ru-RU"/>
        </a:p>
      </dgm:t>
    </dgm:pt>
    <dgm:pt modelId="{6D83BD67-FEE3-42FF-93D6-FE317612A871}">
      <dgm:prSet phldrT="[Текст]"/>
      <dgm:spPr/>
      <dgm:t>
        <a:bodyPr/>
        <a:lstStyle/>
        <a:p>
          <a:r>
            <a:rPr lang="ru-RU" dirty="0" smtClean="0"/>
            <a:t>Инклюзивный урок</a:t>
          </a:r>
          <a:endParaRPr lang="ru-RU" dirty="0"/>
        </a:p>
      </dgm:t>
    </dgm:pt>
    <dgm:pt modelId="{E3D4701B-9A2C-407C-AA8A-0F024EB68D0C}" type="parTrans" cxnId="{5CCA5A51-83A6-4CD8-9018-9C69B5BBF819}">
      <dgm:prSet/>
      <dgm:spPr/>
      <dgm:t>
        <a:bodyPr/>
        <a:lstStyle/>
        <a:p>
          <a:endParaRPr lang="ru-RU"/>
        </a:p>
      </dgm:t>
    </dgm:pt>
    <dgm:pt modelId="{1721B919-21DF-42FC-8093-C43FFDE4A166}" type="sibTrans" cxnId="{5CCA5A51-83A6-4CD8-9018-9C69B5BBF819}">
      <dgm:prSet/>
      <dgm:spPr/>
      <dgm:t>
        <a:bodyPr/>
        <a:lstStyle/>
        <a:p>
          <a:endParaRPr lang="ru-RU"/>
        </a:p>
      </dgm:t>
    </dgm:pt>
    <dgm:pt modelId="{A3DBE28E-C007-491F-990B-F46827F152DD}">
      <dgm:prSet/>
      <dgm:spPr/>
      <dgm:t>
        <a:bodyPr/>
        <a:lstStyle/>
        <a:p>
          <a:r>
            <a:rPr lang="ru-RU" smtClean="0"/>
            <a:t>Четкая структура урока</a:t>
          </a:r>
          <a:endParaRPr lang="ru-RU"/>
        </a:p>
      </dgm:t>
    </dgm:pt>
    <dgm:pt modelId="{9837C65A-FBBB-44B3-9C03-CE84D381A875}" type="parTrans" cxnId="{4B42D16B-9078-4A5B-8468-F4FCB9BDFB66}">
      <dgm:prSet/>
      <dgm:spPr/>
      <dgm:t>
        <a:bodyPr/>
        <a:lstStyle/>
        <a:p>
          <a:endParaRPr lang="ru-RU"/>
        </a:p>
      </dgm:t>
    </dgm:pt>
    <dgm:pt modelId="{B8D3298C-A2E6-4D7C-B6A9-D784AAF1BA73}" type="sibTrans" cxnId="{4B42D16B-9078-4A5B-8468-F4FCB9BDFB66}">
      <dgm:prSet/>
      <dgm:spPr/>
      <dgm:t>
        <a:bodyPr/>
        <a:lstStyle/>
        <a:p>
          <a:endParaRPr lang="ru-RU"/>
        </a:p>
      </dgm:t>
    </dgm:pt>
    <dgm:pt modelId="{D7A4A4D3-FABE-490E-8BBF-DDA657EC48B0}">
      <dgm:prSet/>
      <dgm:spPr/>
      <dgm:t>
        <a:bodyPr/>
        <a:lstStyle/>
        <a:p>
          <a:r>
            <a:rPr lang="ru-RU" smtClean="0"/>
            <a:t>Смена видов деятельности</a:t>
          </a:r>
          <a:endParaRPr lang="ru-RU"/>
        </a:p>
      </dgm:t>
    </dgm:pt>
    <dgm:pt modelId="{2967E4AD-122C-4235-BD20-7544CEBBEDCB}" type="parTrans" cxnId="{A8D78902-8ECF-4726-AC18-7D17A5F562D4}">
      <dgm:prSet/>
      <dgm:spPr/>
      <dgm:t>
        <a:bodyPr/>
        <a:lstStyle/>
        <a:p>
          <a:endParaRPr lang="ru-RU"/>
        </a:p>
      </dgm:t>
    </dgm:pt>
    <dgm:pt modelId="{BDF7C7D5-1829-45DB-9AB8-1ABC5C327B71}" type="sibTrans" cxnId="{A8D78902-8ECF-4726-AC18-7D17A5F562D4}">
      <dgm:prSet/>
      <dgm:spPr/>
      <dgm:t>
        <a:bodyPr/>
        <a:lstStyle/>
        <a:p>
          <a:endParaRPr lang="ru-RU"/>
        </a:p>
      </dgm:t>
    </dgm:pt>
    <dgm:pt modelId="{80C21C22-52BF-440D-8338-90E1D2DD8ADA}">
      <dgm:prSet/>
      <dgm:spPr/>
      <dgm:t>
        <a:bodyPr/>
        <a:lstStyle/>
        <a:p>
          <a:r>
            <a:rPr lang="ru-RU" dirty="0" smtClean="0"/>
            <a:t>Использование </a:t>
          </a:r>
          <a:r>
            <a:rPr lang="ru-RU" dirty="0" err="1" smtClean="0"/>
            <a:t>разноуровневых</a:t>
          </a:r>
          <a:r>
            <a:rPr lang="ru-RU" dirty="0" smtClean="0"/>
            <a:t> заданий</a:t>
          </a:r>
          <a:endParaRPr lang="ru-RU" dirty="0"/>
        </a:p>
      </dgm:t>
    </dgm:pt>
    <dgm:pt modelId="{987857CA-C553-4829-9AAF-712DD433226B}" type="parTrans" cxnId="{CE5C68D3-4D43-4D59-B031-1E15707E7BCA}">
      <dgm:prSet/>
      <dgm:spPr/>
      <dgm:t>
        <a:bodyPr/>
        <a:lstStyle/>
        <a:p>
          <a:endParaRPr lang="ru-RU"/>
        </a:p>
      </dgm:t>
    </dgm:pt>
    <dgm:pt modelId="{4D40B640-C3EA-4CEC-A8E9-B7223FCA60AB}" type="sibTrans" cxnId="{CE5C68D3-4D43-4D59-B031-1E15707E7BCA}">
      <dgm:prSet/>
      <dgm:spPr/>
      <dgm:t>
        <a:bodyPr/>
        <a:lstStyle/>
        <a:p>
          <a:endParaRPr lang="ru-RU"/>
        </a:p>
      </dgm:t>
    </dgm:pt>
    <dgm:pt modelId="{FEF9C089-C5CA-41D3-A1CA-F67800EDD178}" type="pres">
      <dgm:prSet presAssocID="{E6524091-FDD7-4724-A0F3-4A9C0C101FBA}" presName="composite" presStyleCnt="0">
        <dgm:presLayoutVars>
          <dgm:chMax val="1"/>
          <dgm:dir/>
          <dgm:resizeHandles val="exact"/>
        </dgm:presLayoutVars>
      </dgm:prSet>
      <dgm:spPr/>
      <dgm:t>
        <a:bodyPr/>
        <a:lstStyle/>
        <a:p>
          <a:endParaRPr lang="ru-RU"/>
        </a:p>
      </dgm:t>
    </dgm:pt>
    <dgm:pt modelId="{53AF4ACC-3C57-4CA8-A9AB-EF101CEA3F6D}" type="pres">
      <dgm:prSet presAssocID="{6D83BD67-FEE3-42FF-93D6-FE317612A871}" presName="roof" presStyleLbl="dkBgShp" presStyleIdx="0" presStyleCnt="2"/>
      <dgm:spPr/>
      <dgm:t>
        <a:bodyPr/>
        <a:lstStyle/>
        <a:p>
          <a:endParaRPr lang="ru-RU"/>
        </a:p>
      </dgm:t>
    </dgm:pt>
    <dgm:pt modelId="{1243F51F-7808-4478-B36C-B77471DEC1A6}" type="pres">
      <dgm:prSet presAssocID="{6D83BD67-FEE3-42FF-93D6-FE317612A871}" presName="pillars" presStyleCnt="0"/>
      <dgm:spPr/>
    </dgm:pt>
    <dgm:pt modelId="{BBDBE489-B976-4860-91C3-F2C6A1142939}" type="pres">
      <dgm:prSet presAssocID="{6D83BD67-FEE3-42FF-93D6-FE317612A871}" presName="pillar1" presStyleLbl="node1" presStyleIdx="0" presStyleCnt="3">
        <dgm:presLayoutVars>
          <dgm:bulletEnabled val="1"/>
        </dgm:presLayoutVars>
      </dgm:prSet>
      <dgm:spPr/>
      <dgm:t>
        <a:bodyPr/>
        <a:lstStyle/>
        <a:p>
          <a:endParaRPr lang="ru-RU"/>
        </a:p>
      </dgm:t>
    </dgm:pt>
    <dgm:pt modelId="{3BFB4B94-43C1-4BA2-BC8B-45E4DFF7501B}" type="pres">
      <dgm:prSet presAssocID="{D7A4A4D3-FABE-490E-8BBF-DDA657EC48B0}" presName="pillarX" presStyleLbl="node1" presStyleIdx="1" presStyleCnt="3">
        <dgm:presLayoutVars>
          <dgm:bulletEnabled val="1"/>
        </dgm:presLayoutVars>
      </dgm:prSet>
      <dgm:spPr/>
      <dgm:t>
        <a:bodyPr/>
        <a:lstStyle/>
        <a:p>
          <a:endParaRPr lang="ru-RU"/>
        </a:p>
      </dgm:t>
    </dgm:pt>
    <dgm:pt modelId="{491DE057-EF0D-426D-ABAF-E7E75C12888F}" type="pres">
      <dgm:prSet presAssocID="{80C21C22-52BF-440D-8338-90E1D2DD8ADA}" presName="pillarX" presStyleLbl="node1" presStyleIdx="2" presStyleCnt="3">
        <dgm:presLayoutVars>
          <dgm:bulletEnabled val="1"/>
        </dgm:presLayoutVars>
      </dgm:prSet>
      <dgm:spPr/>
      <dgm:t>
        <a:bodyPr/>
        <a:lstStyle/>
        <a:p>
          <a:endParaRPr lang="ru-RU"/>
        </a:p>
      </dgm:t>
    </dgm:pt>
    <dgm:pt modelId="{C9C66EF4-C69A-41A3-A486-F055DC42F820}" type="pres">
      <dgm:prSet presAssocID="{6D83BD67-FEE3-42FF-93D6-FE317612A871}" presName="base" presStyleLbl="dkBgShp" presStyleIdx="1" presStyleCnt="2"/>
      <dgm:spPr/>
    </dgm:pt>
  </dgm:ptLst>
  <dgm:cxnLst>
    <dgm:cxn modelId="{F5454013-E340-4B6C-8F1C-4C8494F78A9B}" type="presOf" srcId="{A3DBE28E-C007-491F-990B-F46827F152DD}" destId="{BBDBE489-B976-4860-91C3-F2C6A1142939}" srcOrd="0" destOrd="0" presId="urn:microsoft.com/office/officeart/2005/8/layout/hList3"/>
    <dgm:cxn modelId="{4B42D16B-9078-4A5B-8468-F4FCB9BDFB66}" srcId="{6D83BD67-FEE3-42FF-93D6-FE317612A871}" destId="{A3DBE28E-C007-491F-990B-F46827F152DD}" srcOrd="0" destOrd="0" parTransId="{9837C65A-FBBB-44B3-9C03-CE84D381A875}" sibTransId="{B8D3298C-A2E6-4D7C-B6A9-D784AAF1BA73}"/>
    <dgm:cxn modelId="{91EAE67F-C1E0-4E30-BF51-3B01F3BCD257}" type="presOf" srcId="{D7A4A4D3-FABE-490E-8BBF-DDA657EC48B0}" destId="{3BFB4B94-43C1-4BA2-BC8B-45E4DFF7501B}" srcOrd="0" destOrd="0" presId="urn:microsoft.com/office/officeart/2005/8/layout/hList3"/>
    <dgm:cxn modelId="{A8D78902-8ECF-4726-AC18-7D17A5F562D4}" srcId="{6D83BD67-FEE3-42FF-93D6-FE317612A871}" destId="{D7A4A4D3-FABE-490E-8BBF-DDA657EC48B0}" srcOrd="1" destOrd="0" parTransId="{2967E4AD-122C-4235-BD20-7544CEBBEDCB}" sibTransId="{BDF7C7D5-1829-45DB-9AB8-1ABC5C327B71}"/>
    <dgm:cxn modelId="{0A2EFCC0-3513-458D-83FD-465C6F18CCDB}" type="presOf" srcId="{E6524091-FDD7-4724-A0F3-4A9C0C101FBA}" destId="{FEF9C089-C5CA-41D3-A1CA-F67800EDD178}" srcOrd="0" destOrd="0" presId="urn:microsoft.com/office/officeart/2005/8/layout/hList3"/>
    <dgm:cxn modelId="{CE5C68D3-4D43-4D59-B031-1E15707E7BCA}" srcId="{6D83BD67-FEE3-42FF-93D6-FE317612A871}" destId="{80C21C22-52BF-440D-8338-90E1D2DD8ADA}" srcOrd="2" destOrd="0" parTransId="{987857CA-C553-4829-9AAF-712DD433226B}" sibTransId="{4D40B640-C3EA-4CEC-A8E9-B7223FCA60AB}"/>
    <dgm:cxn modelId="{5CCA5A51-83A6-4CD8-9018-9C69B5BBF819}" srcId="{E6524091-FDD7-4724-A0F3-4A9C0C101FBA}" destId="{6D83BD67-FEE3-42FF-93D6-FE317612A871}" srcOrd="0" destOrd="0" parTransId="{E3D4701B-9A2C-407C-AA8A-0F024EB68D0C}" sibTransId="{1721B919-21DF-42FC-8093-C43FFDE4A166}"/>
    <dgm:cxn modelId="{55B198CA-5EEF-4C8B-BB45-E8332B4F2A83}" type="presOf" srcId="{80C21C22-52BF-440D-8338-90E1D2DD8ADA}" destId="{491DE057-EF0D-426D-ABAF-E7E75C12888F}" srcOrd="0" destOrd="0" presId="urn:microsoft.com/office/officeart/2005/8/layout/hList3"/>
    <dgm:cxn modelId="{AFB89975-9643-47AF-8830-E7099886D57A}" type="presOf" srcId="{6D83BD67-FEE3-42FF-93D6-FE317612A871}" destId="{53AF4ACC-3C57-4CA8-A9AB-EF101CEA3F6D}" srcOrd="0" destOrd="0" presId="urn:microsoft.com/office/officeart/2005/8/layout/hList3"/>
    <dgm:cxn modelId="{D633846A-76DE-4832-9B5D-DFA1743A2A2E}" type="presParOf" srcId="{FEF9C089-C5CA-41D3-A1CA-F67800EDD178}" destId="{53AF4ACC-3C57-4CA8-A9AB-EF101CEA3F6D}" srcOrd="0" destOrd="0" presId="urn:microsoft.com/office/officeart/2005/8/layout/hList3"/>
    <dgm:cxn modelId="{6B6BD817-8673-4E19-8E04-710C3D93529E}" type="presParOf" srcId="{FEF9C089-C5CA-41D3-A1CA-F67800EDD178}" destId="{1243F51F-7808-4478-B36C-B77471DEC1A6}" srcOrd="1" destOrd="0" presId="urn:microsoft.com/office/officeart/2005/8/layout/hList3"/>
    <dgm:cxn modelId="{8D5247D2-10AF-484B-90EC-178A82189539}" type="presParOf" srcId="{1243F51F-7808-4478-B36C-B77471DEC1A6}" destId="{BBDBE489-B976-4860-91C3-F2C6A1142939}" srcOrd="0" destOrd="0" presId="urn:microsoft.com/office/officeart/2005/8/layout/hList3"/>
    <dgm:cxn modelId="{AE97A720-C411-4AED-AA92-39A72936A3AB}" type="presParOf" srcId="{1243F51F-7808-4478-B36C-B77471DEC1A6}" destId="{3BFB4B94-43C1-4BA2-BC8B-45E4DFF7501B}" srcOrd="1" destOrd="0" presId="urn:microsoft.com/office/officeart/2005/8/layout/hList3"/>
    <dgm:cxn modelId="{B8B56A00-F4CA-4B55-959F-2E87CDDCD8CD}" type="presParOf" srcId="{1243F51F-7808-4478-B36C-B77471DEC1A6}" destId="{491DE057-EF0D-426D-ABAF-E7E75C12888F}" srcOrd="2" destOrd="0" presId="urn:microsoft.com/office/officeart/2005/8/layout/hList3"/>
    <dgm:cxn modelId="{F80A11ED-20D3-430F-B778-9FDE6B4B8431}" type="presParOf" srcId="{FEF9C089-C5CA-41D3-A1CA-F67800EDD178}" destId="{C9C66EF4-C69A-41A3-A486-F055DC42F820}" srcOrd="2" destOrd="0" presId="urn:microsoft.com/office/officeart/2005/8/layout/h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B07C93-44CF-41E8-81FE-414B9B7401D1}" type="doc">
      <dgm:prSet loTypeId="urn:microsoft.com/office/officeart/2005/8/layout/process4" loCatId="process" qsTypeId="urn:microsoft.com/office/officeart/2005/8/quickstyle/simple1" qsCatId="simple" csTypeId="urn:microsoft.com/office/officeart/2005/8/colors/colorful4" csCatId="colorful" phldr="1"/>
      <dgm:spPr/>
      <dgm:t>
        <a:bodyPr/>
        <a:lstStyle/>
        <a:p>
          <a:endParaRPr lang="ru-RU"/>
        </a:p>
      </dgm:t>
    </dgm:pt>
    <dgm:pt modelId="{B1A50B95-7FF9-4B7F-B232-67CABBAC6B30}">
      <dgm:prSet phldrT="[Текст]" custT="1"/>
      <dgm:spPr/>
      <dgm:t>
        <a:bodyPr/>
        <a:lstStyle/>
        <a:p>
          <a:r>
            <a:rPr lang="ru-RU" sz="1400" dirty="0" smtClean="0"/>
            <a:t>ЗАДАЧИ</a:t>
          </a:r>
          <a:endParaRPr lang="ru-RU" sz="1400" dirty="0"/>
        </a:p>
      </dgm:t>
    </dgm:pt>
    <dgm:pt modelId="{9E46A451-C1B9-41A8-A5C3-C8ABB2E9B57B}" type="parTrans" cxnId="{7F0EAE5B-7105-40CC-A971-9FF20B3C1E76}">
      <dgm:prSet/>
      <dgm:spPr/>
      <dgm:t>
        <a:bodyPr/>
        <a:lstStyle/>
        <a:p>
          <a:endParaRPr lang="ru-RU" sz="1400"/>
        </a:p>
      </dgm:t>
    </dgm:pt>
    <dgm:pt modelId="{E22AC45A-AC85-470D-956B-90E2EAEC6500}" type="sibTrans" cxnId="{7F0EAE5B-7105-40CC-A971-9FF20B3C1E76}">
      <dgm:prSet/>
      <dgm:spPr/>
      <dgm:t>
        <a:bodyPr/>
        <a:lstStyle/>
        <a:p>
          <a:endParaRPr lang="ru-RU" sz="1400"/>
        </a:p>
      </dgm:t>
    </dgm:pt>
    <dgm:pt modelId="{2D5D03EA-30F7-4732-A9C8-1B7DEA31CC43}">
      <dgm:prSet phldrT="[Текст]" custT="1"/>
      <dgm:spPr/>
      <dgm:t>
        <a:bodyPr/>
        <a:lstStyle/>
        <a:p>
          <a:r>
            <a:rPr lang="ru-RU" sz="1400" dirty="0" smtClean="0"/>
            <a:t>ОБРАЗОВАТЕЛЬНЫЕ</a:t>
          </a:r>
        </a:p>
        <a:p>
          <a:r>
            <a:rPr lang="ru-RU" sz="1400" dirty="0" smtClean="0"/>
            <a:t>КОРРЕЦИОННО - РАЗВИВАЮЩЕ</a:t>
          </a:r>
          <a:endParaRPr lang="ru-RU" sz="1400" dirty="0"/>
        </a:p>
      </dgm:t>
    </dgm:pt>
    <dgm:pt modelId="{165B914D-126C-475D-B767-665826AE052F}" type="parTrans" cxnId="{6CD920CE-B435-44C7-BFA3-63F95225D8F3}">
      <dgm:prSet/>
      <dgm:spPr/>
      <dgm:t>
        <a:bodyPr/>
        <a:lstStyle/>
        <a:p>
          <a:endParaRPr lang="ru-RU" sz="1400"/>
        </a:p>
      </dgm:t>
    </dgm:pt>
    <dgm:pt modelId="{5B875AEC-D260-413D-B27D-7620C58D5529}" type="sibTrans" cxnId="{6CD920CE-B435-44C7-BFA3-63F95225D8F3}">
      <dgm:prSet/>
      <dgm:spPr/>
      <dgm:t>
        <a:bodyPr/>
        <a:lstStyle/>
        <a:p>
          <a:endParaRPr lang="ru-RU" sz="1400"/>
        </a:p>
      </dgm:t>
    </dgm:pt>
    <dgm:pt modelId="{3B42D200-D608-43FD-BF2C-919C17D0C341}">
      <dgm:prSet phldrT="[Текст]" custT="1"/>
      <dgm:spPr/>
      <dgm:t>
        <a:bodyPr/>
        <a:lstStyle/>
        <a:p>
          <a:r>
            <a:rPr lang="ru-RU" sz="1400" dirty="0" smtClean="0"/>
            <a:t>ПРЕДУСМАТРИВАТЬ</a:t>
          </a:r>
          <a:endParaRPr lang="ru-RU" sz="1400" dirty="0"/>
        </a:p>
      </dgm:t>
    </dgm:pt>
    <dgm:pt modelId="{1AAC6A34-BE88-4956-AA5E-35B64EDFD6D7}" type="parTrans" cxnId="{3F131079-D255-43F2-A777-575CE2631D40}">
      <dgm:prSet/>
      <dgm:spPr/>
      <dgm:t>
        <a:bodyPr/>
        <a:lstStyle/>
        <a:p>
          <a:endParaRPr lang="ru-RU" sz="1400"/>
        </a:p>
      </dgm:t>
    </dgm:pt>
    <dgm:pt modelId="{61EF7115-F6E2-40AC-A96A-9A813E393D46}" type="sibTrans" cxnId="{3F131079-D255-43F2-A777-575CE2631D40}">
      <dgm:prSet/>
      <dgm:spPr/>
      <dgm:t>
        <a:bodyPr/>
        <a:lstStyle/>
        <a:p>
          <a:endParaRPr lang="ru-RU" sz="1400"/>
        </a:p>
      </dgm:t>
    </dgm:pt>
    <dgm:pt modelId="{EC476991-4F8C-405C-B097-C186E9A7BF99}">
      <dgm:prSet phldrT="[Текст]" custT="1"/>
      <dgm:spPr/>
      <dgm:t>
        <a:bodyPr/>
        <a:lstStyle/>
        <a:p>
          <a:r>
            <a:rPr lang="ru-RU" sz="1400" dirty="0" smtClean="0"/>
            <a:t>СМЕНУ ДЕЯТЕЛЬНОСТИ</a:t>
          </a:r>
        </a:p>
        <a:p>
          <a:r>
            <a:rPr lang="ru-RU" sz="1400" dirty="0" smtClean="0"/>
            <a:t>ЧЕРЕДОВАНИЕ АКТИВНОЙ РАБОТЫ С ОТДЫХОМ</a:t>
          </a:r>
        </a:p>
        <a:p>
          <a:r>
            <a:rPr lang="ru-RU" sz="1400" dirty="0" smtClean="0"/>
            <a:t>ИСПОЛЬЗОВАНИЕ НАГЛЯДНЫХ СРЕДСТВ</a:t>
          </a:r>
          <a:endParaRPr lang="ru-RU" sz="1400" dirty="0"/>
        </a:p>
      </dgm:t>
    </dgm:pt>
    <dgm:pt modelId="{E0992FAB-1DA9-4C81-8C46-1150EF55D4CD}" type="parTrans" cxnId="{1183E787-27ED-4ED0-BB73-DFEADBDC5C96}">
      <dgm:prSet/>
      <dgm:spPr/>
      <dgm:t>
        <a:bodyPr/>
        <a:lstStyle/>
        <a:p>
          <a:endParaRPr lang="ru-RU" sz="1400"/>
        </a:p>
      </dgm:t>
    </dgm:pt>
    <dgm:pt modelId="{E087E7DB-99DB-4E8C-A459-6901BA5AF3F6}" type="sibTrans" cxnId="{1183E787-27ED-4ED0-BB73-DFEADBDC5C96}">
      <dgm:prSet/>
      <dgm:spPr/>
      <dgm:t>
        <a:bodyPr/>
        <a:lstStyle/>
        <a:p>
          <a:endParaRPr lang="ru-RU" sz="1400"/>
        </a:p>
      </dgm:t>
    </dgm:pt>
    <dgm:pt modelId="{92E74138-234B-4622-B1B2-1A3942216436}">
      <dgm:prSet phldrT="[Текст]" custT="1"/>
      <dgm:spPr/>
      <dgm:t>
        <a:bodyPr/>
        <a:lstStyle/>
        <a:p>
          <a:r>
            <a:rPr lang="ru-RU" sz="1400" dirty="0" smtClean="0"/>
            <a:t>УЧИТЫВАТЬ ОСОБЕННОСТИ ВНИМАНИЯ ОБУЧАЮЩИХСЯ, ИХ ИСТОЩАЕМОСТЬ </a:t>
          </a:r>
          <a:endParaRPr lang="ru-RU" sz="1400" dirty="0"/>
        </a:p>
      </dgm:t>
    </dgm:pt>
    <dgm:pt modelId="{00A6B61D-B8AA-49DC-A3C9-7C902267A016}" type="parTrans" cxnId="{161E7DE2-51D8-4C8E-A34D-9D08827D047F}">
      <dgm:prSet/>
      <dgm:spPr/>
      <dgm:t>
        <a:bodyPr/>
        <a:lstStyle/>
        <a:p>
          <a:endParaRPr lang="ru-RU" sz="1400"/>
        </a:p>
      </dgm:t>
    </dgm:pt>
    <dgm:pt modelId="{A56481F0-EFB8-498B-91DE-8E124FD341D0}" type="sibTrans" cxnId="{161E7DE2-51D8-4C8E-A34D-9D08827D047F}">
      <dgm:prSet/>
      <dgm:spPr/>
      <dgm:t>
        <a:bodyPr/>
        <a:lstStyle/>
        <a:p>
          <a:endParaRPr lang="ru-RU" sz="1400"/>
        </a:p>
      </dgm:t>
    </dgm:pt>
    <dgm:pt modelId="{EB6CE39F-2C7C-4839-8865-387798EFBACB}">
      <dgm:prSet phldrT="[Текст]" custT="1"/>
      <dgm:spPr/>
      <dgm:t>
        <a:bodyPr/>
        <a:lstStyle/>
        <a:p>
          <a:r>
            <a:rPr lang="ru-RU" sz="1400" dirty="0" smtClean="0"/>
            <a:t>ИНТЕЛЛЕКТУАЛЬНЫЕ ЗАДАНИЯ ИСПОЛЬЗОВАТЬ В СЕРЕДИНЕ УРОКА</a:t>
          </a:r>
        </a:p>
        <a:p>
          <a:r>
            <a:rPr lang="ru-RU" sz="1400" dirty="0" smtClean="0"/>
            <a:t>ЧЕРЕДОВАТЬ ЗАДАНИЯ, СВЯЗАННЫЕ С ОБУЧЕНИЕМ, И ЗАДАНИЯ, ИМЕЮЩИЕ КОРРЕКЦИОННУЮ НАПРАВЛЕННОСТЬ</a:t>
          </a:r>
          <a:endParaRPr lang="ru-RU" sz="1400" dirty="0"/>
        </a:p>
      </dgm:t>
    </dgm:pt>
    <dgm:pt modelId="{D490284E-965A-4B60-AAA4-5B7E2F30A700}" type="parTrans" cxnId="{17A345A9-5309-441B-B900-B8CF42943856}">
      <dgm:prSet/>
      <dgm:spPr/>
      <dgm:t>
        <a:bodyPr/>
        <a:lstStyle/>
        <a:p>
          <a:endParaRPr lang="ru-RU" sz="1400"/>
        </a:p>
      </dgm:t>
    </dgm:pt>
    <dgm:pt modelId="{2F5718E8-C471-4364-B482-5927C9A098E3}" type="sibTrans" cxnId="{17A345A9-5309-441B-B900-B8CF42943856}">
      <dgm:prSet/>
      <dgm:spPr/>
      <dgm:t>
        <a:bodyPr/>
        <a:lstStyle/>
        <a:p>
          <a:endParaRPr lang="ru-RU" sz="1400"/>
        </a:p>
      </dgm:t>
    </dgm:pt>
    <dgm:pt modelId="{255EC64F-0ABB-4664-A256-809D22DF2B77}" type="pres">
      <dgm:prSet presAssocID="{BAB07C93-44CF-41E8-81FE-414B9B7401D1}" presName="Name0" presStyleCnt="0">
        <dgm:presLayoutVars>
          <dgm:dir/>
          <dgm:animLvl val="lvl"/>
          <dgm:resizeHandles val="exact"/>
        </dgm:presLayoutVars>
      </dgm:prSet>
      <dgm:spPr/>
      <dgm:t>
        <a:bodyPr/>
        <a:lstStyle/>
        <a:p>
          <a:endParaRPr lang="ru-RU"/>
        </a:p>
      </dgm:t>
    </dgm:pt>
    <dgm:pt modelId="{41557B45-A9C5-4A71-8A88-E57EDD694415}" type="pres">
      <dgm:prSet presAssocID="{92E74138-234B-4622-B1B2-1A3942216436}" presName="boxAndChildren" presStyleCnt="0"/>
      <dgm:spPr/>
    </dgm:pt>
    <dgm:pt modelId="{D501686A-7C26-4902-B94F-3E46A02ED454}" type="pres">
      <dgm:prSet presAssocID="{92E74138-234B-4622-B1B2-1A3942216436}" presName="parentTextBox" presStyleLbl="node1" presStyleIdx="0" presStyleCnt="3"/>
      <dgm:spPr/>
      <dgm:t>
        <a:bodyPr/>
        <a:lstStyle/>
        <a:p>
          <a:endParaRPr lang="ru-RU"/>
        </a:p>
      </dgm:t>
    </dgm:pt>
    <dgm:pt modelId="{CD0BDDE7-9646-4DD2-9324-9ED10EB0D33F}" type="pres">
      <dgm:prSet presAssocID="{92E74138-234B-4622-B1B2-1A3942216436}" presName="entireBox" presStyleLbl="node1" presStyleIdx="0" presStyleCnt="3"/>
      <dgm:spPr/>
      <dgm:t>
        <a:bodyPr/>
        <a:lstStyle/>
        <a:p>
          <a:endParaRPr lang="ru-RU"/>
        </a:p>
      </dgm:t>
    </dgm:pt>
    <dgm:pt modelId="{0BF13E0A-E34F-485B-A07F-6D8722416849}" type="pres">
      <dgm:prSet presAssocID="{92E74138-234B-4622-B1B2-1A3942216436}" presName="descendantBox" presStyleCnt="0"/>
      <dgm:spPr/>
    </dgm:pt>
    <dgm:pt modelId="{951C6B8B-70FF-40A4-B679-4D46FB2CA4D4}" type="pres">
      <dgm:prSet presAssocID="{EB6CE39F-2C7C-4839-8865-387798EFBACB}" presName="childTextBox" presStyleLbl="fgAccFollowNode1" presStyleIdx="0" presStyleCnt="3" custScaleY="137496" custLinFactNeighborX="464" custLinFactNeighborY="-4026">
        <dgm:presLayoutVars>
          <dgm:bulletEnabled val="1"/>
        </dgm:presLayoutVars>
      </dgm:prSet>
      <dgm:spPr/>
      <dgm:t>
        <a:bodyPr/>
        <a:lstStyle/>
        <a:p>
          <a:endParaRPr lang="ru-RU"/>
        </a:p>
      </dgm:t>
    </dgm:pt>
    <dgm:pt modelId="{5A8FAAD0-3D92-46C1-9FB4-7FAF473FF57F}" type="pres">
      <dgm:prSet presAssocID="{61EF7115-F6E2-40AC-A96A-9A813E393D46}" presName="sp" presStyleCnt="0"/>
      <dgm:spPr/>
    </dgm:pt>
    <dgm:pt modelId="{BA4A4253-8C52-4C66-A81B-C67083FA49CA}" type="pres">
      <dgm:prSet presAssocID="{3B42D200-D608-43FD-BF2C-919C17D0C341}" presName="arrowAndChildren" presStyleCnt="0"/>
      <dgm:spPr/>
    </dgm:pt>
    <dgm:pt modelId="{2605C0F6-353E-4CCD-8166-ACD5CF66AA54}" type="pres">
      <dgm:prSet presAssocID="{3B42D200-D608-43FD-BF2C-919C17D0C341}" presName="parentTextArrow" presStyleLbl="node1" presStyleIdx="0" presStyleCnt="3"/>
      <dgm:spPr/>
      <dgm:t>
        <a:bodyPr/>
        <a:lstStyle/>
        <a:p>
          <a:endParaRPr lang="ru-RU"/>
        </a:p>
      </dgm:t>
    </dgm:pt>
    <dgm:pt modelId="{EE083F9C-28AB-44F1-AD1E-DC0D73DFCCDF}" type="pres">
      <dgm:prSet presAssocID="{3B42D200-D608-43FD-BF2C-919C17D0C341}" presName="arrow" presStyleLbl="node1" presStyleIdx="1" presStyleCnt="3" custScaleY="117046" custLinFactNeighborY="3676"/>
      <dgm:spPr/>
      <dgm:t>
        <a:bodyPr/>
        <a:lstStyle/>
        <a:p>
          <a:endParaRPr lang="ru-RU"/>
        </a:p>
      </dgm:t>
    </dgm:pt>
    <dgm:pt modelId="{278BEE88-FC06-4968-B1F9-F35AF16CB398}" type="pres">
      <dgm:prSet presAssocID="{3B42D200-D608-43FD-BF2C-919C17D0C341}" presName="descendantArrow" presStyleCnt="0"/>
      <dgm:spPr/>
    </dgm:pt>
    <dgm:pt modelId="{21ACFEFD-DB02-4AF9-8F28-04BE504B8B31}" type="pres">
      <dgm:prSet presAssocID="{EC476991-4F8C-405C-B097-C186E9A7BF99}" presName="childTextArrow" presStyleLbl="fgAccFollowNode1" presStyleIdx="1" presStyleCnt="3" custScaleY="148512">
        <dgm:presLayoutVars>
          <dgm:bulletEnabled val="1"/>
        </dgm:presLayoutVars>
      </dgm:prSet>
      <dgm:spPr/>
      <dgm:t>
        <a:bodyPr/>
        <a:lstStyle/>
        <a:p>
          <a:endParaRPr lang="ru-RU"/>
        </a:p>
      </dgm:t>
    </dgm:pt>
    <dgm:pt modelId="{89F462A0-E49F-436F-8876-B5EF0DE44279}" type="pres">
      <dgm:prSet presAssocID="{E22AC45A-AC85-470D-956B-90E2EAEC6500}" presName="sp" presStyleCnt="0"/>
      <dgm:spPr/>
    </dgm:pt>
    <dgm:pt modelId="{579C8664-BF7D-4315-A75B-2E96B1DB3737}" type="pres">
      <dgm:prSet presAssocID="{B1A50B95-7FF9-4B7F-B232-67CABBAC6B30}" presName="arrowAndChildren" presStyleCnt="0"/>
      <dgm:spPr/>
    </dgm:pt>
    <dgm:pt modelId="{57A433D2-2B42-43F0-AEB8-F4356F1B1DA6}" type="pres">
      <dgm:prSet presAssocID="{B1A50B95-7FF9-4B7F-B232-67CABBAC6B30}" presName="parentTextArrow" presStyleLbl="node1" presStyleIdx="1" presStyleCnt="3"/>
      <dgm:spPr/>
      <dgm:t>
        <a:bodyPr/>
        <a:lstStyle/>
        <a:p>
          <a:endParaRPr lang="ru-RU"/>
        </a:p>
      </dgm:t>
    </dgm:pt>
    <dgm:pt modelId="{1D9BD803-EBED-4C96-8915-143D00AD410A}" type="pres">
      <dgm:prSet presAssocID="{B1A50B95-7FF9-4B7F-B232-67CABBAC6B30}" presName="arrow" presStyleLbl="node1" presStyleIdx="2" presStyleCnt="3"/>
      <dgm:spPr/>
      <dgm:t>
        <a:bodyPr/>
        <a:lstStyle/>
        <a:p>
          <a:endParaRPr lang="ru-RU"/>
        </a:p>
      </dgm:t>
    </dgm:pt>
    <dgm:pt modelId="{95B56515-879B-4BB4-8DD9-41D5A3DDDDA0}" type="pres">
      <dgm:prSet presAssocID="{B1A50B95-7FF9-4B7F-B232-67CABBAC6B30}" presName="descendantArrow" presStyleCnt="0"/>
      <dgm:spPr/>
    </dgm:pt>
    <dgm:pt modelId="{C20C9D5E-77F7-4710-8236-FF2C8207414F}" type="pres">
      <dgm:prSet presAssocID="{2D5D03EA-30F7-4732-A9C8-1B7DEA31CC43}" presName="childTextArrow" presStyleLbl="fgAccFollowNode1" presStyleIdx="2" presStyleCnt="3">
        <dgm:presLayoutVars>
          <dgm:bulletEnabled val="1"/>
        </dgm:presLayoutVars>
      </dgm:prSet>
      <dgm:spPr/>
      <dgm:t>
        <a:bodyPr/>
        <a:lstStyle/>
        <a:p>
          <a:endParaRPr lang="ru-RU"/>
        </a:p>
      </dgm:t>
    </dgm:pt>
  </dgm:ptLst>
  <dgm:cxnLst>
    <dgm:cxn modelId="{3F131079-D255-43F2-A777-575CE2631D40}" srcId="{BAB07C93-44CF-41E8-81FE-414B9B7401D1}" destId="{3B42D200-D608-43FD-BF2C-919C17D0C341}" srcOrd="1" destOrd="0" parTransId="{1AAC6A34-BE88-4956-AA5E-35B64EDFD6D7}" sibTransId="{61EF7115-F6E2-40AC-A96A-9A813E393D46}"/>
    <dgm:cxn modelId="{161E7DE2-51D8-4C8E-A34D-9D08827D047F}" srcId="{BAB07C93-44CF-41E8-81FE-414B9B7401D1}" destId="{92E74138-234B-4622-B1B2-1A3942216436}" srcOrd="2" destOrd="0" parTransId="{00A6B61D-B8AA-49DC-A3C9-7C902267A016}" sibTransId="{A56481F0-EFB8-498B-91DE-8E124FD341D0}"/>
    <dgm:cxn modelId="{08CF99C3-E683-41D0-9D7D-F59C803C9F3B}" type="presOf" srcId="{3B42D200-D608-43FD-BF2C-919C17D0C341}" destId="{2605C0F6-353E-4CCD-8166-ACD5CF66AA54}" srcOrd="0" destOrd="0" presId="urn:microsoft.com/office/officeart/2005/8/layout/process4"/>
    <dgm:cxn modelId="{B90BC577-7DD2-4F82-BADE-3CA128B5F7AD}" type="presOf" srcId="{92E74138-234B-4622-B1B2-1A3942216436}" destId="{CD0BDDE7-9646-4DD2-9324-9ED10EB0D33F}" srcOrd="1" destOrd="0" presId="urn:microsoft.com/office/officeart/2005/8/layout/process4"/>
    <dgm:cxn modelId="{6CD920CE-B435-44C7-BFA3-63F95225D8F3}" srcId="{B1A50B95-7FF9-4B7F-B232-67CABBAC6B30}" destId="{2D5D03EA-30F7-4732-A9C8-1B7DEA31CC43}" srcOrd="0" destOrd="0" parTransId="{165B914D-126C-475D-B767-665826AE052F}" sibTransId="{5B875AEC-D260-413D-B27D-7620C58D5529}"/>
    <dgm:cxn modelId="{1183E787-27ED-4ED0-BB73-DFEADBDC5C96}" srcId="{3B42D200-D608-43FD-BF2C-919C17D0C341}" destId="{EC476991-4F8C-405C-B097-C186E9A7BF99}" srcOrd="0" destOrd="0" parTransId="{E0992FAB-1DA9-4C81-8C46-1150EF55D4CD}" sibTransId="{E087E7DB-99DB-4E8C-A459-6901BA5AF3F6}"/>
    <dgm:cxn modelId="{DC0B72CA-1BAD-42C4-96F1-FD0D9C787A08}" type="presOf" srcId="{2D5D03EA-30F7-4732-A9C8-1B7DEA31CC43}" destId="{C20C9D5E-77F7-4710-8236-FF2C8207414F}" srcOrd="0" destOrd="0" presId="urn:microsoft.com/office/officeart/2005/8/layout/process4"/>
    <dgm:cxn modelId="{40223BD6-CBEE-4A49-AF2F-0E89EB0C389C}" type="presOf" srcId="{BAB07C93-44CF-41E8-81FE-414B9B7401D1}" destId="{255EC64F-0ABB-4664-A256-809D22DF2B77}" srcOrd="0" destOrd="0" presId="urn:microsoft.com/office/officeart/2005/8/layout/process4"/>
    <dgm:cxn modelId="{E65EF122-BC8B-4809-AFE3-84A57A6B0703}" type="presOf" srcId="{92E74138-234B-4622-B1B2-1A3942216436}" destId="{D501686A-7C26-4902-B94F-3E46A02ED454}" srcOrd="0" destOrd="0" presId="urn:microsoft.com/office/officeart/2005/8/layout/process4"/>
    <dgm:cxn modelId="{017C6930-5AB5-41AD-8CC4-2CF8D3267A8C}" type="presOf" srcId="{EC476991-4F8C-405C-B097-C186E9A7BF99}" destId="{21ACFEFD-DB02-4AF9-8F28-04BE504B8B31}" srcOrd="0" destOrd="0" presId="urn:microsoft.com/office/officeart/2005/8/layout/process4"/>
    <dgm:cxn modelId="{17A345A9-5309-441B-B900-B8CF42943856}" srcId="{92E74138-234B-4622-B1B2-1A3942216436}" destId="{EB6CE39F-2C7C-4839-8865-387798EFBACB}" srcOrd="0" destOrd="0" parTransId="{D490284E-965A-4B60-AAA4-5B7E2F30A700}" sibTransId="{2F5718E8-C471-4364-B482-5927C9A098E3}"/>
    <dgm:cxn modelId="{7F9487CC-360D-4AB2-AAC4-2DC637D9F755}" type="presOf" srcId="{EB6CE39F-2C7C-4839-8865-387798EFBACB}" destId="{951C6B8B-70FF-40A4-B679-4D46FB2CA4D4}" srcOrd="0" destOrd="0" presId="urn:microsoft.com/office/officeart/2005/8/layout/process4"/>
    <dgm:cxn modelId="{7F0EAE5B-7105-40CC-A971-9FF20B3C1E76}" srcId="{BAB07C93-44CF-41E8-81FE-414B9B7401D1}" destId="{B1A50B95-7FF9-4B7F-B232-67CABBAC6B30}" srcOrd="0" destOrd="0" parTransId="{9E46A451-C1B9-41A8-A5C3-C8ABB2E9B57B}" sibTransId="{E22AC45A-AC85-470D-956B-90E2EAEC6500}"/>
    <dgm:cxn modelId="{DA7CCD39-D631-4357-A4B7-42DAFAFBC0F0}" type="presOf" srcId="{3B42D200-D608-43FD-BF2C-919C17D0C341}" destId="{EE083F9C-28AB-44F1-AD1E-DC0D73DFCCDF}" srcOrd="1" destOrd="0" presId="urn:microsoft.com/office/officeart/2005/8/layout/process4"/>
    <dgm:cxn modelId="{B4A27AD7-6B9F-4928-BD2F-B7C68198EF24}" type="presOf" srcId="{B1A50B95-7FF9-4B7F-B232-67CABBAC6B30}" destId="{57A433D2-2B42-43F0-AEB8-F4356F1B1DA6}" srcOrd="0" destOrd="0" presId="urn:microsoft.com/office/officeart/2005/8/layout/process4"/>
    <dgm:cxn modelId="{1DE753CB-FE3B-40FC-B47B-4B75251F3920}" type="presOf" srcId="{B1A50B95-7FF9-4B7F-B232-67CABBAC6B30}" destId="{1D9BD803-EBED-4C96-8915-143D00AD410A}" srcOrd="1" destOrd="0" presId="urn:microsoft.com/office/officeart/2005/8/layout/process4"/>
    <dgm:cxn modelId="{2B8F7EBC-D267-4D1F-AF0E-C0BEA9D77C67}" type="presParOf" srcId="{255EC64F-0ABB-4664-A256-809D22DF2B77}" destId="{41557B45-A9C5-4A71-8A88-E57EDD694415}" srcOrd="0" destOrd="0" presId="urn:microsoft.com/office/officeart/2005/8/layout/process4"/>
    <dgm:cxn modelId="{DA38DCA0-0CC0-4C36-A143-A7ABC99731D5}" type="presParOf" srcId="{41557B45-A9C5-4A71-8A88-E57EDD694415}" destId="{D501686A-7C26-4902-B94F-3E46A02ED454}" srcOrd="0" destOrd="0" presId="urn:microsoft.com/office/officeart/2005/8/layout/process4"/>
    <dgm:cxn modelId="{C7CB950F-23EA-446D-9D8C-C7A019923185}" type="presParOf" srcId="{41557B45-A9C5-4A71-8A88-E57EDD694415}" destId="{CD0BDDE7-9646-4DD2-9324-9ED10EB0D33F}" srcOrd="1" destOrd="0" presId="urn:microsoft.com/office/officeart/2005/8/layout/process4"/>
    <dgm:cxn modelId="{C5692A1C-6181-4E51-A7BB-375A18B6992A}" type="presParOf" srcId="{41557B45-A9C5-4A71-8A88-E57EDD694415}" destId="{0BF13E0A-E34F-485B-A07F-6D8722416849}" srcOrd="2" destOrd="0" presId="urn:microsoft.com/office/officeart/2005/8/layout/process4"/>
    <dgm:cxn modelId="{EF4FA86D-EC83-4AC5-B660-4078B941F6F1}" type="presParOf" srcId="{0BF13E0A-E34F-485B-A07F-6D8722416849}" destId="{951C6B8B-70FF-40A4-B679-4D46FB2CA4D4}" srcOrd="0" destOrd="0" presId="urn:microsoft.com/office/officeart/2005/8/layout/process4"/>
    <dgm:cxn modelId="{FFBAC987-8EA9-4EA1-B714-C4F733AD7C22}" type="presParOf" srcId="{255EC64F-0ABB-4664-A256-809D22DF2B77}" destId="{5A8FAAD0-3D92-46C1-9FB4-7FAF473FF57F}" srcOrd="1" destOrd="0" presId="urn:microsoft.com/office/officeart/2005/8/layout/process4"/>
    <dgm:cxn modelId="{220A98D4-A333-46EE-A63C-0C6C2E4F9100}" type="presParOf" srcId="{255EC64F-0ABB-4664-A256-809D22DF2B77}" destId="{BA4A4253-8C52-4C66-A81B-C67083FA49CA}" srcOrd="2" destOrd="0" presId="urn:microsoft.com/office/officeart/2005/8/layout/process4"/>
    <dgm:cxn modelId="{467D7194-8E7B-4107-9D0C-BB33E075372F}" type="presParOf" srcId="{BA4A4253-8C52-4C66-A81B-C67083FA49CA}" destId="{2605C0F6-353E-4CCD-8166-ACD5CF66AA54}" srcOrd="0" destOrd="0" presId="urn:microsoft.com/office/officeart/2005/8/layout/process4"/>
    <dgm:cxn modelId="{360E4A4D-1D50-4D72-9D13-4AC9BE8E9789}" type="presParOf" srcId="{BA4A4253-8C52-4C66-A81B-C67083FA49CA}" destId="{EE083F9C-28AB-44F1-AD1E-DC0D73DFCCDF}" srcOrd="1" destOrd="0" presId="urn:microsoft.com/office/officeart/2005/8/layout/process4"/>
    <dgm:cxn modelId="{F365F374-FF9F-4C87-A41D-1474CDCC8CA6}" type="presParOf" srcId="{BA4A4253-8C52-4C66-A81B-C67083FA49CA}" destId="{278BEE88-FC06-4968-B1F9-F35AF16CB398}" srcOrd="2" destOrd="0" presId="urn:microsoft.com/office/officeart/2005/8/layout/process4"/>
    <dgm:cxn modelId="{674C0C4D-5B60-482F-8662-4AD80DC1C1CF}" type="presParOf" srcId="{278BEE88-FC06-4968-B1F9-F35AF16CB398}" destId="{21ACFEFD-DB02-4AF9-8F28-04BE504B8B31}" srcOrd="0" destOrd="0" presId="urn:microsoft.com/office/officeart/2005/8/layout/process4"/>
    <dgm:cxn modelId="{938500C7-A84A-4093-8B7B-28DDA29A375E}" type="presParOf" srcId="{255EC64F-0ABB-4664-A256-809D22DF2B77}" destId="{89F462A0-E49F-436F-8876-B5EF0DE44279}" srcOrd="3" destOrd="0" presId="urn:microsoft.com/office/officeart/2005/8/layout/process4"/>
    <dgm:cxn modelId="{6FF839F0-265A-44A6-A633-4A8AD0836113}" type="presParOf" srcId="{255EC64F-0ABB-4664-A256-809D22DF2B77}" destId="{579C8664-BF7D-4315-A75B-2E96B1DB3737}" srcOrd="4" destOrd="0" presId="urn:microsoft.com/office/officeart/2005/8/layout/process4"/>
    <dgm:cxn modelId="{B73E1363-5658-4B9A-9CCE-3BFCCFBEFAC7}" type="presParOf" srcId="{579C8664-BF7D-4315-A75B-2E96B1DB3737}" destId="{57A433D2-2B42-43F0-AEB8-F4356F1B1DA6}" srcOrd="0" destOrd="0" presId="urn:microsoft.com/office/officeart/2005/8/layout/process4"/>
    <dgm:cxn modelId="{1D5734BB-E2BD-42F5-B292-8AB2153AB8B6}" type="presParOf" srcId="{579C8664-BF7D-4315-A75B-2E96B1DB3737}" destId="{1D9BD803-EBED-4C96-8915-143D00AD410A}" srcOrd="1" destOrd="0" presId="urn:microsoft.com/office/officeart/2005/8/layout/process4"/>
    <dgm:cxn modelId="{7FA1E72C-9F8A-46BB-B167-090335BC76FB}" type="presParOf" srcId="{579C8664-BF7D-4315-A75B-2E96B1DB3737}" destId="{95B56515-879B-4BB4-8DD9-41D5A3DDDDA0}" srcOrd="2" destOrd="0" presId="urn:microsoft.com/office/officeart/2005/8/layout/process4"/>
    <dgm:cxn modelId="{6E075050-7882-41A8-84FB-94D1F3C35BC0}" type="presParOf" srcId="{95B56515-879B-4BB4-8DD9-41D5A3DDDDA0}" destId="{C20C9D5E-77F7-4710-8236-FF2C8207414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C8BED5-1F22-410F-A7F4-B45F974DC6C4}"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ru-RU"/>
        </a:p>
      </dgm:t>
    </dgm:pt>
    <dgm:pt modelId="{5D2A8A7A-14C0-4F75-8AC0-0E87CAB57D97}">
      <dgm:prSet phldrT="[Текст]" custT="1"/>
      <dgm:spPr/>
      <dgm:t>
        <a:bodyPr/>
        <a:lstStyle/>
        <a:p>
          <a:pPr algn="ctr"/>
          <a:r>
            <a:rPr lang="ru-RU" sz="1600" dirty="0" smtClean="0">
              <a:solidFill>
                <a:schemeClr val="accent1">
                  <a:lumMod val="50000"/>
                </a:schemeClr>
              </a:solidFill>
            </a:rPr>
            <a:t>ДОШКОЛЬНОЕ </a:t>
          </a:r>
          <a:endParaRPr lang="ru-RU" sz="1600" dirty="0">
            <a:solidFill>
              <a:schemeClr val="accent1">
                <a:lumMod val="50000"/>
              </a:schemeClr>
            </a:solidFill>
          </a:endParaRPr>
        </a:p>
      </dgm:t>
    </dgm:pt>
    <dgm:pt modelId="{D214F8E5-1BB2-4E2A-916F-63CCB51D6488}" type="parTrans" cxnId="{7607EBF7-E87E-4ED7-B5C0-13E653B015C6}">
      <dgm:prSet/>
      <dgm:spPr/>
      <dgm:t>
        <a:bodyPr/>
        <a:lstStyle/>
        <a:p>
          <a:endParaRPr lang="ru-RU"/>
        </a:p>
      </dgm:t>
    </dgm:pt>
    <dgm:pt modelId="{E699A603-E101-48BB-A3AA-5C1852A90458}" type="sibTrans" cxnId="{7607EBF7-E87E-4ED7-B5C0-13E653B015C6}">
      <dgm:prSet/>
      <dgm:spPr/>
      <dgm:t>
        <a:bodyPr/>
        <a:lstStyle/>
        <a:p>
          <a:endParaRPr lang="ru-RU"/>
        </a:p>
      </dgm:t>
    </dgm:pt>
    <dgm:pt modelId="{98A6161D-21DA-421A-B336-9EC87A4FFB7D}">
      <dgm:prSet phldrT="[Текст]" custT="1"/>
      <dgm:spPr/>
      <dgm:t>
        <a:bodyPr/>
        <a:lstStyle/>
        <a:p>
          <a:pPr algn="ctr"/>
          <a:r>
            <a:rPr lang="ru-RU" sz="1600" dirty="0" smtClean="0">
              <a:solidFill>
                <a:schemeClr val="accent1">
                  <a:lumMod val="50000"/>
                </a:schemeClr>
              </a:solidFill>
            </a:rPr>
            <a:t>НАЧАЛЬНОЕ </a:t>
          </a:r>
        </a:p>
        <a:p>
          <a:pPr algn="ctr"/>
          <a:r>
            <a:rPr lang="ru-RU" sz="1600" dirty="0" smtClean="0">
              <a:solidFill>
                <a:schemeClr val="accent1">
                  <a:lumMod val="50000"/>
                </a:schemeClr>
              </a:solidFill>
            </a:rPr>
            <a:t>(1- 4 КЛАССЫ)</a:t>
          </a:r>
          <a:endParaRPr lang="ru-RU" sz="1600" dirty="0">
            <a:solidFill>
              <a:schemeClr val="accent1">
                <a:lumMod val="50000"/>
              </a:schemeClr>
            </a:solidFill>
          </a:endParaRPr>
        </a:p>
      </dgm:t>
    </dgm:pt>
    <dgm:pt modelId="{41FAD35D-36AD-4E83-9D68-D421749E0B16}" type="parTrans" cxnId="{31FCB458-E6BB-4C88-9B90-F8F57DBC14B2}">
      <dgm:prSet/>
      <dgm:spPr/>
      <dgm:t>
        <a:bodyPr/>
        <a:lstStyle/>
        <a:p>
          <a:endParaRPr lang="ru-RU"/>
        </a:p>
      </dgm:t>
    </dgm:pt>
    <dgm:pt modelId="{CEA0EAC5-26B3-4FDB-ACDC-26C314BDD46D}" type="sibTrans" cxnId="{31FCB458-E6BB-4C88-9B90-F8F57DBC14B2}">
      <dgm:prSet/>
      <dgm:spPr/>
      <dgm:t>
        <a:bodyPr/>
        <a:lstStyle/>
        <a:p>
          <a:endParaRPr lang="ru-RU"/>
        </a:p>
      </dgm:t>
    </dgm:pt>
    <dgm:pt modelId="{8621E735-91A5-4131-A256-221D5F9F5AC7}">
      <dgm:prSet phldrT="[Текст]" custT="1"/>
      <dgm:spPr/>
      <dgm:t>
        <a:bodyPr/>
        <a:lstStyle/>
        <a:p>
          <a:pPr algn="ctr"/>
          <a:r>
            <a:rPr lang="ru-RU" sz="1600" dirty="0" smtClean="0">
              <a:solidFill>
                <a:schemeClr val="accent1">
                  <a:lumMod val="50000"/>
                </a:schemeClr>
              </a:solidFill>
            </a:rPr>
            <a:t>ОСНОВНОЕ ОБЩЕЕ</a:t>
          </a:r>
        </a:p>
        <a:p>
          <a:pPr algn="ctr"/>
          <a:r>
            <a:rPr lang="ru-RU" sz="1600" dirty="0" smtClean="0">
              <a:solidFill>
                <a:schemeClr val="accent1">
                  <a:lumMod val="50000"/>
                </a:schemeClr>
              </a:solidFill>
            </a:rPr>
            <a:t>(5 – 9 КЛАССЫ)</a:t>
          </a:r>
          <a:endParaRPr lang="ru-RU" sz="1600" dirty="0">
            <a:solidFill>
              <a:schemeClr val="accent1">
                <a:lumMod val="50000"/>
              </a:schemeClr>
            </a:solidFill>
          </a:endParaRPr>
        </a:p>
      </dgm:t>
    </dgm:pt>
    <dgm:pt modelId="{D9F6343A-C1AD-4852-A49F-FF6348C42541}" type="parTrans" cxnId="{E84D9F41-45A0-4867-8AA0-C3451F2906E4}">
      <dgm:prSet/>
      <dgm:spPr/>
      <dgm:t>
        <a:bodyPr/>
        <a:lstStyle/>
        <a:p>
          <a:endParaRPr lang="ru-RU"/>
        </a:p>
      </dgm:t>
    </dgm:pt>
    <dgm:pt modelId="{55118F44-1C56-4D2B-B660-295481FE7574}" type="sibTrans" cxnId="{E84D9F41-45A0-4867-8AA0-C3451F2906E4}">
      <dgm:prSet/>
      <dgm:spPr/>
      <dgm:t>
        <a:bodyPr/>
        <a:lstStyle/>
        <a:p>
          <a:endParaRPr lang="ru-RU"/>
        </a:p>
      </dgm:t>
    </dgm:pt>
    <dgm:pt modelId="{96070D7A-448F-4418-AA9C-BE8EEFA4707C}" type="pres">
      <dgm:prSet presAssocID="{06C8BED5-1F22-410F-A7F4-B45F974DC6C4}" presName="rootnode" presStyleCnt="0">
        <dgm:presLayoutVars>
          <dgm:chMax/>
          <dgm:chPref/>
          <dgm:dir/>
          <dgm:animLvl val="lvl"/>
        </dgm:presLayoutVars>
      </dgm:prSet>
      <dgm:spPr/>
      <dgm:t>
        <a:bodyPr/>
        <a:lstStyle/>
        <a:p>
          <a:endParaRPr lang="ru-RU"/>
        </a:p>
      </dgm:t>
    </dgm:pt>
    <dgm:pt modelId="{CA27F9EF-B88E-4C9A-974B-39B8B99DE5EF}" type="pres">
      <dgm:prSet presAssocID="{5D2A8A7A-14C0-4F75-8AC0-0E87CAB57D97}" presName="composite" presStyleCnt="0"/>
      <dgm:spPr/>
    </dgm:pt>
    <dgm:pt modelId="{962FB8AA-EC5A-4B79-B581-47DB73A8D363}" type="pres">
      <dgm:prSet presAssocID="{5D2A8A7A-14C0-4F75-8AC0-0E87CAB57D97}" presName="LShape" presStyleLbl="alignNode1" presStyleIdx="0" presStyleCnt="5"/>
      <dgm:spPr/>
    </dgm:pt>
    <dgm:pt modelId="{E05F3614-88C9-4E67-ABF1-BD06C57BBA91}" type="pres">
      <dgm:prSet presAssocID="{5D2A8A7A-14C0-4F75-8AC0-0E87CAB57D97}" presName="ParentText" presStyleLbl="revTx" presStyleIdx="0" presStyleCnt="3">
        <dgm:presLayoutVars>
          <dgm:chMax val="0"/>
          <dgm:chPref val="0"/>
          <dgm:bulletEnabled val="1"/>
        </dgm:presLayoutVars>
      </dgm:prSet>
      <dgm:spPr/>
      <dgm:t>
        <a:bodyPr/>
        <a:lstStyle/>
        <a:p>
          <a:endParaRPr lang="ru-RU"/>
        </a:p>
      </dgm:t>
    </dgm:pt>
    <dgm:pt modelId="{8CF57183-78B4-4D3C-9A19-72B57EB1A8E4}" type="pres">
      <dgm:prSet presAssocID="{5D2A8A7A-14C0-4F75-8AC0-0E87CAB57D97}" presName="Triangle" presStyleLbl="alignNode1" presStyleIdx="1" presStyleCnt="5"/>
      <dgm:spPr/>
    </dgm:pt>
    <dgm:pt modelId="{3DA08FC3-3B0D-46DC-8B32-D03A773D44FD}" type="pres">
      <dgm:prSet presAssocID="{E699A603-E101-48BB-A3AA-5C1852A90458}" presName="sibTrans" presStyleCnt="0"/>
      <dgm:spPr/>
    </dgm:pt>
    <dgm:pt modelId="{D7698E69-7BC0-4897-B352-065784387DFC}" type="pres">
      <dgm:prSet presAssocID="{E699A603-E101-48BB-A3AA-5C1852A90458}" presName="space" presStyleCnt="0"/>
      <dgm:spPr/>
    </dgm:pt>
    <dgm:pt modelId="{41A43825-246E-4625-9D5C-26051C958B56}" type="pres">
      <dgm:prSet presAssocID="{98A6161D-21DA-421A-B336-9EC87A4FFB7D}" presName="composite" presStyleCnt="0"/>
      <dgm:spPr/>
    </dgm:pt>
    <dgm:pt modelId="{6C4025FB-59CB-4F7F-A4DC-29B33F160B88}" type="pres">
      <dgm:prSet presAssocID="{98A6161D-21DA-421A-B336-9EC87A4FFB7D}" presName="LShape" presStyleLbl="alignNode1" presStyleIdx="2" presStyleCnt="5"/>
      <dgm:spPr/>
    </dgm:pt>
    <dgm:pt modelId="{9E6CE0D2-7ECB-4086-9B62-EFC1DB5DC21B}" type="pres">
      <dgm:prSet presAssocID="{98A6161D-21DA-421A-B336-9EC87A4FFB7D}" presName="ParentText" presStyleLbl="revTx" presStyleIdx="1" presStyleCnt="3">
        <dgm:presLayoutVars>
          <dgm:chMax val="0"/>
          <dgm:chPref val="0"/>
          <dgm:bulletEnabled val="1"/>
        </dgm:presLayoutVars>
      </dgm:prSet>
      <dgm:spPr/>
      <dgm:t>
        <a:bodyPr/>
        <a:lstStyle/>
        <a:p>
          <a:endParaRPr lang="ru-RU"/>
        </a:p>
      </dgm:t>
    </dgm:pt>
    <dgm:pt modelId="{6E722983-CB19-41B3-9C00-39522D06B8B9}" type="pres">
      <dgm:prSet presAssocID="{98A6161D-21DA-421A-B336-9EC87A4FFB7D}" presName="Triangle" presStyleLbl="alignNode1" presStyleIdx="3" presStyleCnt="5"/>
      <dgm:spPr/>
      <dgm:t>
        <a:bodyPr/>
        <a:lstStyle/>
        <a:p>
          <a:endParaRPr lang="ru-RU"/>
        </a:p>
      </dgm:t>
    </dgm:pt>
    <dgm:pt modelId="{D5E9F30C-C12F-4EEC-8C95-344E4803E8FA}" type="pres">
      <dgm:prSet presAssocID="{CEA0EAC5-26B3-4FDB-ACDC-26C314BDD46D}" presName="sibTrans" presStyleCnt="0"/>
      <dgm:spPr/>
    </dgm:pt>
    <dgm:pt modelId="{EF9079EF-6C9C-45E2-8D41-19488AD6416E}" type="pres">
      <dgm:prSet presAssocID="{CEA0EAC5-26B3-4FDB-ACDC-26C314BDD46D}" presName="space" presStyleCnt="0"/>
      <dgm:spPr/>
    </dgm:pt>
    <dgm:pt modelId="{9F3A6520-3A75-4436-B170-11E86A119161}" type="pres">
      <dgm:prSet presAssocID="{8621E735-91A5-4131-A256-221D5F9F5AC7}" presName="composite" presStyleCnt="0"/>
      <dgm:spPr/>
    </dgm:pt>
    <dgm:pt modelId="{0F05677E-7C09-42C7-88D9-1EAB3F7B85F1}" type="pres">
      <dgm:prSet presAssocID="{8621E735-91A5-4131-A256-221D5F9F5AC7}" presName="LShape" presStyleLbl="alignNode1" presStyleIdx="4" presStyleCnt="5"/>
      <dgm:spPr/>
      <dgm:t>
        <a:bodyPr/>
        <a:lstStyle/>
        <a:p>
          <a:endParaRPr lang="ru-RU"/>
        </a:p>
      </dgm:t>
    </dgm:pt>
    <dgm:pt modelId="{08C08B00-430D-41C6-B7BA-B7744D7D8E68}" type="pres">
      <dgm:prSet presAssocID="{8621E735-91A5-4131-A256-221D5F9F5AC7}" presName="ParentText" presStyleLbl="revTx" presStyleIdx="2" presStyleCnt="3">
        <dgm:presLayoutVars>
          <dgm:chMax val="0"/>
          <dgm:chPref val="0"/>
          <dgm:bulletEnabled val="1"/>
        </dgm:presLayoutVars>
      </dgm:prSet>
      <dgm:spPr/>
      <dgm:t>
        <a:bodyPr/>
        <a:lstStyle/>
        <a:p>
          <a:endParaRPr lang="ru-RU"/>
        </a:p>
      </dgm:t>
    </dgm:pt>
  </dgm:ptLst>
  <dgm:cxnLst>
    <dgm:cxn modelId="{31FCB458-E6BB-4C88-9B90-F8F57DBC14B2}" srcId="{06C8BED5-1F22-410F-A7F4-B45F974DC6C4}" destId="{98A6161D-21DA-421A-B336-9EC87A4FFB7D}" srcOrd="1" destOrd="0" parTransId="{41FAD35D-36AD-4E83-9D68-D421749E0B16}" sibTransId="{CEA0EAC5-26B3-4FDB-ACDC-26C314BDD46D}"/>
    <dgm:cxn modelId="{E84D9F41-45A0-4867-8AA0-C3451F2906E4}" srcId="{06C8BED5-1F22-410F-A7F4-B45F974DC6C4}" destId="{8621E735-91A5-4131-A256-221D5F9F5AC7}" srcOrd="2" destOrd="0" parTransId="{D9F6343A-C1AD-4852-A49F-FF6348C42541}" sibTransId="{55118F44-1C56-4D2B-B660-295481FE7574}"/>
    <dgm:cxn modelId="{F4F3E113-A2D5-4D62-9EBB-FA48E905D826}" type="presOf" srcId="{8621E735-91A5-4131-A256-221D5F9F5AC7}" destId="{08C08B00-430D-41C6-B7BA-B7744D7D8E68}" srcOrd="0" destOrd="0" presId="urn:microsoft.com/office/officeart/2009/3/layout/StepUpProcess"/>
    <dgm:cxn modelId="{7607EBF7-E87E-4ED7-B5C0-13E653B015C6}" srcId="{06C8BED5-1F22-410F-A7F4-B45F974DC6C4}" destId="{5D2A8A7A-14C0-4F75-8AC0-0E87CAB57D97}" srcOrd="0" destOrd="0" parTransId="{D214F8E5-1BB2-4E2A-916F-63CCB51D6488}" sibTransId="{E699A603-E101-48BB-A3AA-5C1852A90458}"/>
    <dgm:cxn modelId="{6DDD6F15-428D-4206-ACC4-0600609C64D6}" type="presOf" srcId="{5D2A8A7A-14C0-4F75-8AC0-0E87CAB57D97}" destId="{E05F3614-88C9-4E67-ABF1-BD06C57BBA91}" srcOrd="0" destOrd="0" presId="urn:microsoft.com/office/officeart/2009/3/layout/StepUpProcess"/>
    <dgm:cxn modelId="{A3440F0D-0E96-4D0C-9558-B131661379DE}" type="presOf" srcId="{98A6161D-21DA-421A-B336-9EC87A4FFB7D}" destId="{9E6CE0D2-7ECB-4086-9B62-EFC1DB5DC21B}" srcOrd="0" destOrd="0" presId="urn:microsoft.com/office/officeart/2009/3/layout/StepUpProcess"/>
    <dgm:cxn modelId="{CD78F0D3-B546-499E-8F14-7F3FDD3258A3}" type="presOf" srcId="{06C8BED5-1F22-410F-A7F4-B45F974DC6C4}" destId="{96070D7A-448F-4418-AA9C-BE8EEFA4707C}" srcOrd="0" destOrd="0" presId="urn:microsoft.com/office/officeart/2009/3/layout/StepUpProcess"/>
    <dgm:cxn modelId="{15165CC2-7031-463D-965A-909FB40C8AAC}" type="presParOf" srcId="{96070D7A-448F-4418-AA9C-BE8EEFA4707C}" destId="{CA27F9EF-B88E-4C9A-974B-39B8B99DE5EF}" srcOrd="0" destOrd="0" presId="urn:microsoft.com/office/officeart/2009/3/layout/StepUpProcess"/>
    <dgm:cxn modelId="{8A225672-E75F-4FE0-ABC8-89E6434A9E16}" type="presParOf" srcId="{CA27F9EF-B88E-4C9A-974B-39B8B99DE5EF}" destId="{962FB8AA-EC5A-4B79-B581-47DB73A8D363}" srcOrd="0" destOrd="0" presId="urn:microsoft.com/office/officeart/2009/3/layout/StepUpProcess"/>
    <dgm:cxn modelId="{B2E5CA26-91E5-4EAD-BC0A-E9882C2358BB}" type="presParOf" srcId="{CA27F9EF-B88E-4C9A-974B-39B8B99DE5EF}" destId="{E05F3614-88C9-4E67-ABF1-BD06C57BBA91}" srcOrd="1" destOrd="0" presId="urn:microsoft.com/office/officeart/2009/3/layout/StepUpProcess"/>
    <dgm:cxn modelId="{E6E957B4-7B4B-4B88-B3A1-625A0E1584E9}" type="presParOf" srcId="{CA27F9EF-B88E-4C9A-974B-39B8B99DE5EF}" destId="{8CF57183-78B4-4D3C-9A19-72B57EB1A8E4}" srcOrd="2" destOrd="0" presId="urn:microsoft.com/office/officeart/2009/3/layout/StepUpProcess"/>
    <dgm:cxn modelId="{C43A5095-D33F-4618-84CF-E9B756D87B76}" type="presParOf" srcId="{96070D7A-448F-4418-AA9C-BE8EEFA4707C}" destId="{3DA08FC3-3B0D-46DC-8B32-D03A773D44FD}" srcOrd="1" destOrd="0" presId="urn:microsoft.com/office/officeart/2009/3/layout/StepUpProcess"/>
    <dgm:cxn modelId="{1097DE61-442A-4400-ADB6-BD19A137A870}" type="presParOf" srcId="{3DA08FC3-3B0D-46DC-8B32-D03A773D44FD}" destId="{D7698E69-7BC0-4897-B352-065784387DFC}" srcOrd="0" destOrd="0" presId="urn:microsoft.com/office/officeart/2009/3/layout/StepUpProcess"/>
    <dgm:cxn modelId="{5A36028F-55B6-4262-89FC-3806D85F8E7D}" type="presParOf" srcId="{96070D7A-448F-4418-AA9C-BE8EEFA4707C}" destId="{41A43825-246E-4625-9D5C-26051C958B56}" srcOrd="2" destOrd="0" presId="urn:microsoft.com/office/officeart/2009/3/layout/StepUpProcess"/>
    <dgm:cxn modelId="{4723F1C0-0DAB-4C45-A18C-06BDB6733E5F}" type="presParOf" srcId="{41A43825-246E-4625-9D5C-26051C958B56}" destId="{6C4025FB-59CB-4F7F-A4DC-29B33F160B88}" srcOrd="0" destOrd="0" presId="urn:microsoft.com/office/officeart/2009/3/layout/StepUpProcess"/>
    <dgm:cxn modelId="{3AD7E5B5-7715-4597-9130-452F76879B92}" type="presParOf" srcId="{41A43825-246E-4625-9D5C-26051C958B56}" destId="{9E6CE0D2-7ECB-4086-9B62-EFC1DB5DC21B}" srcOrd="1" destOrd="0" presId="urn:microsoft.com/office/officeart/2009/3/layout/StepUpProcess"/>
    <dgm:cxn modelId="{97667B12-01D3-45A0-A390-B2FCABEC999B}" type="presParOf" srcId="{41A43825-246E-4625-9D5C-26051C958B56}" destId="{6E722983-CB19-41B3-9C00-39522D06B8B9}" srcOrd="2" destOrd="0" presId="urn:microsoft.com/office/officeart/2009/3/layout/StepUpProcess"/>
    <dgm:cxn modelId="{22B5FD13-3C04-4203-AD4B-55BFF2426288}" type="presParOf" srcId="{96070D7A-448F-4418-AA9C-BE8EEFA4707C}" destId="{D5E9F30C-C12F-4EEC-8C95-344E4803E8FA}" srcOrd="3" destOrd="0" presId="urn:microsoft.com/office/officeart/2009/3/layout/StepUpProcess"/>
    <dgm:cxn modelId="{E845DD04-0B26-4522-BCDE-54872EADE8DD}" type="presParOf" srcId="{D5E9F30C-C12F-4EEC-8C95-344E4803E8FA}" destId="{EF9079EF-6C9C-45E2-8D41-19488AD6416E}" srcOrd="0" destOrd="0" presId="urn:microsoft.com/office/officeart/2009/3/layout/StepUpProcess"/>
    <dgm:cxn modelId="{61482AF2-0C92-40C2-85EE-64788EF5B053}" type="presParOf" srcId="{96070D7A-448F-4418-AA9C-BE8EEFA4707C}" destId="{9F3A6520-3A75-4436-B170-11E86A119161}" srcOrd="4" destOrd="0" presId="urn:microsoft.com/office/officeart/2009/3/layout/StepUpProcess"/>
    <dgm:cxn modelId="{E0C4B683-2259-4DCB-B643-C67B7C18C1ED}" type="presParOf" srcId="{9F3A6520-3A75-4436-B170-11E86A119161}" destId="{0F05677E-7C09-42C7-88D9-1EAB3F7B85F1}" srcOrd="0" destOrd="0" presId="urn:microsoft.com/office/officeart/2009/3/layout/StepUpProcess"/>
    <dgm:cxn modelId="{304A5BA5-0F1D-4F55-9684-2E8742F7CEA5}" type="presParOf" srcId="{9F3A6520-3A75-4436-B170-11E86A119161}" destId="{08C08B00-430D-41C6-B7BA-B7744D7D8E6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FB8AA-EC5A-4B79-B581-47DB73A8D363}">
      <dsp:nvSpPr>
        <dsp:cNvPr id="0" name=""/>
        <dsp:cNvSpPr/>
      </dsp:nvSpPr>
      <dsp:spPr>
        <a:xfrm rot="5400000">
          <a:off x="913787" y="622932"/>
          <a:ext cx="1074894" cy="1788600"/>
        </a:xfrm>
        <a:prstGeom prst="corner">
          <a:avLst>
            <a:gd name="adj1" fmla="val 16120"/>
            <a:gd name="adj2" fmla="val 16110"/>
          </a:avLst>
        </a:prstGeom>
        <a:solidFill>
          <a:schemeClr val="accent4">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5F3614-88C9-4E67-ABF1-BD06C57BBA91}">
      <dsp:nvSpPr>
        <dsp:cNvPr id="0" name=""/>
        <dsp:cNvSpPr/>
      </dsp:nvSpPr>
      <dsp:spPr>
        <a:xfrm>
          <a:off x="734360" y="1157338"/>
          <a:ext cx="1614758" cy="1415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ru-RU" sz="1600" kern="1200" dirty="0" smtClean="0">
              <a:solidFill>
                <a:schemeClr val="accent1">
                  <a:lumMod val="50000"/>
                </a:schemeClr>
              </a:solidFill>
            </a:rPr>
            <a:t>ДОШКОЛЬНОЕ </a:t>
          </a:r>
          <a:endParaRPr lang="ru-RU" sz="1600" kern="1200" dirty="0">
            <a:solidFill>
              <a:schemeClr val="accent1">
                <a:lumMod val="50000"/>
              </a:schemeClr>
            </a:solidFill>
          </a:endParaRPr>
        </a:p>
      </dsp:txBody>
      <dsp:txXfrm>
        <a:off x="734360" y="1157338"/>
        <a:ext cx="1614758" cy="1415430"/>
      </dsp:txXfrm>
    </dsp:sp>
    <dsp:sp modelId="{8CF57183-78B4-4D3C-9A19-72B57EB1A8E4}">
      <dsp:nvSpPr>
        <dsp:cNvPr id="0" name=""/>
        <dsp:cNvSpPr/>
      </dsp:nvSpPr>
      <dsp:spPr>
        <a:xfrm>
          <a:off x="2044447" y="491253"/>
          <a:ext cx="304671" cy="304671"/>
        </a:xfrm>
        <a:prstGeom prst="triangle">
          <a:avLst>
            <a:gd name="adj" fmla="val 100000"/>
          </a:avLst>
        </a:prstGeom>
        <a:solidFill>
          <a:schemeClr val="accent4">
            <a:hueOff val="2598923"/>
            <a:satOff val="-11992"/>
            <a:lumOff val="441"/>
            <a:alphaOff val="0"/>
          </a:schemeClr>
        </a:solidFill>
        <a:ln w="22225" cap="rnd" cmpd="sng" algn="ctr">
          <a:solidFill>
            <a:schemeClr val="accent4">
              <a:hueOff val="2598923"/>
              <a:satOff val="-11992"/>
              <a:lumOff val="4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4025FB-59CB-4F7F-A4DC-29B33F160B88}">
      <dsp:nvSpPr>
        <dsp:cNvPr id="0" name=""/>
        <dsp:cNvSpPr/>
      </dsp:nvSpPr>
      <dsp:spPr>
        <a:xfrm rot="5400000">
          <a:off x="2890567" y="133775"/>
          <a:ext cx="1074894" cy="1788600"/>
        </a:xfrm>
        <a:prstGeom prst="corner">
          <a:avLst>
            <a:gd name="adj1" fmla="val 16120"/>
            <a:gd name="adj2" fmla="val 16110"/>
          </a:avLst>
        </a:prstGeom>
        <a:solidFill>
          <a:schemeClr val="accent4">
            <a:hueOff val="5197846"/>
            <a:satOff val="-23984"/>
            <a:lumOff val="883"/>
            <a:alphaOff val="0"/>
          </a:schemeClr>
        </a:solidFill>
        <a:ln w="22225" cap="rnd" cmpd="sng" algn="ctr">
          <a:solidFill>
            <a:schemeClr val="accent4">
              <a:hueOff val="5197846"/>
              <a:satOff val="-23984"/>
              <a:lumOff val="88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6CE0D2-7ECB-4086-9B62-EFC1DB5DC21B}">
      <dsp:nvSpPr>
        <dsp:cNvPr id="0" name=""/>
        <dsp:cNvSpPr/>
      </dsp:nvSpPr>
      <dsp:spPr>
        <a:xfrm>
          <a:off x="2711140" y="668182"/>
          <a:ext cx="1614758" cy="1415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ru-RU" sz="1600" kern="1200" dirty="0" smtClean="0">
              <a:solidFill>
                <a:schemeClr val="accent1">
                  <a:lumMod val="50000"/>
                </a:schemeClr>
              </a:solidFill>
            </a:rPr>
            <a:t>НАЧАЛЬНОЕ </a:t>
          </a:r>
        </a:p>
        <a:p>
          <a:pPr lvl="0" algn="ctr" defTabSz="711200">
            <a:lnSpc>
              <a:spcPct val="90000"/>
            </a:lnSpc>
            <a:spcBef>
              <a:spcPct val="0"/>
            </a:spcBef>
            <a:spcAft>
              <a:spcPct val="35000"/>
            </a:spcAft>
          </a:pPr>
          <a:r>
            <a:rPr lang="ru-RU" sz="1600" kern="1200" dirty="0" smtClean="0">
              <a:solidFill>
                <a:schemeClr val="accent1">
                  <a:lumMod val="50000"/>
                </a:schemeClr>
              </a:solidFill>
            </a:rPr>
            <a:t>(1- 4 КЛАССЫ)</a:t>
          </a:r>
          <a:endParaRPr lang="ru-RU" sz="1600" kern="1200" dirty="0">
            <a:solidFill>
              <a:schemeClr val="accent1">
                <a:lumMod val="50000"/>
              </a:schemeClr>
            </a:solidFill>
          </a:endParaRPr>
        </a:p>
      </dsp:txBody>
      <dsp:txXfrm>
        <a:off x="2711140" y="668182"/>
        <a:ext cx="1614758" cy="1415430"/>
      </dsp:txXfrm>
    </dsp:sp>
    <dsp:sp modelId="{6E722983-CB19-41B3-9C00-39522D06B8B9}">
      <dsp:nvSpPr>
        <dsp:cNvPr id="0" name=""/>
        <dsp:cNvSpPr/>
      </dsp:nvSpPr>
      <dsp:spPr>
        <a:xfrm>
          <a:off x="4021228" y="2097"/>
          <a:ext cx="304671" cy="304671"/>
        </a:xfrm>
        <a:prstGeom prst="triangle">
          <a:avLst>
            <a:gd name="adj" fmla="val 100000"/>
          </a:avLst>
        </a:prstGeom>
        <a:solidFill>
          <a:schemeClr val="accent4">
            <a:hueOff val="7796769"/>
            <a:satOff val="-35976"/>
            <a:lumOff val="1324"/>
            <a:alphaOff val="0"/>
          </a:schemeClr>
        </a:solidFill>
        <a:ln w="22225" cap="rnd" cmpd="sng" algn="ctr">
          <a:solidFill>
            <a:schemeClr val="accent4">
              <a:hueOff val="7796769"/>
              <a:satOff val="-35976"/>
              <a:lumOff val="13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05677E-7C09-42C7-88D9-1EAB3F7B85F1}">
      <dsp:nvSpPr>
        <dsp:cNvPr id="0" name=""/>
        <dsp:cNvSpPr/>
      </dsp:nvSpPr>
      <dsp:spPr>
        <a:xfrm rot="5400000">
          <a:off x="4867347" y="-355380"/>
          <a:ext cx="1074894" cy="1788600"/>
        </a:xfrm>
        <a:prstGeom prst="corner">
          <a:avLst>
            <a:gd name="adj1" fmla="val 16120"/>
            <a:gd name="adj2" fmla="val 16110"/>
          </a:avLst>
        </a:prstGeom>
        <a:solidFill>
          <a:schemeClr val="accent4">
            <a:hueOff val="10395692"/>
            <a:satOff val="-47968"/>
            <a:lumOff val="1765"/>
            <a:alphaOff val="0"/>
          </a:schemeClr>
        </a:solidFill>
        <a:ln w="22225" cap="rnd" cmpd="sng" algn="ctr">
          <a:solidFill>
            <a:schemeClr val="accent4">
              <a:hueOff val="10395692"/>
              <a:satOff val="-47968"/>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C08B00-430D-41C6-B7BA-B7744D7D8E68}">
      <dsp:nvSpPr>
        <dsp:cNvPr id="0" name=""/>
        <dsp:cNvSpPr/>
      </dsp:nvSpPr>
      <dsp:spPr>
        <a:xfrm>
          <a:off x="4687921" y="179025"/>
          <a:ext cx="1614758" cy="1415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ru-RU" sz="1600" kern="1200" dirty="0" smtClean="0">
              <a:solidFill>
                <a:schemeClr val="accent1">
                  <a:lumMod val="50000"/>
                </a:schemeClr>
              </a:solidFill>
            </a:rPr>
            <a:t>ОСНОВНОЕ ОБЩЕЕ</a:t>
          </a:r>
        </a:p>
        <a:p>
          <a:pPr lvl="0" algn="ctr" defTabSz="711200">
            <a:lnSpc>
              <a:spcPct val="90000"/>
            </a:lnSpc>
            <a:spcBef>
              <a:spcPct val="0"/>
            </a:spcBef>
            <a:spcAft>
              <a:spcPct val="35000"/>
            </a:spcAft>
          </a:pPr>
          <a:r>
            <a:rPr lang="ru-RU" sz="1600" kern="1200" dirty="0" smtClean="0">
              <a:solidFill>
                <a:schemeClr val="accent1">
                  <a:lumMod val="50000"/>
                </a:schemeClr>
              </a:solidFill>
            </a:rPr>
            <a:t>(5 – 9 КЛАССЫ)</a:t>
          </a:r>
          <a:endParaRPr lang="ru-RU" sz="1600" kern="1200" dirty="0">
            <a:solidFill>
              <a:schemeClr val="accent1">
                <a:lumMod val="50000"/>
              </a:schemeClr>
            </a:solidFill>
          </a:endParaRPr>
        </a:p>
      </dsp:txBody>
      <dsp:txXfrm>
        <a:off x="4687921" y="179025"/>
        <a:ext cx="1614758" cy="14154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ED1BC-DE2B-4CE6-877E-D12798739F61}">
      <dsp:nvSpPr>
        <dsp:cNvPr id="0" name=""/>
        <dsp:cNvSpPr/>
      </dsp:nvSpPr>
      <dsp:spPr>
        <a:xfrm>
          <a:off x="3307" y="113280"/>
          <a:ext cx="4029660" cy="1611864"/>
        </a:xfrm>
        <a:prstGeom prst="chevron">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ru-RU" sz="2600" kern="1200" dirty="0" smtClean="0"/>
            <a:t>Организация пространства</a:t>
          </a:r>
          <a:endParaRPr lang="ru-RU" sz="2600" kern="1200" dirty="0"/>
        </a:p>
      </dsp:txBody>
      <dsp:txXfrm>
        <a:off x="809239" y="113280"/>
        <a:ext cx="2417796" cy="1611864"/>
      </dsp:txXfrm>
    </dsp:sp>
    <dsp:sp modelId="{0528800F-D4FA-4D06-8F56-CD2B6A3D2472}">
      <dsp:nvSpPr>
        <dsp:cNvPr id="0" name=""/>
        <dsp:cNvSpPr/>
      </dsp:nvSpPr>
      <dsp:spPr>
        <a:xfrm>
          <a:off x="3630002" y="113280"/>
          <a:ext cx="4029660" cy="1611864"/>
        </a:xfrm>
        <a:prstGeom prst="chevron">
          <a:avLst/>
        </a:prstGeom>
        <a:solidFill>
          <a:schemeClr val="accent4">
            <a:hueOff val="5197846"/>
            <a:satOff val="-23984"/>
            <a:lumOff val="88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ru-RU" sz="2600" kern="1200" smtClean="0"/>
            <a:t>Использование технических средств</a:t>
          </a:r>
          <a:endParaRPr lang="ru-RU" sz="2600" kern="1200"/>
        </a:p>
      </dsp:txBody>
      <dsp:txXfrm>
        <a:off x="4435934" y="113280"/>
        <a:ext cx="2417796" cy="1611864"/>
      </dsp:txXfrm>
    </dsp:sp>
    <dsp:sp modelId="{BAF72CE3-C8B4-4BFA-BB3E-485B87358CDC}">
      <dsp:nvSpPr>
        <dsp:cNvPr id="0" name=""/>
        <dsp:cNvSpPr/>
      </dsp:nvSpPr>
      <dsp:spPr>
        <a:xfrm>
          <a:off x="7256696" y="113280"/>
          <a:ext cx="4029660" cy="1611864"/>
        </a:xfrm>
        <a:prstGeom prst="chevron">
          <a:avLst/>
        </a:prstGeom>
        <a:solidFill>
          <a:schemeClr val="accent4">
            <a:hueOff val="10395692"/>
            <a:satOff val="-47968"/>
            <a:lumOff val="176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ru-RU" sz="2600" kern="1200" smtClean="0"/>
            <a:t>Организация урока</a:t>
          </a:r>
          <a:endParaRPr lang="ru-RU" sz="2600" kern="1200"/>
        </a:p>
      </dsp:txBody>
      <dsp:txXfrm>
        <a:off x="8062628" y="113280"/>
        <a:ext cx="2417796" cy="16118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F4ACC-3C57-4CA8-A9AB-EF101CEA3F6D}">
      <dsp:nvSpPr>
        <dsp:cNvPr id="0" name=""/>
        <dsp:cNvSpPr/>
      </dsp:nvSpPr>
      <dsp:spPr>
        <a:xfrm>
          <a:off x="0" y="0"/>
          <a:ext cx="9326880" cy="617942"/>
        </a:xfrm>
        <a:prstGeom prst="rect">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kern="1200" dirty="0" smtClean="0"/>
            <a:t>Инклюзивный урок</a:t>
          </a:r>
          <a:endParaRPr lang="ru-RU" sz="2800" kern="1200" dirty="0"/>
        </a:p>
      </dsp:txBody>
      <dsp:txXfrm>
        <a:off x="0" y="0"/>
        <a:ext cx="9326880" cy="617942"/>
      </dsp:txXfrm>
    </dsp:sp>
    <dsp:sp modelId="{BBDBE489-B976-4860-91C3-F2C6A1142939}">
      <dsp:nvSpPr>
        <dsp:cNvPr id="0" name=""/>
        <dsp:cNvSpPr/>
      </dsp:nvSpPr>
      <dsp:spPr>
        <a:xfrm>
          <a:off x="4554" y="617942"/>
          <a:ext cx="3105923" cy="1297678"/>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ru-RU" sz="2600" kern="1200" smtClean="0"/>
            <a:t>Четкая структура урока</a:t>
          </a:r>
          <a:endParaRPr lang="ru-RU" sz="2600" kern="1200"/>
        </a:p>
      </dsp:txBody>
      <dsp:txXfrm>
        <a:off x="4554" y="617942"/>
        <a:ext cx="3105923" cy="1297678"/>
      </dsp:txXfrm>
    </dsp:sp>
    <dsp:sp modelId="{3BFB4B94-43C1-4BA2-BC8B-45E4DFF7501B}">
      <dsp:nvSpPr>
        <dsp:cNvPr id="0" name=""/>
        <dsp:cNvSpPr/>
      </dsp:nvSpPr>
      <dsp:spPr>
        <a:xfrm>
          <a:off x="3110478" y="617942"/>
          <a:ext cx="3105923" cy="1297678"/>
        </a:xfrm>
        <a:prstGeom prst="rect">
          <a:avLst/>
        </a:prstGeom>
        <a:solidFill>
          <a:schemeClr val="accent4">
            <a:hueOff val="5197846"/>
            <a:satOff val="-23984"/>
            <a:lumOff val="88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ru-RU" sz="2600" kern="1200" smtClean="0"/>
            <a:t>Смена видов деятельности</a:t>
          </a:r>
          <a:endParaRPr lang="ru-RU" sz="2600" kern="1200"/>
        </a:p>
      </dsp:txBody>
      <dsp:txXfrm>
        <a:off x="3110478" y="617942"/>
        <a:ext cx="3105923" cy="1297678"/>
      </dsp:txXfrm>
    </dsp:sp>
    <dsp:sp modelId="{491DE057-EF0D-426D-ABAF-E7E75C12888F}">
      <dsp:nvSpPr>
        <dsp:cNvPr id="0" name=""/>
        <dsp:cNvSpPr/>
      </dsp:nvSpPr>
      <dsp:spPr>
        <a:xfrm>
          <a:off x="6216401" y="617942"/>
          <a:ext cx="3105923" cy="1297678"/>
        </a:xfrm>
        <a:prstGeom prst="rect">
          <a:avLst/>
        </a:prstGeom>
        <a:solidFill>
          <a:schemeClr val="accent4">
            <a:hueOff val="10395692"/>
            <a:satOff val="-47968"/>
            <a:lumOff val="176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ru-RU" sz="2600" kern="1200" dirty="0" smtClean="0"/>
            <a:t>Использование </a:t>
          </a:r>
          <a:r>
            <a:rPr lang="ru-RU" sz="2600" kern="1200" dirty="0" err="1" smtClean="0"/>
            <a:t>разноуровневых</a:t>
          </a:r>
          <a:r>
            <a:rPr lang="ru-RU" sz="2600" kern="1200" dirty="0" smtClean="0"/>
            <a:t> заданий</a:t>
          </a:r>
          <a:endParaRPr lang="ru-RU" sz="2600" kern="1200" dirty="0"/>
        </a:p>
      </dsp:txBody>
      <dsp:txXfrm>
        <a:off x="6216401" y="617942"/>
        <a:ext cx="3105923" cy="1297678"/>
      </dsp:txXfrm>
    </dsp:sp>
    <dsp:sp modelId="{C9C66EF4-C69A-41A3-A486-F055DC42F820}">
      <dsp:nvSpPr>
        <dsp:cNvPr id="0" name=""/>
        <dsp:cNvSpPr/>
      </dsp:nvSpPr>
      <dsp:spPr>
        <a:xfrm>
          <a:off x="0" y="1915620"/>
          <a:ext cx="9326880" cy="144186"/>
        </a:xfrm>
        <a:prstGeom prst="rect">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BDDE7-9646-4DD2-9324-9ED10EB0D33F}">
      <dsp:nvSpPr>
        <dsp:cNvPr id="0" name=""/>
        <dsp:cNvSpPr/>
      </dsp:nvSpPr>
      <dsp:spPr>
        <a:xfrm>
          <a:off x="0" y="3628227"/>
          <a:ext cx="8128000" cy="1096473"/>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kern="1200" dirty="0" smtClean="0"/>
            <a:t>УЧИТЫВАТЬ ОСОБЕННОСТИ ВНИМАНИЯ ОБУЧАЮЩИХСЯ, ИХ ИСТОЩАЕМОСТЬ </a:t>
          </a:r>
          <a:endParaRPr lang="ru-RU" sz="1400" kern="1200" dirty="0"/>
        </a:p>
      </dsp:txBody>
      <dsp:txXfrm>
        <a:off x="0" y="3628227"/>
        <a:ext cx="8128000" cy="592095"/>
      </dsp:txXfrm>
    </dsp:sp>
    <dsp:sp modelId="{951C6B8B-70FF-40A4-B679-4D46FB2CA4D4}">
      <dsp:nvSpPr>
        <dsp:cNvPr id="0" name=""/>
        <dsp:cNvSpPr/>
      </dsp:nvSpPr>
      <dsp:spPr>
        <a:xfrm>
          <a:off x="0" y="4083526"/>
          <a:ext cx="8128000" cy="693499"/>
        </a:xfrm>
        <a:prstGeom prst="rect">
          <a:avLst/>
        </a:prstGeom>
        <a:solidFill>
          <a:schemeClr val="accent4">
            <a:tint val="40000"/>
            <a:alpha val="90000"/>
            <a:hueOff val="0"/>
            <a:satOff val="0"/>
            <a:lumOff val="0"/>
            <a:alphaOff val="0"/>
          </a:schemeClr>
        </a:solidFill>
        <a:ln w="2222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ru-RU" sz="1400" kern="1200" dirty="0" smtClean="0"/>
            <a:t>ИНТЕЛЛЕКТУАЛЬНЫЕ ЗАДАНИЯ ИСПОЛЬЗОВАТЬ В СЕРЕДИНЕ УРОКА</a:t>
          </a:r>
        </a:p>
        <a:p>
          <a:pPr lvl="0" algn="ctr" defTabSz="622300">
            <a:lnSpc>
              <a:spcPct val="90000"/>
            </a:lnSpc>
            <a:spcBef>
              <a:spcPct val="0"/>
            </a:spcBef>
            <a:spcAft>
              <a:spcPct val="35000"/>
            </a:spcAft>
          </a:pPr>
          <a:r>
            <a:rPr lang="ru-RU" sz="1400" kern="1200" dirty="0" smtClean="0"/>
            <a:t>ЧЕРЕДОВАТЬ ЗАДАНИЯ, СВЯЗАННЫЕ С ОБУЧЕНИЕМ, И ЗАДАНИЯ, ИМЕЮЩИЕ КОРРЕКЦИОННУЮ НАПРАВЛЕННОСТЬ</a:t>
          </a:r>
          <a:endParaRPr lang="ru-RU" sz="1400" kern="1200" dirty="0"/>
        </a:p>
      </dsp:txBody>
      <dsp:txXfrm>
        <a:off x="0" y="4083526"/>
        <a:ext cx="8128000" cy="693499"/>
      </dsp:txXfrm>
    </dsp:sp>
    <dsp:sp modelId="{EE083F9C-28AB-44F1-AD1E-DC0D73DFCCDF}">
      <dsp:nvSpPr>
        <dsp:cNvPr id="0" name=""/>
        <dsp:cNvSpPr/>
      </dsp:nvSpPr>
      <dsp:spPr>
        <a:xfrm rot="10800000">
          <a:off x="0" y="1732830"/>
          <a:ext cx="8128000" cy="1973835"/>
        </a:xfrm>
        <a:prstGeom prst="upArrowCallout">
          <a:avLst/>
        </a:prstGeom>
        <a:solidFill>
          <a:schemeClr val="accent4">
            <a:hueOff val="5197846"/>
            <a:satOff val="-23984"/>
            <a:lumOff val="88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kern="1200" dirty="0" smtClean="0"/>
            <a:t>ПРЕДУСМАТРИВАТЬ</a:t>
          </a:r>
          <a:endParaRPr lang="ru-RU" sz="1400" kern="1200" dirty="0"/>
        </a:p>
      </dsp:txBody>
      <dsp:txXfrm rot="-10800000">
        <a:off x="0" y="1732830"/>
        <a:ext cx="8128000" cy="692816"/>
      </dsp:txXfrm>
    </dsp:sp>
    <dsp:sp modelId="{21ACFEFD-DB02-4AF9-8F28-04BE504B8B31}">
      <dsp:nvSpPr>
        <dsp:cNvPr id="0" name=""/>
        <dsp:cNvSpPr/>
      </dsp:nvSpPr>
      <dsp:spPr>
        <a:xfrm>
          <a:off x="0" y="2284181"/>
          <a:ext cx="8128000" cy="748836"/>
        </a:xfrm>
        <a:prstGeom prst="rect">
          <a:avLst/>
        </a:prstGeom>
        <a:solidFill>
          <a:schemeClr val="accent4">
            <a:tint val="40000"/>
            <a:alpha val="90000"/>
            <a:hueOff val="5756959"/>
            <a:satOff val="-30630"/>
            <a:lumOff val="-1745"/>
            <a:alphaOff val="0"/>
          </a:schemeClr>
        </a:solidFill>
        <a:ln w="22225" cap="rnd" cmpd="sng" algn="ctr">
          <a:solidFill>
            <a:schemeClr val="accent4">
              <a:tint val="40000"/>
              <a:alpha val="90000"/>
              <a:hueOff val="5756959"/>
              <a:satOff val="-30630"/>
              <a:lumOff val="-1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ru-RU" sz="1400" kern="1200" dirty="0" smtClean="0"/>
            <a:t>СМЕНУ ДЕЯТЕЛЬНОСТИ</a:t>
          </a:r>
        </a:p>
        <a:p>
          <a:pPr lvl="0" algn="ctr" defTabSz="622300">
            <a:lnSpc>
              <a:spcPct val="90000"/>
            </a:lnSpc>
            <a:spcBef>
              <a:spcPct val="0"/>
            </a:spcBef>
            <a:spcAft>
              <a:spcPct val="35000"/>
            </a:spcAft>
          </a:pPr>
          <a:r>
            <a:rPr lang="ru-RU" sz="1400" kern="1200" dirty="0" smtClean="0"/>
            <a:t>ЧЕРЕДОВАНИЕ АКТИВНОЙ РАБОТЫ С ОТДЫХОМ</a:t>
          </a:r>
        </a:p>
        <a:p>
          <a:pPr lvl="0" algn="ctr" defTabSz="622300">
            <a:lnSpc>
              <a:spcPct val="90000"/>
            </a:lnSpc>
            <a:spcBef>
              <a:spcPct val="0"/>
            </a:spcBef>
            <a:spcAft>
              <a:spcPct val="35000"/>
            </a:spcAft>
          </a:pPr>
          <a:r>
            <a:rPr lang="ru-RU" sz="1400" kern="1200" dirty="0" smtClean="0"/>
            <a:t>ИСПОЛЬЗОВАНИЕ НАГЛЯДНЫХ СРЕДСТВ</a:t>
          </a:r>
          <a:endParaRPr lang="ru-RU" sz="1400" kern="1200" dirty="0"/>
        </a:p>
      </dsp:txBody>
      <dsp:txXfrm>
        <a:off x="0" y="2284181"/>
        <a:ext cx="8128000" cy="748836"/>
      </dsp:txXfrm>
    </dsp:sp>
    <dsp:sp modelId="{1D9BD803-EBED-4C96-8915-143D00AD410A}">
      <dsp:nvSpPr>
        <dsp:cNvPr id="0" name=""/>
        <dsp:cNvSpPr/>
      </dsp:nvSpPr>
      <dsp:spPr>
        <a:xfrm rot="10800000">
          <a:off x="0" y="910"/>
          <a:ext cx="8128000" cy="1686375"/>
        </a:xfrm>
        <a:prstGeom prst="upArrowCallout">
          <a:avLst/>
        </a:prstGeom>
        <a:solidFill>
          <a:schemeClr val="accent4">
            <a:hueOff val="10395692"/>
            <a:satOff val="-47968"/>
            <a:lumOff val="176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kern="1200" dirty="0" smtClean="0"/>
            <a:t>ЗАДАЧИ</a:t>
          </a:r>
          <a:endParaRPr lang="ru-RU" sz="1400" kern="1200" dirty="0"/>
        </a:p>
      </dsp:txBody>
      <dsp:txXfrm rot="-10800000">
        <a:off x="0" y="910"/>
        <a:ext cx="8128000" cy="591917"/>
      </dsp:txXfrm>
    </dsp:sp>
    <dsp:sp modelId="{C20C9D5E-77F7-4710-8236-FF2C8207414F}">
      <dsp:nvSpPr>
        <dsp:cNvPr id="0" name=""/>
        <dsp:cNvSpPr/>
      </dsp:nvSpPr>
      <dsp:spPr>
        <a:xfrm>
          <a:off x="0" y="592828"/>
          <a:ext cx="8128000" cy="504226"/>
        </a:xfrm>
        <a:prstGeom prst="rect">
          <a:avLst/>
        </a:prstGeom>
        <a:solidFill>
          <a:schemeClr val="accent4">
            <a:tint val="40000"/>
            <a:alpha val="90000"/>
            <a:hueOff val="11513918"/>
            <a:satOff val="-61261"/>
            <a:lumOff val="-3490"/>
            <a:alphaOff val="0"/>
          </a:schemeClr>
        </a:solidFill>
        <a:ln w="22225" cap="rnd" cmpd="sng" algn="ctr">
          <a:solidFill>
            <a:schemeClr val="accent4">
              <a:tint val="40000"/>
              <a:alpha val="90000"/>
              <a:hueOff val="11513918"/>
              <a:satOff val="-61261"/>
              <a:lumOff val="-34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ru-RU" sz="1400" kern="1200" dirty="0" smtClean="0"/>
            <a:t>ОБРАЗОВАТЕЛЬНЫЕ</a:t>
          </a:r>
        </a:p>
        <a:p>
          <a:pPr lvl="0" algn="ctr" defTabSz="622300">
            <a:lnSpc>
              <a:spcPct val="90000"/>
            </a:lnSpc>
            <a:spcBef>
              <a:spcPct val="0"/>
            </a:spcBef>
            <a:spcAft>
              <a:spcPct val="35000"/>
            </a:spcAft>
          </a:pPr>
          <a:r>
            <a:rPr lang="ru-RU" sz="1400" kern="1200" dirty="0" smtClean="0"/>
            <a:t>КОРРЕЦИОННО - РАЗВИВАЮЩЕ</a:t>
          </a:r>
          <a:endParaRPr lang="ru-RU" sz="1400" kern="1200" dirty="0"/>
        </a:p>
      </dsp:txBody>
      <dsp:txXfrm>
        <a:off x="0" y="592828"/>
        <a:ext cx="8128000" cy="5042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FB8AA-EC5A-4B79-B581-47DB73A8D363}">
      <dsp:nvSpPr>
        <dsp:cNvPr id="0" name=""/>
        <dsp:cNvSpPr/>
      </dsp:nvSpPr>
      <dsp:spPr>
        <a:xfrm rot="5400000">
          <a:off x="913787" y="622932"/>
          <a:ext cx="1074894" cy="1788600"/>
        </a:xfrm>
        <a:prstGeom prst="corner">
          <a:avLst>
            <a:gd name="adj1" fmla="val 16120"/>
            <a:gd name="adj2" fmla="val 16110"/>
          </a:avLst>
        </a:prstGeom>
        <a:solidFill>
          <a:schemeClr val="accent4">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5F3614-88C9-4E67-ABF1-BD06C57BBA91}">
      <dsp:nvSpPr>
        <dsp:cNvPr id="0" name=""/>
        <dsp:cNvSpPr/>
      </dsp:nvSpPr>
      <dsp:spPr>
        <a:xfrm>
          <a:off x="734360" y="1157338"/>
          <a:ext cx="1614758" cy="1415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ru-RU" sz="1600" kern="1200" dirty="0" smtClean="0">
              <a:solidFill>
                <a:schemeClr val="accent1">
                  <a:lumMod val="50000"/>
                </a:schemeClr>
              </a:solidFill>
            </a:rPr>
            <a:t>ДОШКОЛЬНОЕ </a:t>
          </a:r>
          <a:endParaRPr lang="ru-RU" sz="1600" kern="1200" dirty="0">
            <a:solidFill>
              <a:schemeClr val="accent1">
                <a:lumMod val="50000"/>
              </a:schemeClr>
            </a:solidFill>
          </a:endParaRPr>
        </a:p>
      </dsp:txBody>
      <dsp:txXfrm>
        <a:off x="734360" y="1157338"/>
        <a:ext cx="1614758" cy="1415430"/>
      </dsp:txXfrm>
    </dsp:sp>
    <dsp:sp modelId="{8CF57183-78B4-4D3C-9A19-72B57EB1A8E4}">
      <dsp:nvSpPr>
        <dsp:cNvPr id="0" name=""/>
        <dsp:cNvSpPr/>
      </dsp:nvSpPr>
      <dsp:spPr>
        <a:xfrm>
          <a:off x="2044447" y="491253"/>
          <a:ext cx="304671" cy="304671"/>
        </a:xfrm>
        <a:prstGeom prst="triangle">
          <a:avLst>
            <a:gd name="adj" fmla="val 100000"/>
          </a:avLst>
        </a:prstGeom>
        <a:solidFill>
          <a:schemeClr val="accent4">
            <a:hueOff val="2598923"/>
            <a:satOff val="-11992"/>
            <a:lumOff val="441"/>
            <a:alphaOff val="0"/>
          </a:schemeClr>
        </a:solidFill>
        <a:ln w="22225" cap="rnd" cmpd="sng" algn="ctr">
          <a:solidFill>
            <a:schemeClr val="accent4">
              <a:hueOff val="2598923"/>
              <a:satOff val="-11992"/>
              <a:lumOff val="4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4025FB-59CB-4F7F-A4DC-29B33F160B88}">
      <dsp:nvSpPr>
        <dsp:cNvPr id="0" name=""/>
        <dsp:cNvSpPr/>
      </dsp:nvSpPr>
      <dsp:spPr>
        <a:xfrm rot="5400000">
          <a:off x="2890567" y="133775"/>
          <a:ext cx="1074894" cy="1788600"/>
        </a:xfrm>
        <a:prstGeom prst="corner">
          <a:avLst>
            <a:gd name="adj1" fmla="val 16120"/>
            <a:gd name="adj2" fmla="val 16110"/>
          </a:avLst>
        </a:prstGeom>
        <a:solidFill>
          <a:schemeClr val="accent4">
            <a:hueOff val="5197846"/>
            <a:satOff val="-23984"/>
            <a:lumOff val="883"/>
            <a:alphaOff val="0"/>
          </a:schemeClr>
        </a:solidFill>
        <a:ln w="22225" cap="rnd" cmpd="sng" algn="ctr">
          <a:solidFill>
            <a:schemeClr val="accent4">
              <a:hueOff val="5197846"/>
              <a:satOff val="-23984"/>
              <a:lumOff val="88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6CE0D2-7ECB-4086-9B62-EFC1DB5DC21B}">
      <dsp:nvSpPr>
        <dsp:cNvPr id="0" name=""/>
        <dsp:cNvSpPr/>
      </dsp:nvSpPr>
      <dsp:spPr>
        <a:xfrm>
          <a:off x="2711140" y="668182"/>
          <a:ext cx="1614758" cy="1415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ru-RU" sz="1600" kern="1200" dirty="0" smtClean="0">
              <a:solidFill>
                <a:schemeClr val="accent1">
                  <a:lumMod val="50000"/>
                </a:schemeClr>
              </a:solidFill>
            </a:rPr>
            <a:t>НАЧАЛЬНОЕ </a:t>
          </a:r>
        </a:p>
        <a:p>
          <a:pPr lvl="0" algn="ctr" defTabSz="711200">
            <a:lnSpc>
              <a:spcPct val="90000"/>
            </a:lnSpc>
            <a:spcBef>
              <a:spcPct val="0"/>
            </a:spcBef>
            <a:spcAft>
              <a:spcPct val="35000"/>
            </a:spcAft>
          </a:pPr>
          <a:r>
            <a:rPr lang="ru-RU" sz="1600" kern="1200" dirty="0" smtClean="0">
              <a:solidFill>
                <a:schemeClr val="accent1">
                  <a:lumMod val="50000"/>
                </a:schemeClr>
              </a:solidFill>
            </a:rPr>
            <a:t>(1- 4 КЛАССЫ)</a:t>
          </a:r>
          <a:endParaRPr lang="ru-RU" sz="1600" kern="1200" dirty="0">
            <a:solidFill>
              <a:schemeClr val="accent1">
                <a:lumMod val="50000"/>
              </a:schemeClr>
            </a:solidFill>
          </a:endParaRPr>
        </a:p>
      </dsp:txBody>
      <dsp:txXfrm>
        <a:off x="2711140" y="668182"/>
        <a:ext cx="1614758" cy="1415430"/>
      </dsp:txXfrm>
    </dsp:sp>
    <dsp:sp modelId="{6E722983-CB19-41B3-9C00-39522D06B8B9}">
      <dsp:nvSpPr>
        <dsp:cNvPr id="0" name=""/>
        <dsp:cNvSpPr/>
      </dsp:nvSpPr>
      <dsp:spPr>
        <a:xfrm>
          <a:off x="4021228" y="2097"/>
          <a:ext cx="304671" cy="304671"/>
        </a:xfrm>
        <a:prstGeom prst="triangle">
          <a:avLst>
            <a:gd name="adj" fmla="val 100000"/>
          </a:avLst>
        </a:prstGeom>
        <a:solidFill>
          <a:schemeClr val="accent4">
            <a:hueOff val="7796769"/>
            <a:satOff val="-35976"/>
            <a:lumOff val="1324"/>
            <a:alphaOff val="0"/>
          </a:schemeClr>
        </a:solidFill>
        <a:ln w="22225" cap="rnd" cmpd="sng" algn="ctr">
          <a:solidFill>
            <a:schemeClr val="accent4">
              <a:hueOff val="7796769"/>
              <a:satOff val="-35976"/>
              <a:lumOff val="13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05677E-7C09-42C7-88D9-1EAB3F7B85F1}">
      <dsp:nvSpPr>
        <dsp:cNvPr id="0" name=""/>
        <dsp:cNvSpPr/>
      </dsp:nvSpPr>
      <dsp:spPr>
        <a:xfrm rot="5400000">
          <a:off x="4867347" y="-355380"/>
          <a:ext cx="1074894" cy="1788600"/>
        </a:xfrm>
        <a:prstGeom prst="corner">
          <a:avLst>
            <a:gd name="adj1" fmla="val 16120"/>
            <a:gd name="adj2" fmla="val 16110"/>
          </a:avLst>
        </a:prstGeom>
        <a:solidFill>
          <a:schemeClr val="accent4">
            <a:hueOff val="10395692"/>
            <a:satOff val="-47968"/>
            <a:lumOff val="1765"/>
            <a:alphaOff val="0"/>
          </a:schemeClr>
        </a:solidFill>
        <a:ln w="22225" cap="rnd" cmpd="sng" algn="ctr">
          <a:solidFill>
            <a:schemeClr val="accent4">
              <a:hueOff val="10395692"/>
              <a:satOff val="-47968"/>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C08B00-430D-41C6-B7BA-B7744D7D8E68}">
      <dsp:nvSpPr>
        <dsp:cNvPr id="0" name=""/>
        <dsp:cNvSpPr/>
      </dsp:nvSpPr>
      <dsp:spPr>
        <a:xfrm>
          <a:off x="4687921" y="179025"/>
          <a:ext cx="1614758" cy="1415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ru-RU" sz="1600" kern="1200" dirty="0" smtClean="0">
              <a:solidFill>
                <a:schemeClr val="accent1">
                  <a:lumMod val="50000"/>
                </a:schemeClr>
              </a:solidFill>
            </a:rPr>
            <a:t>ОСНОВНОЕ ОБЩЕЕ</a:t>
          </a:r>
        </a:p>
        <a:p>
          <a:pPr lvl="0" algn="ctr" defTabSz="711200">
            <a:lnSpc>
              <a:spcPct val="90000"/>
            </a:lnSpc>
            <a:spcBef>
              <a:spcPct val="0"/>
            </a:spcBef>
            <a:spcAft>
              <a:spcPct val="35000"/>
            </a:spcAft>
          </a:pPr>
          <a:r>
            <a:rPr lang="ru-RU" sz="1600" kern="1200" dirty="0" smtClean="0">
              <a:solidFill>
                <a:schemeClr val="accent1">
                  <a:lumMod val="50000"/>
                </a:schemeClr>
              </a:solidFill>
            </a:rPr>
            <a:t>(5 – 9 КЛАССЫ)</a:t>
          </a:r>
          <a:endParaRPr lang="ru-RU" sz="1600" kern="1200" dirty="0">
            <a:solidFill>
              <a:schemeClr val="accent1">
                <a:lumMod val="50000"/>
              </a:schemeClr>
            </a:solidFill>
          </a:endParaRPr>
        </a:p>
      </dsp:txBody>
      <dsp:txXfrm>
        <a:off x="4687921" y="179025"/>
        <a:ext cx="1614758" cy="141543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729E5-4FF9-4F6E-83D0-6DFC7483C58D}" type="datetimeFigureOut">
              <a:rPr lang="ru-RU" smtClean="0"/>
              <a:t>27.03.2025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019F1-F510-42BB-B360-4ADE7DBE1B8E}" type="slidenum">
              <a:rPr lang="ru-RU" smtClean="0"/>
              <a:t>‹#›</a:t>
            </a:fld>
            <a:endParaRPr lang="ru-RU"/>
          </a:p>
        </p:txBody>
      </p:sp>
    </p:spTree>
    <p:extLst>
      <p:ext uri="{BB962C8B-B14F-4D97-AF65-F5344CB8AC3E}">
        <p14:creationId xmlns:p14="http://schemas.microsoft.com/office/powerpoint/2010/main" val="3384026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Горизонталь преемственности на уровне дошкольного и начального школьного образования реализуется уже на этапе поступления дошкольников в первые классы (Школа дошкольника, посещение занятий в группах, на </a:t>
            </a:r>
            <a:r>
              <a:rPr lang="ru-RU" dirty="0" err="1" smtClean="0"/>
              <a:t>ППк</a:t>
            </a:r>
            <a:r>
              <a:rPr lang="ru-RU" dirty="0" smtClean="0"/>
              <a:t> обсуждение обучающихся, дефицитов и ресурсов, которые на уровне дошкольного образования обучались по АООП и планируют получать заключение на начальную школу. Это дает возможность педагогам начальной школы с первых дней включать обучающихся в учебный процесс, сокращается период адаптации, прослеживается положительная динамика.</a:t>
            </a:r>
            <a:endParaRPr lang="ru-RU" dirty="0"/>
          </a:p>
        </p:txBody>
      </p:sp>
      <p:sp>
        <p:nvSpPr>
          <p:cNvPr id="4" name="Номер слайда 3"/>
          <p:cNvSpPr>
            <a:spLocks noGrp="1"/>
          </p:cNvSpPr>
          <p:nvPr>
            <p:ph type="sldNum" sz="quarter" idx="10"/>
          </p:nvPr>
        </p:nvSpPr>
        <p:spPr/>
        <p:txBody>
          <a:bodyPr/>
          <a:lstStyle/>
          <a:p>
            <a:fld id="{A0E019F1-F510-42BB-B360-4ADE7DBE1B8E}" type="slidenum">
              <a:rPr lang="ru-RU" smtClean="0"/>
              <a:t>2</a:t>
            </a:fld>
            <a:endParaRPr lang="ru-RU"/>
          </a:p>
        </p:txBody>
      </p:sp>
    </p:spTree>
    <p:extLst>
      <p:ext uri="{BB962C8B-B14F-4D97-AF65-F5344CB8AC3E}">
        <p14:creationId xmlns:p14="http://schemas.microsoft.com/office/powerpoint/2010/main" val="2580414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buSzPts val="1800"/>
            </a:pPr>
            <a:r>
              <a:rPr lang="ru-RU" dirty="0" smtClean="0"/>
              <a:t>Во всем мире работа учителей посвящена обеспечению права на образование для всех детей, независимо от возраста, возможностей: все дети должны учиться. Одновременно в профессиональном поле современного учителя появляются разные категории обучающихся: </a:t>
            </a:r>
          </a:p>
          <a:p>
            <a:pPr>
              <a:buSzPts val="1800"/>
            </a:pPr>
            <a:r>
              <a:rPr lang="ru-RU" dirty="0" smtClean="0"/>
              <a:t> </a:t>
            </a:r>
            <a:r>
              <a:rPr lang="ru-RU" dirty="0" err="1" smtClean="0"/>
              <a:t>нейротипичные</a:t>
            </a:r>
            <a:r>
              <a:rPr lang="ru-RU" dirty="0" smtClean="0"/>
              <a:t> (</a:t>
            </a:r>
            <a:r>
              <a:rPr lang="ru-RU" dirty="0" err="1" smtClean="0"/>
              <a:t>нормотипичные</a:t>
            </a:r>
            <a:r>
              <a:rPr lang="ru-RU" dirty="0" smtClean="0"/>
              <a:t>) дети, </a:t>
            </a:r>
          </a:p>
          <a:p>
            <a:pPr>
              <a:buSzPts val="1800"/>
            </a:pPr>
            <a:r>
              <a:rPr lang="ru-RU" dirty="0" smtClean="0"/>
              <a:t>  одарённые дети, </a:t>
            </a:r>
          </a:p>
          <a:p>
            <a:pPr>
              <a:buSzPts val="1800"/>
            </a:pPr>
            <a:r>
              <a:rPr lang="ru-RU" dirty="0" smtClean="0"/>
              <a:t> дети с ограниченными возможностями здоровья и/или инвалидностью.</a:t>
            </a:r>
          </a:p>
          <a:p>
            <a:pPr marL="0" marR="0" indent="0" algn="l" defTabSz="914400" rtl="0" eaLnBrk="1" fontAlgn="auto" latinLnBrk="0" hangingPunct="1">
              <a:lnSpc>
                <a:spcPct val="100000"/>
              </a:lnSpc>
              <a:spcBef>
                <a:spcPts val="0"/>
              </a:spcBef>
              <a:spcAft>
                <a:spcPts val="0"/>
              </a:spcAft>
              <a:buClrTx/>
              <a:buSzPts val="1800"/>
              <a:buFontTx/>
              <a:buNone/>
              <a:tabLst/>
              <a:defRPr/>
            </a:pPr>
            <a:r>
              <a:rPr lang="ru-RU" dirty="0" smtClean="0"/>
              <a:t>Особенно актуальными становятся проблемы построения инклюзивных уроков, которые направлены на включение в общее образовательное поле разных обучающихся, в том числе и обучающихся с ограниченными возможностями здоровья. Урок становится инклюзивным, если учитель умеет организовать совместную деятельность учеников, спроектировать для каждого ученика (либо группы) задачи с учётом их возможностей, при этом видеть каждого в процессе выполнения заданий и движения к цели.</a:t>
            </a:r>
          </a:p>
          <a:p>
            <a:r>
              <a:rPr lang="ru-RU" dirty="0" smtClean="0"/>
              <a:t>Урок остается основной формой обучения детей в инклюзивном классе. Специфика инклюзивного образования вносит свои коррективы в структуру построения и проведения такого урока. Организация и проведение инклюзивного урока во многом определяется профессиональной компетентностью учителя, требования к кото рому изменяются в связи с тем, что расширяются и видоизменяются его привычные традиционные практики. Современные учителя, работающие в классах с «особыми» детьми, обращают внимание на специфические особенности инклюзивного урока, которые частично перекликаются с традиционными представлениями об уроке:</a:t>
            </a:r>
          </a:p>
          <a:p>
            <a:r>
              <a:rPr lang="ru-RU" dirty="0" smtClean="0"/>
              <a:t>- планирование общей цели урока и целей относительно разных категорий детей, участвующих в уроке;</a:t>
            </a:r>
          </a:p>
          <a:p>
            <a:pPr marL="171450" indent="-171450">
              <a:buFontTx/>
              <a:buChar char="-"/>
            </a:pPr>
            <a:r>
              <a:rPr lang="ru-RU" dirty="0" smtClean="0"/>
              <a:t>осуществление проектирования этапов урока с учетом содержания особенностей организации учебной деятельности обучаемых; </a:t>
            </a:r>
          </a:p>
          <a:p>
            <a:pPr marL="171450" indent="-171450">
              <a:buFontTx/>
              <a:buChar char="-"/>
            </a:pPr>
            <a:r>
              <a:rPr lang="ru-RU" dirty="0" smtClean="0"/>
              <a:t>реализация индивидуально-дифференцированного подхода и комплексного психолого-педагогического сопровождения; </a:t>
            </a:r>
          </a:p>
          <a:p>
            <a:pPr marL="171450" indent="-171450">
              <a:buFontTx/>
              <a:buChar char="-"/>
            </a:pPr>
            <a:r>
              <a:rPr lang="ru-RU" dirty="0" smtClean="0"/>
              <a:t>реализация практико-ориентированной направленности;</a:t>
            </a:r>
          </a:p>
          <a:p>
            <a:pPr marL="171450" indent="-171450">
              <a:buFontTx/>
              <a:buChar char="-"/>
            </a:pPr>
            <a:r>
              <a:rPr lang="ru-RU" dirty="0" smtClean="0"/>
              <a:t> введение в урок коррекционно-развивающей направленности в соответствии с рекомендациями и содержанием АОП; </a:t>
            </a:r>
          </a:p>
          <a:p>
            <a:pPr marL="171450" indent="-171450">
              <a:buFontTx/>
              <a:buChar char="-"/>
            </a:pPr>
            <a:r>
              <a:rPr lang="ru-RU" dirty="0" smtClean="0"/>
              <a:t>организация </a:t>
            </a:r>
            <a:r>
              <a:rPr lang="ru-RU" dirty="0" err="1" smtClean="0"/>
              <a:t>полисенсорной</a:t>
            </a:r>
            <a:r>
              <a:rPr lang="ru-RU" dirty="0" smtClean="0"/>
              <a:t> развивающей среды на уроке;</a:t>
            </a:r>
          </a:p>
          <a:p>
            <a:pPr marL="171450" indent="-171450">
              <a:buFontTx/>
              <a:buChar char="-"/>
            </a:pPr>
            <a:r>
              <a:rPr lang="ru-RU" dirty="0" smtClean="0"/>
              <a:t> использование </a:t>
            </a:r>
            <a:r>
              <a:rPr lang="ru-RU" dirty="0" err="1" smtClean="0"/>
              <a:t>тьюторского</a:t>
            </a:r>
            <a:r>
              <a:rPr lang="ru-RU" dirty="0" smtClean="0"/>
              <a:t> сопровождения (в случае необходимости) для отдельных категорий детей с ОВЗ; </a:t>
            </a:r>
          </a:p>
          <a:p>
            <a:pPr marL="171450" indent="-171450">
              <a:buFontTx/>
              <a:buChar char="-"/>
            </a:pPr>
            <a:r>
              <a:rPr lang="ru-RU" dirty="0" smtClean="0"/>
              <a:t>поэтапное введение и использование разнообразных форм работы всех детей в процессе урока; </a:t>
            </a:r>
          </a:p>
          <a:p>
            <a:pPr marL="171450" indent="-171450">
              <a:buFontTx/>
              <a:buChar char="-"/>
            </a:pPr>
            <a:r>
              <a:rPr lang="ru-RU" dirty="0" smtClean="0"/>
              <a:t>организация оценки и коррекции достижений каждого ученика на уроке в соответствии с планируемыми результатами по каждой категории обучающихся. </a:t>
            </a:r>
          </a:p>
          <a:p>
            <a:pPr marL="0" indent="0">
              <a:buFontTx/>
              <a:buNone/>
            </a:pPr>
            <a:r>
              <a:rPr lang="ru-RU" dirty="0" smtClean="0"/>
              <a:t>Важно умение осуществлять грамотный отбор содержания по учебным предметам, планировать содержание урока с учетом особенностей каждого учащегося. Выявление учителем специфического состава инклюзивного класса приводит его к необходимости постоянно адаптироваться под изменяющиеся условия.</a:t>
            </a:r>
          </a:p>
          <a:p>
            <a:pPr marL="0" indent="0">
              <a:buFontTx/>
              <a:buNone/>
            </a:pPr>
            <a:r>
              <a:rPr lang="ru-RU" u="sng" dirty="0" smtClean="0"/>
              <a:t>Важно помнить: обучающиеся с ЗПР осваивают такой же по содержанию программный материал, что и </a:t>
            </a:r>
            <a:r>
              <a:rPr lang="ru-RU" u="sng" dirty="0" err="1" smtClean="0"/>
              <a:t>нейротипичные</a:t>
            </a:r>
            <a:r>
              <a:rPr lang="ru-RU" u="sng" dirty="0" smtClean="0"/>
              <a:t> обучающиеся, однако, подача и предъявление учебного материала должно учитывать специфику нарушения. </a:t>
            </a:r>
          </a:p>
          <a:p>
            <a:endParaRPr lang="ru-RU" dirty="0"/>
          </a:p>
        </p:txBody>
      </p:sp>
      <p:sp>
        <p:nvSpPr>
          <p:cNvPr id="4" name="Номер слайда 3"/>
          <p:cNvSpPr>
            <a:spLocks noGrp="1"/>
          </p:cNvSpPr>
          <p:nvPr>
            <p:ph type="sldNum" sz="quarter" idx="10"/>
          </p:nvPr>
        </p:nvSpPr>
        <p:spPr/>
        <p:txBody>
          <a:bodyPr/>
          <a:lstStyle/>
          <a:p>
            <a:fld id="{A0E019F1-F510-42BB-B360-4ADE7DBE1B8E}" type="slidenum">
              <a:rPr lang="ru-RU" smtClean="0"/>
              <a:t>3</a:t>
            </a:fld>
            <a:endParaRPr lang="ru-RU"/>
          </a:p>
        </p:txBody>
      </p:sp>
    </p:spTree>
    <p:extLst>
      <p:ext uri="{BB962C8B-B14F-4D97-AF65-F5344CB8AC3E}">
        <p14:creationId xmlns:p14="http://schemas.microsoft.com/office/powerpoint/2010/main" val="2969394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первую очередь следует учитывать неравномерность работоспособности обучающихся с ЗПР по причине органической и/или функциональной недостаточности центральной нервной системы (ЦНС). Могут проявляться повышенная истощаемость, быстрое наступление утомления, снижение темповых характеристик деятельности или чрезмерной двигательной активности. Школьники не удерживают активное внимание на объекте необходимое время, быстро отвлекаются, проявляются признаки снижения интеллектуальной работоспособности. Для обучающихся с ЗПР характерны недостаточные показатели развития регулятивных функций, которые проявляются в невозможности контроля поведения в целом и конкретно при выполнении учебной работы на уроке. Следует учитывать, что школьники будут затрудняться при планировании своих действий, удержании их последовательности, они могут перескочить с одного хода выполнения задания на другой, не замечать несоответствия действий и инструкции, получать нелогичный результат и не видеть очевидных ошибок.</a:t>
            </a:r>
            <a:endParaRPr lang="ru-RU" dirty="0"/>
          </a:p>
        </p:txBody>
      </p:sp>
      <p:sp>
        <p:nvSpPr>
          <p:cNvPr id="4" name="Номер слайда 3"/>
          <p:cNvSpPr>
            <a:spLocks noGrp="1"/>
          </p:cNvSpPr>
          <p:nvPr>
            <p:ph type="sldNum" sz="quarter" idx="10"/>
          </p:nvPr>
        </p:nvSpPr>
        <p:spPr/>
        <p:txBody>
          <a:bodyPr/>
          <a:lstStyle/>
          <a:p>
            <a:fld id="{293A2E63-8561-48E3-B363-CC8132A794C8}" type="slidenum">
              <a:rPr lang="ru-RU" smtClean="0"/>
              <a:t>4</a:t>
            </a:fld>
            <a:endParaRPr lang="ru-RU"/>
          </a:p>
        </p:txBody>
      </p:sp>
    </p:spTree>
    <p:extLst>
      <p:ext uri="{BB962C8B-B14F-4D97-AF65-F5344CB8AC3E}">
        <p14:creationId xmlns:p14="http://schemas.microsoft.com/office/powerpoint/2010/main" val="2697660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Урок в инклюзивном классе, где есть дети с ОВЗ, должен предполагать большое количество использования наглядности, так как:</a:t>
            </a:r>
          </a:p>
          <a:p>
            <a:r>
              <a:rPr lang="ru-RU" dirty="0" smtClean="0"/>
              <a:t>стимулирует элементарные умственные процессы;</a:t>
            </a:r>
          </a:p>
          <a:p>
            <a:r>
              <a:rPr lang="ru-RU" dirty="0" smtClean="0"/>
              <a:t>развивает устную речь;</a:t>
            </a:r>
          </a:p>
          <a:p>
            <a:r>
              <a:rPr lang="ru-RU" dirty="0" smtClean="0"/>
              <a:t>способствует лучшему закреплению изучаемого материала в памяти учащихся;</a:t>
            </a:r>
          </a:p>
          <a:p>
            <a:r>
              <a:rPr lang="ru-RU" dirty="0" smtClean="0"/>
              <a:t>привлекает внимание.</a:t>
            </a:r>
          </a:p>
          <a:p>
            <a:endParaRPr lang="ru-RU" dirty="0" smtClean="0"/>
          </a:p>
          <a:p>
            <a:r>
              <a:rPr lang="ru-RU" dirty="0" smtClean="0"/>
              <a:t>Причина в том, что дети с ОВЗ при восприятии материала опираются на сохранное у них наглядно-образное мышление. Не могут в полном объеме использовать словесно-логическое мышление, поскольку оно у них имеет замедленный характер</a:t>
            </a:r>
          </a:p>
          <a:p>
            <a:endParaRPr lang="ru-RU" dirty="0"/>
          </a:p>
        </p:txBody>
      </p:sp>
      <p:sp>
        <p:nvSpPr>
          <p:cNvPr id="4" name="Номер слайда 3"/>
          <p:cNvSpPr>
            <a:spLocks noGrp="1"/>
          </p:cNvSpPr>
          <p:nvPr>
            <p:ph type="sldNum" sz="quarter" idx="10"/>
          </p:nvPr>
        </p:nvSpPr>
        <p:spPr/>
        <p:txBody>
          <a:bodyPr/>
          <a:lstStyle/>
          <a:p>
            <a:fld id="{A0E019F1-F510-42BB-B360-4ADE7DBE1B8E}" type="slidenum">
              <a:rPr lang="ru-RU" smtClean="0"/>
              <a:t>7</a:t>
            </a:fld>
            <a:endParaRPr lang="ru-RU"/>
          </a:p>
        </p:txBody>
      </p:sp>
    </p:spTree>
    <p:extLst>
      <p:ext uri="{BB962C8B-B14F-4D97-AF65-F5344CB8AC3E}">
        <p14:creationId xmlns:p14="http://schemas.microsoft.com/office/powerpoint/2010/main" val="1234299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Выделяется несколько ключевых принципов использования адаптированных учебных заданий: </a:t>
            </a:r>
          </a:p>
          <a:p>
            <a:pPr marL="228600" indent="-228600">
              <a:buAutoNum type="arabicPeriod"/>
            </a:pPr>
            <a:r>
              <a:rPr lang="ru-RU" dirty="0" smtClean="0"/>
              <a:t>Адаптация заданий применяется только по мере необходимости. В зависимости от особенностей обучающегося адаптация может быть как минимальной, так и значительной. Таким образом, мы условно разделим ее на несколько уровней. Первый уровень – это минимальная адаптация, последующие уровни (второй и/или третий) – адаптация более значительная.</a:t>
            </a:r>
          </a:p>
          <a:p>
            <a:pPr marL="228600" indent="-228600">
              <a:buAutoNum type="arabicPeriod"/>
            </a:pPr>
            <a:r>
              <a:rPr lang="ru-RU" dirty="0" smtClean="0"/>
              <a:t>Степень адаптации заданий должна постепенно ослабляться.</a:t>
            </a:r>
          </a:p>
          <a:p>
            <a:pPr marL="228600" indent="-228600">
              <a:buAutoNum type="arabicPeriod"/>
            </a:pPr>
            <a:r>
              <a:rPr lang="ru-RU" dirty="0" smtClean="0"/>
              <a:t> Адаптация задания распространяется преимущественно на уровень сложности заданий и/или их объем. При этом основной вид деятельности учащихся при использовании учителем обычных и адаптированных заданий принципиально не отличается. Если все ученики класса пишут, то ученик, выполняющий адаптированное задание, так же будет в данный момент заниматься письмом. Если на уроке идет устная беседа с ответами на вопросы, нужно постараться создать такие условия, чтобы ученик, имеющий специфические особенности, тоже мог ответить на вопрос доступными ему способами и средствами.</a:t>
            </a:r>
          </a:p>
          <a:p>
            <a:pPr marL="228600" indent="-228600">
              <a:buAutoNum type="arabicPeriod"/>
            </a:pPr>
            <a:r>
              <a:rPr lang="ru-RU" dirty="0" smtClean="0"/>
              <a:t> При использовании адаптированных заданий фронтальная инструкция, по возможности, остается для всех общей. Например: «спишите», «прочитайте», «решите пример» и т.п. Таким образом, ученик учится ориентироваться на учителя. </a:t>
            </a:r>
            <a:endParaRPr lang="ru-RU" dirty="0"/>
          </a:p>
        </p:txBody>
      </p:sp>
      <p:sp>
        <p:nvSpPr>
          <p:cNvPr id="4" name="Номер слайда 3"/>
          <p:cNvSpPr>
            <a:spLocks noGrp="1"/>
          </p:cNvSpPr>
          <p:nvPr>
            <p:ph type="sldNum" sz="quarter" idx="10"/>
          </p:nvPr>
        </p:nvSpPr>
        <p:spPr/>
        <p:txBody>
          <a:bodyPr/>
          <a:lstStyle/>
          <a:p>
            <a:fld id="{293A2E63-8561-48E3-B363-CC8132A794C8}" type="slidenum">
              <a:rPr lang="ru-RU" smtClean="0"/>
              <a:t>8</a:t>
            </a:fld>
            <a:endParaRPr lang="ru-RU"/>
          </a:p>
        </p:txBody>
      </p:sp>
    </p:spTree>
    <p:extLst>
      <p:ext uri="{BB962C8B-B14F-4D97-AF65-F5344CB8AC3E}">
        <p14:creationId xmlns:p14="http://schemas.microsoft.com/office/powerpoint/2010/main" val="153495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0E019F1-F510-42BB-B360-4ADE7DBE1B8E}" type="slidenum">
              <a:rPr lang="ru-RU" smtClean="0"/>
              <a:t>15</a:t>
            </a:fld>
            <a:endParaRPr lang="ru-RU"/>
          </a:p>
        </p:txBody>
      </p:sp>
    </p:spTree>
    <p:extLst>
      <p:ext uri="{BB962C8B-B14F-4D97-AF65-F5344CB8AC3E}">
        <p14:creationId xmlns:p14="http://schemas.microsoft.com/office/powerpoint/2010/main" val="1477020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Горизонталь преемственности продолжается при переходе обучающихся начальной школы на новую ступень образования. Учителя предметники на методических объединениях, </a:t>
            </a:r>
            <a:r>
              <a:rPr lang="ru-RU" dirty="0" err="1" smtClean="0"/>
              <a:t>ППк</a:t>
            </a:r>
            <a:r>
              <a:rPr lang="ru-RU" dirty="0" smtClean="0"/>
              <a:t> для определения единой стратеги (требования к организации учебного процесса с учетом индивидуальных и возрастных особенностей (</a:t>
            </a:r>
            <a:r>
              <a:rPr lang="ru-RU" dirty="0" err="1" smtClean="0"/>
              <a:t>пубертат</a:t>
            </a:r>
            <a:r>
              <a:rPr lang="ru-RU" dirty="0" smtClean="0"/>
              <a:t>) обучающихся). Предметники посещают занятия, во время которых могут увидеть, как организовано рабочее пространство, темп работы обучающихся и </a:t>
            </a:r>
            <a:r>
              <a:rPr lang="ru-RU" dirty="0" err="1" smtClean="0"/>
              <a:t>т.д</a:t>
            </a:r>
            <a:r>
              <a:rPr lang="ru-RU" dirty="0" smtClean="0"/>
              <a:t>, все то, что поможет обучающимся продолжить осваивать программу на уровне основного общего образования. Молодые педагоги в рамках </a:t>
            </a:r>
            <a:r>
              <a:rPr lang="ru-RU" dirty="0" err="1" smtClean="0"/>
              <a:t>взаимопосещения</a:t>
            </a:r>
            <a:r>
              <a:rPr lang="ru-RU" dirty="0" smtClean="0"/>
              <a:t> уроков, получают опыт работы в инклюзивных классах. В течении учебного года методическое сопровождение и консультирование специалистами службы </a:t>
            </a:r>
            <a:r>
              <a:rPr lang="ru-RU" dirty="0" err="1" smtClean="0"/>
              <a:t>психолого</a:t>
            </a:r>
            <a:r>
              <a:rPr lang="ru-RU" dirty="0" smtClean="0"/>
              <a:t> – педагогического сопровождения.</a:t>
            </a:r>
            <a:endParaRPr lang="ru-RU" dirty="0"/>
          </a:p>
        </p:txBody>
      </p:sp>
      <p:sp>
        <p:nvSpPr>
          <p:cNvPr id="4" name="Номер слайда 3"/>
          <p:cNvSpPr>
            <a:spLocks noGrp="1"/>
          </p:cNvSpPr>
          <p:nvPr>
            <p:ph type="sldNum" sz="quarter" idx="10"/>
          </p:nvPr>
        </p:nvSpPr>
        <p:spPr/>
        <p:txBody>
          <a:bodyPr/>
          <a:lstStyle/>
          <a:p>
            <a:fld id="{A0E019F1-F510-42BB-B360-4ADE7DBE1B8E}" type="slidenum">
              <a:rPr lang="ru-RU" smtClean="0"/>
              <a:t>19</a:t>
            </a:fld>
            <a:endParaRPr lang="ru-RU"/>
          </a:p>
        </p:txBody>
      </p:sp>
    </p:spTree>
    <p:extLst>
      <p:ext uri="{BB962C8B-B14F-4D97-AF65-F5344CB8AC3E}">
        <p14:creationId xmlns:p14="http://schemas.microsoft.com/office/powerpoint/2010/main" val="282865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0E019F1-F510-42BB-B360-4ADE7DBE1B8E}" type="slidenum">
              <a:rPr lang="ru-RU" smtClean="0"/>
              <a:t>25</a:t>
            </a:fld>
            <a:endParaRPr lang="ru-RU"/>
          </a:p>
        </p:txBody>
      </p:sp>
    </p:spTree>
    <p:extLst>
      <p:ext uri="{BB962C8B-B14F-4D97-AF65-F5344CB8AC3E}">
        <p14:creationId xmlns:p14="http://schemas.microsoft.com/office/powerpoint/2010/main" val="426890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Итак, современный урок для детей с ОВЗ - это:</a:t>
            </a:r>
          </a:p>
          <a:p>
            <a:r>
              <a:rPr lang="ru-RU" dirty="0" smtClean="0"/>
              <a:t>урок с использованием техники (компьютер, диапроектор, интерактивная доска и т.п.);</a:t>
            </a:r>
          </a:p>
          <a:p>
            <a:r>
              <a:rPr lang="ru-RU" dirty="0" smtClean="0"/>
              <a:t>урок, на котором осуществляется индивидуальный подход каждому ученику.</a:t>
            </a:r>
          </a:p>
          <a:p>
            <a:r>
              <a:rPr lang="ru-RU" dirty="0" smtClean="0"/>
              <a:t>урок, содержащий разные виды деятельности.</a:t>
            </a:r>
          </a:p>
          <a:p>
            <a:r>
              <a:rPr lang="ru-RU" dirty="0" smtClean="0"/>
              <a:t>урок, на котором ученику должно быть комфортно.</a:t>
            </a:r>
          </a:p>
          <a:p>
            <a:r>
              <a:rPr lang="ru-RU" dirty="0" smtClean="0"/>
              <a:t>урок, на котором деятельность должна стимулировать развитие познавательной</a:t>
            </a:r>
          </a:p>
          <a:p>
            <a:r>
              <a:rPr lang="ru-RU" dirty="0" smtClean="0"/>
              <a:t>активности ученика.</a:t>
            </a:r>
          </a:p>
          <a:p>
            <a:r>
              <a:rPr lang="ru-RU" dirty="0" smtClean="0"/>
              <a:t>урок предполагает сотрудничество, взаимопонимание, атмосферу радости и</a:t>
            </a:r>
          </a:p>
          <a:p>
            <a:r>
              <a:rPr lang="ru-RU" dirty="0" smtClean="0"/>
              <a:t>увлеченности.</a:t>
            </a:r>
          </a:p>
          <a:p>
            <a:r>
              <a:rPr lang="ru-RU" dirty="0" smtClean="0"/>
              <a:t>Качество любого урока в значительной мере определяется тщательностью подготовки к</a:t>
            </a:r>
          </a:p>
          <a:p>
            <a:r>
              <a:rPr lang="ru-RU" dirty="0" smtClean="0"/>
              <a:t>нему учителя.</a:t>
            </a:r>
          </a:p>
          <a:p>
            <a:r>
              <a:rPr lang="ru-RU" dirty="0" smtClean="0"/>
              <a:t>Требования, предъявляемые к построению современного урока:</a:t>
            </a:r>
          </a:p>
          <a:p>
            <a:r>
              <a:rPr lang="ru-RU" dirty="0" smtClean="0"/>
              <a:t>хорошо организованный урок в хорошо оборудованном кабинете должен иметь хорошее</a:t>
            </a:r>
          </a:p>
          <a:p>
            <a:r>
              <a:rPr lang="ru-RU" dirty="0" smtClean="0"/>
              <a:t>начало и хорошее окончание;</a:t>
            </a:r>
          </a:p>
          <a:p>
            <a:r>
              <a:rPr lang="ru-RU" dirty="0" smtClean="0"/>
              <a:t>учитель должен спланировать свою деятельность и деятельность учащихся, нацелить</a:t>
            </a:r>
          </a:p>
          <a:p>
            <a:r>
              <a:rPr lang="ru-RU" dirty="0" smtClean="0"/>
              <a:t>детей на определённую тему;</a:t>
            </a:r>
          </a:p>
          <a:p>
            <a:r>
              <a:rPr lang="ru-RU" dirty="0" smtClean="0"/>
              <a:t>урок должен быть проблемным и развивающим: учитель сам нацеливается на</a:t>
            </a:r>
          </a:p>
          <a:p>
            <a:r>
              <a:rPr lang="ru-RU" dirty="0" smtClean="0"/>
              <a:t>сотрудничество с учениками и умеет направлять учеников на сотрудничество с учителем и</a:t>
            </a:r>
          </a:p>
          <a:p>
            <a:r>
              <a:rPr lang="ru-RU" dirty="0" smtClean="0"/>
              <a:t>одноклассниками;</a:t>
            </a:r>
          </a:p>
          <a:p>
            <a:r>
              <a:rPr lang="ru-RU" dirty="0" err="1" smtClean="0"/>
              <a:t>времясбережение</a:t>
            </a:r>
            <a:r>
              <a:rPr lang="ru-RU" dirty="0" smtClean="0"/>
              <a:t> и </a:t>
            </a:r>
            <a:r>
              <a:rPr lang="ru-RU" dirty="0" err="1" smtClean="0"/>
              <a:t>здоровьесбережение</a:t>
            </a:r>
            <a:r>
              <a:rPr lang="ru-RU" dirty="0" smtClean="0"/>
              <a:t>;</a:t>
            </a:r>
          </a:p>
          <a:p>
            <a:r>
              <a:rPr lang="ru-RU" dirty="0" smtClean="0"/>
              <a:t>в центре внимания урока - дети;</a:t>
            </a:r>
          </a:p>
          <a:p>
            <a:r>
              <a:rPr lang="ru-RU" dirty="0" smtClean="0"/>
              <a:t>учет уровня и возможностей учащихся;</a:t>
            </a:r>
          </a:p>
          <a:p>
            <a:r>
              <a:rPr lang="ru-RU" dirty="0" smtClean="0"/>
              <a:t>умение демонстрировать методическое искусство учителя;</a:t>
            </a:r>
          </a:p>
          <a:p>
            <a:r>
              <a:rPr lang="ru-RU" dirty="0" smtClean="0"/>
              <a:t>планирование обратной связи;</a:t>
            </a:r>
          </a:p>
          <a:p>
            <a:r>
              <a:rPr lang="ru-RU" dirty="0" smtClean="0"/>
              <a:t>урок должен иметь результат!</a:t>
            </a:r>
            <a:endParaRPr lang="ru-RU" dirty="0"/>
          </a:p>
        </p:txBody>
      </p:sp>
      <p:sp>
        <p:nvSpPr>
          <p:cNvPr id="4" name="Номер слайда 3"/>
          <p:cNvSpPr>
            <a:spLocks noGrp="1"/>
          </p:cNvSpPr>
          <p:nvPr>
            <p:ph type="sldNum" sz="quarter" idx="10"/>
          </p:nvPr>
        </p:nvSpPr>
        <p:spPr/>
        <p:txBody>
          <a:bodyPr/>
          <a:lstStyle/>
          <a:p>
            <a:fld id="{A0E019F1-F510-42BB-B360-4ADE7DBE1B8E}" type="slidenum">
              <a:rPr lang="ru-RU" smtClean="0"/>
              <a:t>26</a:t>
            </a:fld>
            <a:endParaRPr lang="ru-RU"/>
          </a:p>
        </p:txBody>
      </p:sp>
    </p:spTree>
    <p:extLst>
      <p:ext uri="{BB962C8B-B14F-4D97-AF65-F5344CB8AC3E}">
        <p14:creationId xmlns:p14="http://schemas.microsoft.com/office/powerpoint/2010/main" val="152868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3/27/2025</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5448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1190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3/27/2025</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61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0440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3/27/2025</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123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4852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9872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3/27/2025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ru-RU" smtClean="0"/>
              <a:t>Образец заголовка</a:t>
            </a:r>
            <a:endParaRPr lang="en-US" dirty="0"/>
          </a:p>
        </p:txBody>
      </p:sp>
    </p:spTree>
    <p:extLst>
      <p:ext uri="{BB962C8B-B14F-4D97-AF65-F5344CB8AC3E}">
        <p14:creationId xmlns:p14="http://schemas.microsoft.com/office/powerpoint/2010/main" val="3701495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3/27/2025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1293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3/27/2025</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6317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1981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3/27/2025</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23704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2.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5.wdp"/><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81191" y="567425"/>
            <a:ext cx="10993549" cy="1475013"/>
          </a:xfrm>
        </p:spPr>
        <p:txBody>
          <a:bodyPr>
            <a:normAutofit fontScale="90000"/>
          </a:bodyPr>
          <a:lstStyle/>
          <a:p>
            <a:pPr algn="ctr"/>
            <a:r>
              <a:rPr lang="ru-RU" dirty="0"/>
              <a:t/>
            </a:r>
            <a:br>
              <a:rPr lang="ru-RU" dirty="0"/>
            </a:br>
            <a:r>
              <a:rPr lang="ru-RU" sz="2000" dirty="0"/>
              <a:t>ДЕПАРТАМЕНТ ОБРАЗОВАНИЯ И НАУКИ ГОРОДА МОСКВЫ</a:t>
            </a:r>
            <a:br>
              <a:rPr lang="ru-RU" sz="2000" dirty="0"/>
            </a:br>
            <a:r>
              <a:rPr lang="ru-RU" sz="2000" dirty="0"/>
              <a:t>ГОСУДАРСТВЕННОЕ БЮДЖЕТНОЕ ОБЩЕОБРАЗОВАТЕЛЬНОЕ УЧРЕЖДЕНИЕ </a:t>
            </a:r>
            <a:br>
              <a:rPr lang="ru-RU" sz="2000" dirty="0"/>
            </a:br>
            <a:r>
              <a:rPr lang="ru-RU" sz="2000" dirty="0"/>
              <a:t>ГОРОДА МОСКВЫ</a:t>
            </a:r>
            <a:br>
              <a:rPr lang="ru-RU" sz="2000" dirty="0"/>
            </a:br>
            <a:r>
              <a:rPr lang="ru-RU" sz="2000" dirty="0"/>
              <a:t> «ШКОЛА № 2089»</a:t>
            </a:r>
          </a:p>
        </p:txBody>
      </p:sp>
      <p:sp>
        <p:nvSpPr>
          <p:cNvPr id="3" name="Подзаголовок 2"/>
          <p:cNvSpPr>
            <a:spLocks noGrp="1"/>
          </p:cNvSpPr>
          <p:nvPr>
            <p:ph type="subTitle" idx="1"/>
          </p:nvPr>
        </p:nvSpPr>
        <p:spPr>
          <a:xfrm>
            <a:off x="648306" y="3284010"/>
            <a:ext cx="10993546" cy="590321"/>
          </a:xfrm>
        </p:spPr>
        <p:txBody>
          <a:bodyPr>
            <a:noAutofit/>
          </a:bodyPr>
          <a:lstStyle/>
          <a:p>
            <a:pPr algn="ctr"/>
            <a:r>
              <a:rPr lang="ru-RU" sz="4000" b="1" dirty="0">
                <a:solidFill>
                  <a:schemeClr val="bg1"/>
                </a:solidFill>
              </a:rPr>
              <a:t>Проектирование современного урока в инклюзивном </a:t>
            </a:r>
            <a:r>
              <a:rPr lang="ru-RU" sz="4000" b="1" dirty="0" smtClean="0">
                <a:solidFill>
                  <a:schemeClr val="bg1"/>
                </a:solidFill>
              </a:rPr>
              <a:t>классе</a:t>
            </a:r>
          </a:p>
          <a:p>
            <a:pPr algn="ctr"/>
            <a:endParaRPr lang="ru-RU" sz="4000" b="1" dirty="0" smtClean="0">
              <a:solidFill>
                <a:schemeClr val="bg1"/>
              </a:solidFill>
            </a:endParaRPr>
          </a:p>
          <a:p>
            <a:pPr>
              <a:spcBef>
                <a:spcPts val="0"/>
              </a:spcBef>
              <a:spcAft>
                <a:spcPts val="0"/>
              </a:spcAft>
            </a:pPr>
            <a:r>
              <a:rPr lang="ru-RU" sz="1800" b="1" dirty="0">
                <a:solidFill>
                  <a:schemeClr val="bg1"/>
                </a:solidFill>
              </a:rPr>
              <a:t>Учитель истории: Машкина Елена Михайловна	 </a:t>
            </a:r>
          </a:p>
          <a:p>
            <a:pPr>
              <a:spcBef>
                <a:spcPts val="0"/>
              </a:spcBef>
              <a:spcAft>
                <a:spcPts val="0"/>
              </a:spcAft>
            </a:pPr>
            <a:r>
              <a:rPr lang="ru-RU" sz="1800" b="1" dirty="0">
                <a:solidFill>
                  <a:schemeClr val="bg1"/>
                </a:solidFill>
              </a:rPr>
              <a:t>Учитель русского языка и литературы: Бойко Виолетта Владимировна	 </a:t>
            </a:r>
          </a:p>
          <a:p>
            <a:pPr>
              <a:spcBef>
                <a:spcPts val="0"/>
              </a:spcBef>
              <a:spcAft>
                <a:spcPts val="0"/>
              </a:spcAft>
            </a:pPr>
            <a:r>
              <a:rPr lang="ru-RU" sz="1800" b="1" dirty="0">
                <a:solidFill>
                  <a:schemeClr val="bg1"/>
                </a:solidFill>
              </a:rPr>
              <a:t>Учитель начальных классов: </a:t>
            </a:r>
            <a:r>
              <a:rPr lang="ru-RU" sz="1800" b="1" dirty="0" err="1">
                <a:solidFill>
                  <a:schemeClr val="bg1"/>
                </a:solidFill>
              </a:rPr>
              <a:t>Дындова</a:t>
            </a:r>
            <a:r>
              <a:rPr lang="ru-RU" sz="1800" b="1" dirty="0">
                <a:solidFill>
                  <a:schemeClr val="bg1"/>
                </a:solidFill>
              </a:rPr>
              <a:t> Лариса Владимировна</a:t>
            </a:r>
          </a:p>
          <a:p>
            <a:pPr algn="ctr"/>
            <a:endParaRPr lang="ru-RU" sz="4000" b="1" dirty="0" smtClean="0">
              <a:solidFill>
                <a:schemeClr val="bg1"/>
              </a:solidFill>
            </a:endParaRPr>
          </a:p>
          <a:p>
            <a:pPr algn="ctr"/>
            <a:endParaRPr lang="ru-RU" sz="4000" b="1" dirty="0">
              <a:solidFill>
                <a:schemeClr val="bg1"/>
              </a:solidFill>
            </a:endParaRPr>
          </a:p>
          <a:p>
            <a:pPr algn="ctr"/>
            <a:endParaRPr lang="ru-RU" sz="4000" b="1" dirty="0" smtClean="0">
              <a:solidFill>
                <a:schemeClr val="bg1"/>
              </a:solidFill>
            </a:endParaRPr>
          </a:p>
        </p:txBody>
      </p:sp>
    </p:spTree>
    <p:extLst>
      <p:ext uri="{BB962C8B-B14F-4D97-AF65-F5344CB8AC3E}">
        <p14:creationId xmlns:p14="http://schemas.microsoft.com/office/powerpoint/2010/main" val="3228561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338328"/>
            <a:ext cx="10972800" cy="1146456"/>
          </a:xfrm>
        </p:spPr>
        <p:txBody>
          <a:bodyPr>
            <a:normAutofit/>
          </a:bodyPr>
          <a:lstStyle/>
          <a:p>
            <a:pPr algn="ctr"/>
            <a:r>
              <a:rPr lang="ru-RU" sz="2400" dirty="0" smtClean="0"/>
              <a:t>Способы преодоления трудностей при изучении предмета «Математика»</a:t>
            </a:r>
            <a:endParaRPr lang="ru-RU" sz="2400" dirty="0"/>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650" t="22077" r="17245" b="22612"/>
          <a:stretch/>
        </p:blipFill>
        <p:spPr bwMode="auto">
          <a:xfrm>
            <a:off x="1319752" y="2036188"/>
            <a:ext cx="8578391" cy="450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596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81192" y="702156"/>
            <a:ext cx="11029616" cy="636450"/>
          </a:xfrm>
        </p:spPr>
        <p:txBody>
          <a:bodyPr/>
          <a:lstStyle/>
          <a:p>
            <a:pPr algn="ctr"/>
            <a:r>
              <a:rPr lang="ru-RU" dirty="0"/>
              <a:t>Русский язык</a:t>
            </a:r>
          </a:p>
        </p:txBody>
      </p:sp>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9963" t="29574" r="27314" b="4188"/>
          <a:stretch/>
        </p:blipFill>
        <p:spPr bwMode="auto">
          <a:xfrm>
            <a:off x="440738" y="1857082"/>
            <a:ext cx="3599529" cy="313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707" t="28473" r="27073" b="23541"/>
          <a:stretch/>
        </p:blipFill>
        <p:spPr bwMode="auto">
          <a:xfrm>
            <a:off x="6597049" y="1857082"/>
            <a:ext cx="5252424" cy="328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725" t="25159" r="27386" b="40742"/>
          <a:stretch/>
        </p:blipFill>
        <p:spPr bwMode="auto">
          <a:xfrm>
            <a:off x="440738" y="5137332"/>
            <a:ext cx="3599529" cy="160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725" t="61801" r="27386" b="15081"/>
          <a:stretch/>
        </p:blipFill>
        <p:spPr bwMode="auto">
          <a:xfrm>
            <a:off x="6583691" y="5137333"/>
            <a:ext cx="5265782" cy="1596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41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Способы преодоления трудностей при изучении предмета </a:t>
            </a:r>
            <a:r>
              <a:rPr lang="ru-RU" dirty="0" smtClean="0"/>
              <a:t>«Русский язык»</a:t>
            </a:r>
            <a:endParaRPr lang="ru-RU" dirty="0"/>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2826455" y="2181225"/>
            <a:ext cx="6539089" cy="367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0055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81192" y="702156"/>
            <a:ext cx="11029616" cy="749572"/>
          </a:xfrm>
        </p:spPr>
        <p:txBody>
          <a:bodyPr/>
          <a:lstStyle/>
          <a:p>
            <a:pPr algn="ctr"/>
            <a:r>
              <a:rPr lang="ru-RU" dirty="0"/>
              <a:t>Литературное чтение</a:t>
            </a:r>
          </a:p>
        </p:txBody>
      </p:sp>
      <p:pic>
        <p:nvPicPr>
          <p:cNvPr id="1536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0370" t="16697" r="27570" b="37673"/>
          <a:stretch/>
        </p:blipFill>
        <p:spPr bwMode="auto">
          <a:xfrm>
            <a:off x="442233" y="1865782"/>
            <a:ext cx="4450513" cy="2715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121" t="21754" r="27567" b="41100"/>
          <a:stretch/>
        </p:blipFill>
        <p:spPr bwMode="auto">
          <a:xfrm>
            <a:off x="442233" y="4660274"/>
            <a:ext cx="4450513" cy="2197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121" t="62015" r="27567" b="8100"/>
          <a:stretch/>
        </p:blipFill>
        <p:spPr bwMode="auto">
          <a:xfrm>
            <a:off x="6753849" y="1846776"/>
            <a:ext cx="4959282" cy="1970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4"/>
          <a:stretch>
            <a:fillRect/>
          </a:stretch>
        </p:blipFill>
        <p:spPr>
          <a:xfrm>
            <a:off x="6753848" y="3923380"/>
            <a:ext cx="5024319" cy="2934619"/>
          </a:xfrm>
          <a:prstGeom prst="rect">
            <a:avLst/>
          </a:prstGeom>
        </p:spPr>
      </p:pic>
    </p:spTree>
    <p:extLst>
      <p:ext uri="{BB962C8B-B14F-4D97-AF65-F5344CB8AC3E}">
        <p14:creationId xmlns:p14="http://schemas.microsoft.com/office/powerpoint/2010/main" val="282371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2" y="702156"/>
            <a:ext cx="11029616" cy="872120"/>
          </a:xfrm>
        </p:spPr>
        <p:txBody>
          <a:bodyPr>
            <a:normAutofit/>
          </a:bodyPr>
          <a:lstStyle/>
          <a:p>
            <a:pPr algn="ctr"/>
            <a:r>
              <a:rPr lang="ru-RU" sz="2400" dirty="0"/>
              <a:t>Способы преодоления трудностей при изучении предмета </a:t>
            </a:r>
            <a:r>
              <a:rPr lang="ru-RU" sz="2400" dirty="0" smtClean="0"/>
              <a:t>«Литературное чтение»</a:t>
            </a:r>
            <a:endParaRPr lang="ru-RU" sz="2400" dirty="0"/>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618" t="30534" r="18132" b="15887"/>
          <a:stretch/>
        </p:blipFill>
        <p:spPr bwMode="auto">
          <a:xfrm>
            <a:off x="320510" y="2023504"/>
            <a:ext cx="9087439" cy="452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200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2" y="625003"/>
            <a:ext cx="11029616" cy="1013800"/>
          </a:xfrm>
        </p:spPr>
        <p:txBody>
          <a:bodyPr>
            <a:normAutofit/>
          </a:bodyPr>
          <a:lstStyle/>
          <a:p>
            <a:pPr algn="ctr"/>
            <a:r>
              <a:rPr lang="ru-RU" sz="2400" dirty="0"/>
              <a:t>Способы преодоления трудностей при изучении предмета </a:t>
            </a:r>
            <a:r>
              <a:rPr lang="ru-RU" sz="2400" dirty="0" smtClean="0"/>
              <a:t>«Окружающий мир»</a:t>
            </a:r>
            <a:endParaRPr lang="ru-RU" sz="2400" dirty="0"/>
          </a:p>
        </p:txBody>
      </p:sp>
      <p:pic>
        <p:nvPicPr>
          <p:cNvPr id="7172" name="Picture 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2826455" y="2181225"/>
            <a:ext cx="6539089" cy="367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710" t="29531" r="25220" b="51449"/>
          <a:stretch/>
        </p:blipFill>
        <p:spPr bwMode="auto">
          <a:xfrm>
            <a:off x="468071" y="2279993"/>
            <a:ext cx="6287679" cy="124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0009" t="26550" r="19273" b="17350"/>
          <a:stretch/>
        </p:blipFill>
        <p:spPr bwMode="auto">
          <a:xfrm>
            <a:off x="468071" y="4353557"/>
            <a:ext cx="4562573" cy="2357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6"/>
          <a:stretch>
            <a:fillRect/>
          </a:stretch>
        </p:blipFill>
        <p:spPr>
          <a:xfrm>
            <a:off x="7351846" y="3442206"/>
            <a:ext cx="4611315" cy="3269054"/>
          </a:xfrm>
          <a:prstGeom prst="rect">
            <a:avLst/>
          </a:prstGeom>
        </p:spPr>
      </p:pic>
    </p:spTree>
    <p:extLst>
      <p:ext uri="{BB962C8B-B14F-4D97-AF65-F5344CB8AC3E}">
        <p14:creationId xmlns:p14="http://schemas.microsoft.com/office/powerpoint/2010/main" val="3261646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326" y="673876"/>
            <a:ext cx="11029616" cy="1013800"/>
          </a:xfrm>
        </p:spPr>
        <p:txBody>
          <a:bodyPr>
            <a:noAutofit/>
          </a:bodyPr>
          <a:lstStyle/>
          <a:p>
            <a:pPr algn="ctr"/>
            <a:r>
              <a:rPr lang="ru-RU" sz="2400" b="1" dirty="0" smtClean="0"/>
              <a:t>Успешность учителя в проектировании и реализации урока в инклюзивном классе зависит от:</a:t>
            </a:r>
            <a:endParaRPr lang="ru-RU" sz="2400" b="1"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912" t="38188" r="19621" b="16477"/>
          <a:stretch/>
        </p:blipFill>
        <p:spPr bwMode="auto">
          <a:xfrm>
            <a:off x="1127448" y="2132856"/>
            <a:ext cx="9645044" cy="435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2711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3591699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44;p23"/>
          <p:cNvSpPr txBox="1">
            <a:spLocks noGrp="1"/>
          </p:cNvSpPr>
          <p:nvPr>
            <p:ph type="ctrTitle"/>
          </p:nvPr>
        </p:nvSpPr>
        <p:spPr>
          <a:xfrm>
            <a:off x="1055803" y="792703"/>
            <a:ext cx="10303496" cy="3269400"/>
          </a:xfrm>
          <a:prstGeom prst="rect">
            <a:avLst/>
          </a:prstGeom>
        </p:spPr>
        <p:txBody>
          <a:bodyPr spcFirstLastPara="1" wrap="square" lIns="121900" tIns="121900" rIns="121900" bIns="121900" anchor="ctr" anchorCtr="0">
            <a:noAutofit/>
          </a:bodyPr>
          <a:lstStyle/>
          <a:p>
            <a:pPr lvl="0" algn="ctr">
              <a:buSzPts val="990"/>
            </a:pPr>
            <a:r>
              <a:rPr lang="ru-RU" sz="4800" b="1" dirty="0">
                <a:effectLst>
                  <a:outerShdw blurRad="38100" dist="38100" dir="2700000" algn="tl">
                    <a:srgbClr val="000000">
                      <a:alpha val="43137"/>
                    </a:srgbClr>
                  </a:outerShdw>
                </a:effectLst>
                <a:latin typeface="+mn-lt"/>
                <a:ea typeface="EB Garamond ExtraBold" pitchFamily="2" charset="0"/>
                <a:cs typeface="EB Garamond ExtraBold" pitchFamily="2" charset="0"/>
              </a:rPr>
              <a:t>Проектирование современного урока русского языка в инклюзивном </a:t>
            </a:r>
            <a:r>
              <a:rPr lang="ru-RU" sz="4800" b="1" dirty="0" smtClean="0">
                <a:effectLst>
                  <a:outerShdw blurRad="38100" dist="38100" dir="2700000" algn="tl">
                    <a:srgbClr val="000000">
                      <a:alpha val="43137"/>
                    </a:srgbClr>
                  </a:outerShdw>
                </a:effectLst>
                <a:latin typeface="+mn-lt"/>
                <a:ea typeface="EB Garamond ExtraBold" pitchFamily="2" charset="0"/>
                <a:cs typeface="EB Garamond ExtraBold" pitchFamily="2" charset="0"/>
              </a:rPr>
              <a:t>классе </a:t>
            </a:r>
            <a:r>
              <a:rPr lang="ru-RU" sz="4800" b="1" dirty="0" smtClean="0">
                <a:solidFill>
                  <a:schemeClr val="bg1"/>
                </a:solidFill>
                <a:effectLst>
                  <a:outerShdw blurRad="38100" dist="38100" dir="2700000" algn="tl">
                    <a:srgbClr val="000000">
                      <a:alpha val="43137"/>
                    </a:srgbClr>
                  </a:outerShdw>
                </a:effectLst>
                <a:latin typeface="+mn-lt"/>
                <a:ea typeface="EB Garamond ExtraBold" pitchFamily="2" charset="0"/>
                <a:cs typeface="EB Garamond ExtraBold" pitchFamily="2" charset="0"/>
              </a:rPr>
              <a:t>5 класс</a:t>
            </a:r>
            <a:endParaRPr sz="4800" b="1" dirty="0">
              <a:solidFill>
                <a:schemeClr val="bg1"/>
              </a:solidFill>
              <a:effectLst>
                <a:outerShdw blurRad="38100" dist="38100" dir="2700000" algn="tl">
                  <a:srgbClr val="000000">
                    <a:alpha val="43137"/>
                  </a:srgbClr>
                </a:outerShdw>
              </a:effectLst>
              <a:latin typeface="+mn-lt"/>
              <a:ea typeface="EB Garamond ExtraBold" pitchFamily="2" charset="0"/>
              <a:cs typeface="EB Garamond ExtraBold" pitchFamily="2" charset="0"/>
            </a:endParaRPr>
          </a:p>
        </p:txBody>
      </p:sp>
      <p:sp>
        <p:nvSpPr>
          <p:cNvPr id="5" name="Google Shape;345;p23"/>
          <p:cNvSpPr txBox="1">
            <a:spLocks noGrp="1"/>
          </p:cNvSpPr>
          <p:nvPr>
            <p:ph type="subTitle" idx="1"/>
          </p:nvPr>
        </p:nvSpPr>
        <p:spPr>
          <a:xfrm>
            <a:off x="2397000" y="4771860"/>
            <a:ext cx="7813800" cy="594900"/>
          </a:xfrm>
          <a:prstGeom prst="rect">
            <a:avLst/>
          </a:prstGeom>
        </p:spPr>
        <p:txBody>
          <a:bodyPr spcFirstLastPara="1" wrap="square" lIns="121900" tIns="121900" rIns="121900" bIns="121900" anchor="ctr" anchorCtr="0">
            <a:normAutofit/>
          </a:bodyPr>
          <a:lstStyle/>
          <a:p>
            <a:pPr marL="0" lvl="0" indent="0" algn="ctr" rtl="0">
              <a:spcBef>
                <a:spcPts val="0"/>
              </a:spcBef>
              <a:spcAft>
                <a:spcPts val="0"/>
              </a:spcAft>
              <a:buNone/>
            </a:pPr>
            <a:r>
              <a:rPr lang="ru-RU" dirty="0" smtClean="0">
                <a:solidFill>
                  <a:schemeClr val="bg1"/>
                </a:solidFill>
                <a:ea typeface="EB Garamond Medium Italic" pitchFamily="2" charset="0"/>
                <a:cs typeface="EB Garamond Medium Italic" pitchFamily="2" charset="0"/>
              </a:rPr>
              <a:t>Учитель русского языка: Бойко </a:t>
            </a:r>
            <a:r>
              <a:rPr lang="ru-RU" dirty="0" smtClean="0">
                <a:solidFill>
                  <a:schemeClr val="bg1"/>
                </a:solidFill>
                <a:ea typeface="EB Garamond Medium Italic" pitchFamily="2" charset="0"/>
                <a:cs typeface="EB Garamond Medium Italic" pitchFamily="2" charset="0"/>
              </a:rPr>
              <a:t>Виолетта Владимировна </a:t>
            </a:r>
            <a:endParaRPr dirty="0">
              <a:solidFill>
                <a:schemeClr val="bg1"/>
              </a:solidFill>
              <a:ea typeface="EB Garamond Medium Italic" pitchFamily="2" charset="0"/>
              <a:cs typeface="EB Garamond Medium Italic" pitchFamily="2" charset="0"/>
            </a:endParaRPr>
          </a:p>
        </p:txBody>
      </p:sp>
    </p:spTree>
    <p:extLst>
      <p:ext uri="{BB962C8B-B14F-4D97-AF65-F5344CB8AC3E}">
        <p14:creationId xmlns:p14="http://schemas.microsoft.com/office/powerpoint/2010/main" val="20008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2" y="702156"/>
            <a:ext cx="11029616" cy="798170"/>
          </a:xfrm>
        </p:spPr>
        <p:txBody>
          <a:bodyPr>
            <a:normAutofit/>
          </a:bodyPr>
          <a:lstStyle/>
          <a:p>
            <a:pPr algn="ctr"/>
            <a:r>
              <a:rPr lang="ru-RU" dirty="0"/>
              <a:t>Преемственность ступеней </a:t>
            </a:r>
            <a:r>
              <a:rPr lang="ru-RU" dirty="0" smtClean="0"/>
              <a:t>образования</a:t>
            </a:r>
            <a:endParaRPr lang="ru-RU" dirty="0"/>
          </a:p>
        </p:txBody>
      </p:sp>
      <p:graphicFrame>
        <p:nvGraphicFramePr>
          <p:cNvPr id="4" name="Объект 3"/>
          <p:cNvGraphicFramePr>
            <a:graphicFrameLocks noGrp="1"/>
          </p:cNvGraphicFramePr>
          <p:nvPr>
            <p:ph idx="1"/>
            <p:extLst/>
          </p:nvPr>
        </p:nvGraphicFramePr>
        <p:xfrm>
          <a:off x="1225119" y="3551350"/>
          <a:ext cx="6859614" cy="2574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Заголовок 1"/>
          <p:cNvSpPr txBox="1">
            <a:spLocks/>
          </p:cNvSpPr>
          <p:nvPr/>
        </p:nvSpPr>
        <p:spPr>
          <a:xfrm>
            <a:off x="3723295" y="1608341"/>
            <a:ext cx="4745410" cy="79817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dirty="0" smtClean="0">
                <a:solidFill>
                  <a:schemeClr val="accent1">
                    <a:lumMod val="50000"/>
                  </a:schemeClr>
                </a:solidFill>
              </a:rPr>
              <a:t>СТУПЕНИ образования</a:t>
            </a:r>
            <a:endParaRPr lang="ru-RU" dirty="0">
              <a:solidFill>
                <a:schemeClr val="accent1">
                  <a:lumMod val="50000"/>
                </a:schemeClr>
              </a:solidFill>
            </a:endParaRPr>
          </a:p>
        </p:txBody>
      </p:sp>
      <p:sp>
        <p:nvSpPr>
          <p:cNvPr id="8" name="Равнобедренный треугольник 7"/>
          <p:cNvSpPr/>
          <p:nvPr/>
        </p:nvSpPr>
        <p:spPr>
          <a:xfrm>
            <a:off x="7123499" y="3049385"/>
            <a:ext cx="385044" cy="363236"/>
          </a:xfrm>
          <a:prstGeom prst="triangle">
            <a:avLst>
              <a:gd name="adj" fmla="val 100000"/>
            </a:avLst>
          </a:prstGeom>
        </p:spPr>
        <p:style>
          <a:lnRef idx="3">
            <a:schemeClr val="lt1"/>
          </a:lnRef>
          <a:fillRef idx="1">
            <a:schemeClr val="accent2"/>
          </a:fillRef>
          <a:effectRef idx="1">
            <a:schemeClr val="accent2"/>
          </a:effectRef>
          <a:fontRef idx="minor">
            <a:schemeClr val="lt1"/>
          </a:fontRef>
        </p:style>
      </p:sp>
      <p:sp>
        <p:nvSpPr>
          <p:cNvPr id="9" name="Прямоугольник 8"/>
          <p:cNvSpPr/>
          <p:nvPr/>
        </p:nvSpPr>
        <p:spPr>
          <a:xfrm>
            <a:off x="7739531" y="3185584"/>
            <a:ext cx="1786709" cy="830997"/>
          </a:xfrm>
          <a:prstGeom prst="rect">
            <a:avLst/>
          </a:prstGeom>
        </p:spPr>
        <p:txBody>
          <a:bodyPr wrap="square">
            <a:spAutoFit/>
          </a:bodyPr>
          <a:lstStyle/>
          <a:p>
            <a:pPr algn="ctr"/>
            <a:r>
              <a:rPr lang="ru-RU" sz="1600" dirty="0" smtClean="0">
                <a:solidFill>
                  <a:schemeClr val="accent1">
                    <a:lumMod val="50000"/>
                  </a:schemeClr>
                </a:solidFill>
              </a:rPr>
              <a:t>СРЕДНЕЕ</a:t>
            </a:r>
          </a:p>
          <a:p>
            <a:pPr algn="ctr"/>
            <a:r>
              <a:rPr lang="ru-RU" sz="1600" dirty="0" smtClean="0">
                <a:solidFill>
                  <a:schemeClr val="accent1">
                    <a:lumMod val="50000"/>
                  </a:schemeClr>
                </a:solidFill>
              </a:rPr>
              <a:t> </a:t>
            </a:r>
            <a:r>
              <a:rPr lang="ru-RU" sz="1600" dirty="0">
                <a:solidFill>
                  <a:schemeClr val="accent1">
                    <a:lumMod val="50000"/>
                  </a:schemeClr>
                </a:solidFill>
              </a:rPr>
              <a:t>ОБЩЕЕ</a:t>
            </a:r>
          </a:p>
          <a:p>
            <a:pPr algn="ctr"/>
            <a:r>
              <a:rPr lang="ru-RU" sz="1600" dirty="0" smtClean="0">
                <a:solidFill>
                  <a:schemeClr val="accent1">
                    <a:lumMod val="50000"/>
                  </a:schemeClr>
                </a:solidFill>
              </a:rPr>
              <a:t>(10 </a:t>
            </a:r>
            <a:r>
              <a:rPr lang="ru-RU" sz="1600" dirty="0">
                <a:solidFill>
                  <a:schemeClr val="accent1">
                    <a:lumMod val="50000"/>
                  </a:schemeClr>
                </a:solidFill>
              </a:rPr>
              <a:t>– </a:t>
            </a:r>
            <a:r>
              <a:rPr lang="ru-RU" sz="1600" dirty="0" smtClean="0">
                <a:solidFill>
                  <a:schemeClr val="accent1">
                    <a:lumMod val="50000"/>
                  </a:schemeClr>
                </a:solidFill>
              </a:rPr>
              <a:t>11 </a:t>
            </a:r>
            <a:r>
              <a:rPr lang="ru-RU" sz="1600" dirty="0">
                <a:solidFill>
                  <a:schemeClr val="accent1">
                    <a:lumMod val="50000"/>
                  </a:schemeClr>
                </a:solidFill>
              </a:rPr>
              <a:t>КЛАССЫ)</a:t>
            </a:r>
          </a:p>
        </p:txBody>
      </p:sp>
      <p:sp>
        <p:nvSpPr>
          <p:cNvPr id="13" name="Прямоугольник 12"/>
          <p:cNvSpPr/>
          <p:nvPr/>
        </p:nvSpPr>
        <p:spPr>
          <a:xfrm>
            <a:off x="8084733" y="2499504"/>
            <a:ext cx="924788" cy="369332"/>
          </a:xfrm>
          <a:prstGeom prst="rect">
            <a:avLst/>
          </a:prstGeom>
        </p:spPr>
        <p:txBody>
          <a:bodyPr wrap="square">
            <a:spAutoFit/>
          </a:bodyPr>
          <a:lstStyle/>
          <a:p>
            <a:r>
              <a:rPr lang="ru-RU" dirty="0" smtClean="0">
                <a:solidFill>
                  <a:schemeClr val="accent1">
                    <a:lumMod val="50000"/>
                  </a:schemeClr>
                </a:solidFill>
              </a:rPr>
              <a:t>1 ЧЕЛ</a:t>
            </a:r>
            <a:endParaRPr lang="ru-RU" dirty="0">
              <a:solidFill>
                <a:schemeClr val="accent1">
                  <a:lumMod val="50000"/>
                </a:schemeClr>
              </a:solidFill>
            </a:endParaRPr>
          </a:p>
        </p:txBody>
      </p:sp>
      <p:sp>
        <p:nvSpPr>
          <p:cNvPr id="14" name="Прямоугольник 13"/>
          <p:cNvSpPr/>
          <p:nvPr/>
        </p:nvSpPr>
        <p:spPr>
          <a:xfrm>
            <a:off x="6118367" y="3106265"/>
            <a:ext cx="924788" cy="369332"/>
          </a:xfrm>
          <a:prstGeom prst="rect">
            <a:avLst/>
          </a:prstGeom>
        </p:spPr>
        <p:txBody>
          <a:bodyPr wrap="square">
            <a:spAutoFit/>
          </a:bodyPr>
          <a:lstStyle/>
          <a:p>
            <a:r>
              <a:rPr lang="ru-RU" dirty="0" smtClean="0">
                <a:solidFill>
                  <a:schemeClr val="accent1">
                    <a:lumMod val="50000"/>
                  </a:schemeClr>
                </a:solidFill>
              </a:rPr>
              <a:t>30 ЧЕЛ</a:t>
            </a:r>
            <a:endParaRPr lang="ru-RU" dirty="0">
              <a:solidFill>
                <a:schemeClr val="accent1">
                  <a:lumMod val="50000"/>
                </a:schemeClr>
              </a:solidFill>
            </a:endParaRPr>
          </a:p>
        </p:txBody>
      </p:sp>
      <p:sp>
        <p:nvSpPr>
          <p:cNvPr id="15" name="Прямоугольник 14"/>
          <p:cNvSpPr/>
          <p:nvPr/>
        </p:nvSpPr>
        <p:spPr>
          <a:xfrm>
            <a:off x="4075806" y="3572418"/>
            <a:ext cx="924788" cy="369332"/>
          </a:xfrm>
          <a:prstGeom prst="rect">
            <a:avLst/>
          </a:prstGeom>
        </p:spPr>
        <p:txBody>
          <a:bodyPr wrap="square">
            <a:spAutoFit/>
          </a:bodyPr>
          <a:lstStyle/>
          <a:p>
            <a:r>
              <a:rPr lang="ru-RU" dirty="0" smtClean="0">
                <a:solidFill>
                  <a:schemeClr val="accent1">
                    <a:lumMod val="50000"/>
                  </a:schemeClr>
                </a:solidFill>
              </a:rPr>
              <a:t>79 ЧЕЛ</a:t>
            </a:r>
            <a:endParaRPr lang="ru-RU" dirty="0">
              <a:solidFill>
                <a:schemeClr val="accent1">
                  <a:lumMod val="50000"/>
                </a:schemeClr>
              </a:solidFill>
            </a:endParaRPr>
          </a:p>
        </p:txBody>
      </p:sp>
      <p:sp>
        <p:nvSpPr>
          <p:cNvPr id="16" name="Прямоугольник 15"/>
          <p:cNvSpPr/>
          <p:nvPr/>
        </p:nvSpPr>
        <p:spPr>
          <a:xfrm>
            <a:off x="2157965" y="4082378"/>
            <a:ext cx="966779" cy="369332"/>
          </a:xfrm>
          <a:prstGeom prst="rect">
            <a:avLst/>
          </a:prstGeom>
        </p:spPr>
        <p:txBody>
          <a:bodyPr wrap="square">
            <a:spAutoFit/>
          </a:bodyPr>
          <a:lstStyle/>
          <a:p>
            <a:r>
              <a:rPr lang="ru-RU" dirty="0" smtClean="0">
                <a:solidFill>
                  <a:schemeClr val="accent1">
                    <a:lumMod val="50000"/>
                  </a:schemeClr>
                </a:solidFill>
              </a:rPr>
              <a:t>145 ЧЕЛ</a:t>
            </a:r>
            <a:endParaRPr lang="ru-RU" dirty="0">
              <a:solidFill>
                <a:schemeClr val="accent1">
                  <a:lumMod val="50000"/>
                </a:schemeClr>
              </a:solidFill>
            </a:endParaRPr>
          </a:p>
        </p:txBody>
      </p:sp>
      <p:graphicFrame>
        <p:nvGraphicFramePr>
          <p:cNvPr id="18" name="Таблица 17"/>
          <p:cNvGraphicFramePr>
            <a:graphicFrameLocks noGrp="1"/>
          </p:cNvGraphicFramePr>
          <p:nvPr>
            <p:extLst>
              <p:ext uri="{D42A27DB-BD31-4B8C-83A1-F6EECF244321}">
                <p14:modId xmlns:p14="http://schemas.microsoft.com/office/powerpoint/2010/main" val="1102870170"/>
              </p:ext>
            </p:extLst>
          </p:nvPr>
        </p:nvGraphicFramePr>
        <p:xfrm>
          <a:off x="9485427" y="3718943"/>
          <a:ext cx="2656298" cy="3110819"/>
        </p:xfrm>
        <a:graphic>
          <a:graphicData uri="http://schemas.openxmlformats.org/drawingml/2006/table">
            <a:tbl>
              <a:tblPr firstRow="1" firstCol="1" bandRow="1">
                <a:tableStyleId>{BC89EF96-8CEA-46FF-86C4-4CE0E7609802}</a:tableStyleId>
              </a:tblPr>
              <a:tblGrid>
                <a:gridCol w="1367686">
                  <a:extLst>
                    <a:ext uri="{9D8B030D-6E8A-4147-A177-3AD203B41FA5}">
                      <a16:colId xmlns:a16="http://schemas.microsoft.com/office/drawing/2014/main" val="183704879"/>
                    </a:ext>
                  </a:extLst>
                </a:gridCol>
                <a:gridCol w="1288612">
                  <a:extLst>
                    <a:ext uri="{9D8B030D-6E8A-4147-A177-3AD203B41FA5}">
                      <a16:colId xmlns:a16="http://schemas.microsoft.com/office/drawing/2014/main" val="3946085865"/>
                    </a:ext>
                  </a:extLst>
                </a:gridCol>
              </a:tblGrid>
              <a:tr h="944585">
                <a:tc>
                  <a:txBody>
                    <a:bodyPr/>
                    <a:lstStyle/>
                    <a:p>
                      <a:pPr algn="ctr">
                        <a:lnSpc>
                          <a:spcPct val="107000"/>
                        </a:lnSpc>
                        <a:spcAft>
                          <a:spcPts val="0"/>
                        </a:spcAft>
                      </a:pPr>
                      <a:r>
                        <a:rPr lang="ru-RU" sz="1800" dirty="0" smtClean="0">
                          <a:solidFill>
                            <a:schemeClr val="accent1">
                              <a:lumMod val="50000"/>
                            </a:schemeClr>
                          </a:solidFill>
                          <a:effectLst/>
                        </a:rPr>
                        <a:t>АООП </a:t>
                      </a:r>
                    </a:p>
                    <a:p>
                      <a:pPr algn="ctr">
                        <a:lnSpc>
                          <a:spcPct val="107000"/>
                        </a:lnSpc>
                        <a:spcAft>
                          <a:spcPts val="0"/>
                        </a:spcAft>
                      </a:pPr>
                      <a:r>
                        <a:rPr lang="ru-RU" sz="1800" dirty="0" smtClean="0">
                          <a:solidFill>
                            <a:schemeClr val="accent1">
                              <a:lumMod val="50000"/>
                            </a:schemeClr>
                          </a:solidFill>
                          <a:effectLst/>
                        </a:rPr>
                        <a:t>ООО</a:t>
                      </a:r>
                      <a:r>
                        <a:rPr lang="ru-RU" sz="1800" dirty="0" smtClean="0">
                          <a:solidFill>
                            <a:schemeClr val="accent1">
                              <a:lumMod val="50000"/>
                            </a:schemeClr>
                          </a:solidFill>
                          <a:effectLst/>
                        </a:rPr>
                        <a:t>, СОО</a:t>
                      </a:r>
                    </a:p>
                    <a:p>
                      <a:pPr algn="ctr">
                        <a:lnSpc>
                          <a:spcPct val="107000"/>
                        </a:lnSpc>
                        <a:spcAft>
                          <a:spcPts val="0"/>
                        </a:spcAft>
                      </a:pPr>
                      <a:endParaRPr lang="ru-RU"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800" dirty="0">
                          <a:solidFill>
                            <a:schemeClr val="accent1">
                              <a:lumMod val="50000"/>
                            </a:schemeClr>
                          </a:solidFill>
                          <a:effectLst/>
                        </a:rPr>
                        <a:t>ВАРИАНТ</a:t>
                      </a:r>
                      <a:endParaRPr lang="ru-RU"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7655350"/>
                  </a:ext>
                </a:extLst>
              </a:tr>
              <a:tr h="305412">
                <a:tc>
                  <a:txBody>
                    <a:bodyPr/>
                    <a:lstStyle/>
                    <a:p>
                      <a:pPr algn="ctr">
                        <a:lnSpc>
                          <a:spcPct val="107000"/>
                        </a:lnSpc>
                        <a:spcAft>
                          <a:spcPts val="0"/>
                        </a:spcAft>
                      </a:pPr>
                      <a:r>
                        <a:rPr lang="ru-RU" sz="1800" dirty="0">
                          <a:solidFill>
                            <a:schemeClr val="accent1">
                              <a:lumMod val="50000"/>
                            </a:schemeClr>
                          </a:solidFill>
                          <a:effectLst/>
                        </a:rPr>
                        <a:t>ТНР</a:t>
                      </a:r>
                      <a:endParaRPr lang="ru-RU"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800">
                          <a:solidFill>
                            <a:schemeClr val="accent1">
                              <a:lumMod val="50000"/>
                            </a:schemeClr>
                          </a:solidFill>
                          <a:effectLst/>
                        </a:rPr>
                        <a:t>5.1</a:t>
                      </a:r>
                      <a:endParaRPr lang="ru-RU" sz="18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5023390"/>
                  </a:ext>
                </a:extLst>
              </a:tr>
              <a:tr h="624999">
                <a:tc>
                  <a:txBody>
                    <a:bodyPr/>
                    <a:lstStyle/>
                    <a:p>
                      <a:pPr algn="ctr">
                        <a:lnSpc>
                          <a:spcPct val="107000"/>
                        </a:lnSpc>
                        <a:spcAft>
                          <a:spcPts val="0"/>
                        </a:spcAft>
                      </a:pPr>
                      <a:r>
                        <a:rPr lang="ru-RU" sz="1800">
                          <a:solidFill>
                            <a:schemeClr val="accent1">
                              <a:lumMod val="50000"/>
                            </a:schemeClr>
                          </a:solidFill>
                          <a:effectLst/>
                        </a:rPr>
                        <a:t>НОДА</a:t>
                      </a:r>
                      <a:endParaRPr lang="ru-RU" sz="18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800" dirty="0" smtClean="0">
                          <a:solidFill>
                            <a:schemeClr val="accent1">
                              <a:lumMod val="50000"/>
                            </a:schemeClr>
                          </a:solidFill>
                          <a:effectLst/>
                        </a:rPr>
                        <a:t>6.1</a:t>
                      </a:r>
                    </a:p>
                    <a:p>
                      <a:pPr algn="ctr">
                        <a:lnSpc>
                          <a:spcPct val="107000"/>
                        </a:lnSpc>
                        <a:spcAft>
                          <a:spcPts val="0"/>
                        </a:spcAft>
                      </a:pPr>
                      <a:r>
                        <a:rPr lang="ru-RU" sz="1800" dirty="0" smtClean="0">
                          <a:solidFill>
                            <a:schemeClr val="accent1">
                              <a:lumMod val="50000"/>
                            </a:schemeClr>
                          </a:solidFill>
                          <a:effectLst/>
                        </a:rPr>
                        <a:t>6.4</a:t>
                      </a:r>
                      <a:endParaRPr lang="ru-RU"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217179"/>
                  </a:ext>
                </a:extLst>
              </a:tr>
              <a:tr h="305412">
                <a:tc>
                  <a:txBody>
                    <a:bodyPr/>
                    <a:lstStyle/>
                    <a:p>
                      <a:pPr algn="ctr">
                        <a:lnSpc>
                          <a:spcPct val="107000"/>
                        </a:lnSpc>
                        <a:spcAft>
                          <a:spcPts val="0"/>
                        </a:spcAft>
                      </a:pPr>
                      <a:r>
                        <a:rPr lang="ru-RU" sz="1800">
                          <a:solidFill>
                            <a:schemeClr val="accent1">
                              <a:lumMod val="50000"/>
                            </a:schemeClr>
                          </a:solidFill>
                          <a:effectLst/>
                        </a:rPr>
                        <a:t>ЗПР</a:t>
                      </a:r>
                      <a:endParaRPr lang="ru-RU" sz="18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800" dirty="0" smtClean="0">
                          <a:solidFill>
                            <a:schemeClr val="accent1">
                              <a:lumMod val="50000"/>
                            </a:schemeClr>
                          </a:solidFill>
                          <a:effectLst/>
                        </a:rPr>
                        <a:t>7.1</a:t>
                      </a:r>
                      <a:endParaRPr lang="ru-RU" sz="1800" dirty="0">
                        <a:solidFill>
                          <a:schemeClr val="accent1">
                            <a:lumMod val="50000"/>
                          </a:schemeClr>
                        </a:solidFill>
                        <a:effectLst/>
                      </a:endParaRPr>
                    </a:p>
                  </a:txBody>
                  <a:tcPr marL="68580" marR="68580" marT="0" marB="0"/>
                </a:tc>
                <a:extLst>
                  <a:ext uri="{0D108BD9-81ED-4DB2-BD59-A6C34878D82A}">
                    <a16:rowId xmlns:a16="http://schemas.microsoft.com/office/drawing/2014/main" val="2674040171"/>
                  </a:ext>
                </a:extLst>
              </a:tr>
              <a:tr h="624999">
                <a:tc>
                  <a:txBody>
                    <a:bodyPr/>
                    <a:lstStyle/>
                    <a:p>
                      <a:pPr algn="ctr">
                        <a:lnSpc>
                          <a:spcPct val="107000"/>
                        </a:lnSpc>
                        <a:spcAft>
                          <a:spcPts val="0"/>
                        </a:spcAft>
                      </a:pPr>
                      <a:r>
                        <a:rPr lang="ru-RU" sz="1800">
                          <a:solidFill>
                            <a:schemeClr val="accent1">
                              <a:lumMod val="50000"/>
                            </a:schemeClr>
                          </a:solidFill>
                          <a:effectLst/>
                        </a:rPr>
                        <a:t>РАС</a:t>
                      </a:r>
                      <a:endParaRPr lang="ru-RU" sz="18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800" dirty="0">
                          <a:solidFill>
                            <a:schemeClr val="accent1">
                              <a:lumMod val="50000"/>
                            </a:schemeClr>
                          </a:solidFill>
                          <a:effectLst/>
                        </a:rPr>
                        <a:t>8.1</a:t>
                      </a:r>
                    </a:p>
                    <a:p>
                      <a:pPr algn="ctr">
                        <a:lnSpc>
                          <a:spcPct val="107000"/>
                        </a:lnSpc>
                        <a:spcAft>
                          <a:spcPts val="0"/>
                        </a:spcAft>
                      </a:pPr>
                      <a:r>
                        <a:rPr lang="ru-RU" sz="1800" dirty="0" smtClean="0">
                          <a:solidFill>
                            <a:schemeClr val="accent1">
                              <a:lumMod val="50000"/>
                            </a:schemeClr>
                          </a:solidFill>
                          <a:effectLst/>
                        </a:rPr>
                        <a:t>8.2</a:t>
                      </a:r>
                      <a:endParaRPr lang="ru-RU" sz="1800" dirty="0">
                        <a:solidFill>
                          <a:schemeClr val="accent1">
                            <a:lumMod val="50000"/>
                          </a:schemeClr>
                        </a:solidFill>
                        <a:effectLst/>
                      </a:endParaRPr>
                    </a:p>
                  </a:txBody>
                  <a:tcPr marL="68580" marR="68580" marT="0" marB="0"/>
                </a:tc>
                <a:extLst>
                  <a:ext uri="{0D108BD9-81ED-4DB2-BD59-A6C34878D82A}">
                    <a16:rowId xmlns:a16="http://schemas.microsoft.com/office/drawing/2014/main" val="2786512402"/>
                  </a:ext>
                </a:extLst>
              </a:tr>
              <a:tr h="305412">
                <a:tc>
                  <a:txBody>
                    <a:bodyPr/>
                    <a:lstStyle/>
                    <a:p>
                      <a:pPr algn="ctr">
                        <a:lnSpc>
                          <a:spcPct val="107000"/>
                        </a:lnSpc>
                        <a:spcAft>
                          <a:spcPts val="0"/>
                        </a:spcAft>
                      </a:pPr>
                      <a:r>
                        <a:rPr lang="ru-RU" sz="1800">
                          <a:solidFill>
                            <a:schemeClr val="accent1">
                              <a:lumMod val="50000"/>
                            </a:schemeClr>
                          </a:solidFill>
                          <a:effectLst/>
                        </a:rPr>
                        <a:t>УО</a:t>
                      </a:r>
                      <a:endParaRPr lang="ru-RU" sz="18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800" dirty="0" smtClean="0">
                          <a:solidFill>
                            <a:schemeClr val="accent1">
                              <a:lumMod val="50000"/>
                            </a:schemeClr>
                          </a:solidFill>
                          <a:effectLst/>
                        </a:rPr>
                        <a:t>9.1</a:t>
                      </a:r>
                      <a:endParaRPr lang="ru-RU" sz="1800" dirty="0">
                        <a:solidFill>
                          <a:schemeClr val="accent1">
                            <a:lumMod val="50000"/>
                          </a:schemeClr>
                        </a:solidFill>
                        <a:effectLst/>
                      </a:endParaRPr>
                    </a:p>
                  </a:txBody>
                  <a:tcPr marL="68580" marR="68580" marT="0" marB="0"/>
                </a:tc>
                <a:extLst>
                  <a:ext uri="{0D108BD9-81ED-4DB2-BD59-A6C34878D82A}">
                    <a16:rowId xmlns:a16="http://schemas.microsoft.com/office/drawing/2014/main" val="3029626351"/>
                  </a:ext>
                </a:extLst>
              </a:tr>
            </a:tbl>
          </a:graphicData>
        </a:graphic>
      </p:graphicFrame>
      <p:sp>
        <p:nvSpPr>
          <p:cNvPr id="21" name="Фигура, имеющая форму буквы L 20"/>
          <p:cNvSpPr/>
          <p:nvPr/>
        </p:nvSpPr>
        <p:spPr>
          <a:xfrm rot="5400000">
            <a:off x="7971974" y="2686927"/>
            <a:ext cx="993460" cy="1653095"/>
          </a:xfrm>
          <a:prstGeom prst="corner">
            <a:avLst>
              <a:gd name="adj1" fmla="val 16120"/>
              <a:gd name="adj2" fmla="val 16110"/>
            </a:avLst>
          </a:prstGeom>
          <a:solidFill>
            <a:schemeClr val="accent2"/>
          </a:solidFill>
        </p:spPr>
        <p:style>
          <a:lnRef idx="2">
            <a:schemeClr val="accent2"/>
          </a:lnRef>
          <a:fillRef idx="1">
            <a:schemeClr val="lt1"/>
          </a:fillRef>
          <a:effectRef idx="0">
            <a:schemeClr val="accent2"/>
          </a:effectRef>
          <a:fontRef idx="minor">
            <a:schemeClr val="dk1"/>
          </a:fontRef>
        </p:style>
      </p:sp>
    </p:spTree>
    <p:extLst>
      <p:ext uri="{BB962C8B-B14F-4D97-AF65-F5344CB8AC3E}">
        <p14:creationId xmlns:p14="http://schemas.microsoft.com/office/powerpoint/2010/main" val="1897746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2" y="702156"/>
            <a:ext cx="11029616" cy="798170"/>
          </a:xfrm>
        </p:spPr>
        <p:txBody>
          <a:bodyPr/>
          <a:lstStyle/>
          <a:p>
            <a:pPr algn="ctr"/>
            <a:r>
              <a:rPr lang="ru-RU" dirty="0"/>
              <a:t>Преемственность ступеней образования</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240812197"/>
              </p:ext>
            </p:extLst>
          </p:nvPr>
        </p:nvGraphicFramePr>
        <p:xfrm>
          <a:off x="1225119" y="3551350"/>
          <a:ext cx="6859614" cy="2574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Заголовок 1"/>
          <p:cNvSpPr txBox="1">
            <a:spLocks/>
          </p:cNvSpPr>
          <p:nvPr/>
        </p:nvSpPr>
        <p:spPr>
          <a:xfrm>
            <a:off x="3723295" y="1608341"/>
            <a:ext cx="4745410" cy="79817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dirty="0" smtClean="0">
                <a:solidFill>
                  <a:schemeClr val="accent1">
                    <a:lumMod val="50000"/>
                  </a:schemeClr>
                </a:solidFill>
              </a:rPr>
              <a:t>СТУПЕНИ образования</a:t>
            </a:r>
            <a:endParaRPr lang="ru-RU" dirty="0">
              <a:solidFill>
                <a:schemeClr val="accent1">
                  <a:lumMod val="50000"/>
                </a:schemeClr>
              </a:solidFill>
            </a:endParaRPr>
          </a:p>
        </p:txBody>
      </p:sp>
      <p:sp>
        <p:nvSpPr>
          <p:cNvPr id="8" name="Равнобедренный треугольник 7"/>
          <p:cNvSpPr/>
          <p:nvPr/>
        </p:nvSpPr>
        <p:spPr>
          <a:xfrm>
            <a:off x="7123499" y="3049385"/>
            <a:ext cx="385044" cy="363236"/>
          </a:xfrm>
          <a:prstGeom prst="triangle">
            <a:avLst>
              <a:gd name="adj" fmla="val 100000"/>
            </a:avLst>
          </a:prstGeom>
        </p:spPr>
        <p:style>
          <a:lnRef idx="3">
            <a:schemeClr val="lt1"/>
          </a:lnRef>
          <a:fillRef idx="1">
            <a:schemeClr val="accent2"/>
          </a:fillRef>
          <a:effectRef idx="1">
            <a:schemeClr val="accent2"/>
          </a:effectRef>
          <a:fontRef idx="minor">
            <a:schemeClr val="lt1"/>
          </a:fontRef>
        </p:style>
      </p:sp>
      <p:sp>
        <p:nvSpPr>
          <p:cNvPr id="9" name="Прямоугольник 8"/>
          <p:cNvSpPr/>
          <p:nvPr/>
        </p:nvSpPr>
        <p:spPr>
          <a:xfrm>
            <a:off x="7739531" y="3185584"/>
            <a:ext cx="1786709" cy="830997"/>
          </a:xfrm>
          <a:prstGeom prst="rect">
            <a:avLst/>
          </a:prstGeom>
        </p:spPr>
        <p:txBody>
          <a:bodyPr wrap="square">
            <a:spAutoFit/>
          </a:bodyPr>
          <a:lstStyle/>
          <a:p>
            <a:pPr algn="ctr"/>
            <a:r>
              <a:rPr lang="ru-RU" sz="1600" dirty="0" smtClean="0">
                <a:solidFill>
                  <a:schemeClr val="accent1">
                    <a:lumMod val="50000"/>
                  </a:schemeClr>
                </a:solidFill>
              </a:rPr>
              <a:t>СРЕДНЕЕ</a:t>
            </a:r>
          </a:p>
          <a:p>
            <a:pPr algn="ctr"/>
            <a:r>
              <a:rPr lang="ru-RU" sz="1600" dirty="0" smtClean="0">
                <a:solidFill>
                  <a:schemeClr val="accent1">
                    <a:lumMod val="50000"/>
                  </a:schemeClr>
                </a:solidFill>
              </a:rPr>
              <a:t> </a:t>
            </a:r>
            <a:r>
              <a:rPr lang="ru-RU" sz="1600" dirty="0">
                <a:solidFill>
                  <a:schemeClr val="accent1">
                    <a:lumMod val="50000"/>
                  </a:schemeClr>
                </a:solidFill>
              </a:rPr>
              <a:t>ОБЩЕЕ</a:t>
            </a:r>
          </a:p>
          <a:p>
            <a:pPr algn="ctr"/>
            <a:r>
              <a:rPr lang="ru-RU" sz="1600" dirty="0" smtClean="0">
                <a:solidFill>
                  <a:schemeClr val="accent1">
                    <a:lumMod val="50000"/>
                  </a:schemeClr>
                </a:solidFill>
              </a:rPr>
              <a:t>(10 </a:t>
            </a:r>
            <a:r>
              <a:rPr lang="ru-RU" sz="1600" dirty="0">
                <a:solidFill>
                  <a:schemeClr val="accent1">
                    <a:lumMod val="50000"/>
                  </a:schemeClr>
                </a:solidFill>
              </a:rPr>
              <a:t>– </a:t>
            </a:r>
            <a:r>
              <a:rPr lang="ru-RU" sz="1600" dirty="0" smtClean="0">
                <a:solidFill>
                  <a:schemeClr val="accent1">
                    <a:lumMod val="50000"/>
                  </a:schemeClr>
                </a:solidFill>
              </a:rPr>
              <a:t>11 </a:t>
            </a:r>
            <a:r>
              <a:rPr lang="ru-RU" sz="1600" dirty="0">
                <a:solidFill>
                  <a:schemeClr val="accent1">
                    <a:lumMod val="50000"/>
                  </a:schemeClr>
                </a:solidFill>
              </a:rPr>
              <a:t>КЛАССЫ)</a:t>
            </a:r>
          </a:p>
        </p:txBody>
      </p:sp>
      <p:sp>
        <p:nvSpPr>
          <p:cNvPr id="13" name="Прямоугольник 12"/>
          <p:cNvSpPr/>
          <p:nvPr/>
        </p:nvSpPr>
        <p:spPr>
          <a:xfrm>
            <a:off x="8084733" y="2499504"/>
            <a:ext cx="924788" cy="369332"/>
          </a:xfrm>
          <a:prstGeom prst="rect">
            <a:avLst/>
          </a:prstGeom>
        </p:spPr>
        <p:txBody>
          <a:bodyPr wrap="square">
            <a:spAutoFit/>
          </a:bodyPr>
          <a:lstStyle/>
          <a:p>
            <a:r>
              <a:rPr lang="ru-RU" dirty="0" smtClean="0">
                <a:solidFill>
                  <a:schemeClr val="accent1">
                    <a:lumMod val="50000"/>
                  </a:schemeClr>
                </a:solidFill>
              </a:rPr>
              <a:t>1 ЧЕЛ</a:t>
            </a:r>
            <a:endParaRPr lang="ru-RU" dirty="0">
              <a:solidFill>
                <a:schemeClr val="accent1">
                  <a:lumMod val="50000"/>
                </a:schemeClr>
              </a:solidFill>
            </a:endParaRPr>
          </a:p>
        </p:txBody>
      </p:sp>
      <p:sp>
        <p:nvSpPr>
          <p:cNvPr id="14" name="Прямоугольник 13"/>
          <p:cNvSpPr/>
          <p:nvPr/>
        </p:nvSpPr>
        <p:spPr>
          <a:xfrm>
            <a:off x="6118367" y="3106265"/>
            <a:ext cx="924788" cy="369332"/>
          </a:xfrm>
          <a:prstGeom prst="rect">
            <a:avLst/>
          </a:prstGeom>
        </p:spPr>
        <p:txBody>
          <a:bodyPr wrap="square">
            <a:spAutoFit/>
          </a:bodyPr>
          <a:lstStyle/>
          <a:p>
            <a:r>
              <a:rPr lang="ru-RU" dirty="0" smtClean="0">
                <a:solidFill>
                  <a:schemeClr val="accent1">
                    <a:lumMod val="50000"/>
                  </a:schemeClr>
                </a:solidFill>
              </a:rPr>
              <a:t>30 ЧЕЛ</a:t>
            </a:r>
            <a:endParaRPr lang="ru-RU" dirty="0">
              <a:solidFill>
                <a:schemeClr val="accent1">
                  <a:lumMod val="50000"/>
                </a:schemeClr>
              </a:solidFill>
            </a:endParaRPr>
          </a:p>
        </p:txBody>
      </p:sp>
      <p:sp>
        <p:nvSpPr>
          <p:cNvPr id="15" name="Прямоугольник 14"/>
          <p:cNvSpPr/>
          <p:nvPr/>
        </p:nvSpPr>
        <p:spPr>
          <a:xfrm>
            <a:off x="4075806" y="3572418"/>
            <a:ext cx="924788" cy="369332"/>
          </a:xfrm>
          <a:prstGeom prst="rect">
            <a:avLst/>
          </a:prstGeom>
        </p:spPr>
        <p:txBody>
          <a:bodyPr wrap="square">
            <a:spAutoFit/>
          </a:bodyPr>
          <a:lstStyle/>
          <a:p>
            <a:r>
              <a:rPr lang="ru-RU" dirty="0" smtClean="0">
                <a:solidFill>
                  <a:schemeClr val="accent1">
                    <a:lumMod val="50000"/>
                  </a:schemeClr>
                </a:solidFill>
              </a:rPr>
              <a:t>79 ЧЕЛ</a:t>
            </a:r>
            <a:endParaRPr lang="ru-RU" dirty="0">
              <a:solidFill>
                <a:schemeClr val="accent1">
                  <a:lumMod val="50000"/>
                </a:schemeClr>
              </a:solidFill>
            </a:endParaRPr>
          </a:p>
        </p:txBody>
      </p:sp>
      <p:sp>
        <p:nvSpPr>
          <p:cNvPr id="16" name="Прямоугольник 15"/>
          <p:cNvSpPr/>
          <p:nvPr/>
        </p:nvSpPr>
        <p:spPr>
          <a:xfrm>
            <a:off x="2157965" y="4082378"/>
            <a:ext cx="966779" cy="369332"/>
          </a:xfrm>
          <a:prstGeom prst="rect">
            <a:avLst/>
          </a:prstGeom>
        </p:spPr>
        <p:txBody>
          <a:bodyPr wrap="square">
            <a:spAutoFit/>
          </a:bodyPr>
          <a:lstStyle/>
          <a:p>
            <a:r>
              <a:rPr lang="ru-RU" dirty="0" smtClean="0">
                <a:solidFill>
                  <a:schemeClr val="accent1">
                    <a:lumMod val="50000"/>
                  </a:schemeClr>
                </a:solidFill>
              </a:rPr>
              <a:t>145 ЧЕЛ</a:t>
            </a:r>
            <a:endParaRPr lang="ru-RU" dirty="0">
              <a:solidFill>
                <a:schemeClr val="accent1">
                  <a:lumMod val="50000"/>
                </a:schemeClr>
              </a:solidFill>
            </a:endParaRPr>
          </a:p>
        </p:txBody>
      </p:sp>
      <p:graphicFrame>
        <p:nvGraphicFramePr>
          <p:cNvPr id="18" name="Таблица 17"/>
          <p:cNvGraphicFramePr>
            <a:graphicFrameLocks noGrp="1"/>
          </p:cNvGraphicFramePr>
          <p:nvPr>
            <p:extLst>
              <p:ext uri="{D42A27DB-BD31-4B8C-83A1-F6EECF244321}">
                <p14:modId xmlns:p14="http://schemas.microsoft.com/office/powerpoint/2010/main" val="2306369175"/>
              </p:ext>
            </p:extLst>
          </p:nvPr>
        </p:nvGraphicFramePr>
        <p:xfrm>
          <a:off x="9209076" y="4012602"/>
          <a:ext cx="2517140" cy="2870202"/>
        </p:xfrm>
        <a:graphic>
          <a:graphicData uri="http://schemas.openxmlformats.org/drawingml/2006/table">
            <a:tbl>
              <a:tblPr firstRow="1" firstCol="1" bandRow="1">
                <a:tableStyleId>{BC89EF96-8CEA-46FF-86C4-4CE0E7609802}</a:tableStyleId>
              </a:tblPr>
              <a:tblGrid>
                <a:gridCol w="1296035">
                  <a:extLst>
                    <a:ext uri="{9D8B030D-6E8A-4147-A177-3AD203B41FA5}">
                      <a16:colId xmlns:a16="http://schemas.microsoft.com/office/drawing/2014/main" val="183704879"/>
                    </a:ext>
                  </a:extLst>
                </a:gridCol>
                <a:gridCol w="1221105">
                  <a:extLst>
                    <a:ext uri="{9D8B030D-6E8A-4147-A177-3AD203B41FA5}">
                      <a16:colId xmlns:a16="http://schemas.microsoft.com/office/drawing/2014/main" val="3946085865"/>
                    </a:ext>
                  </a:extLst>
                </a:gridCol>
              </a:tblGrid>
              <a:tr h="0">
                <a:tc>
                  <a:txBody>
                    <a:bodyPr/>
                    <a:lstStyle/>
                    <a:p>
                      <a:pPr algn="ctr">
                        <a:lnSpc>
                          <a:spcPct val="107000"/>
                        </a:lnSpc>
                        <a:spcAft>
                          <a:spcPts val="0"/>
                        </a:spcAft>
                      </a:pPr>
                      <a:r>
                        <a:rPr lang="ru-RU" sz="1100" dirty="0" smtClean="0">
                          <a:solidFill>
                            <a:schemeClr val="accent1">
                              <a:lumMod val="50000"/>
                            </a:schemeClr>
                          </a:solidFill>
                          <a:effectLst/>
                        </a:rPr>
                        <a:t>АООП </a:t>
                      </a:r>
                    </a:p>
                    <a:p>
                      <a:pPr algn="ctr">
                        <a:lnSpc>
                          <a:spcPct val="107000"/>
                        </a:lnSpc>
                        <a:spcAft>
                          <a:spcPts val="0"/>
                        </a:spcAft>
                      </a:pPr>
                      <a:r>
                        <a:rPr lang="ru-RU" sz="1100" dirty="0" smtClean="0">
                          <a:solidFill>
                            <a:schemeClr val="accent1">
                              <a:lumMod val="50000"/>
                            </a:schemeClr>
                          </a:solidFill>
                          <a:effectLst/>
                        </a:rPr>
                        <a:t>НОО, ООО, СОО</a:t>
                      </a:r>
                    </a:p>
                    <a:p>
                      <a:pPr algn="ctr">
                        <a:lnSpc>
                          <a:spcPct val="107000"/>
                        </a:lnSpc>
                        <a:spcAft>
                          <a:spcPts val="0"/>
                        </a:spcAft>
                      </a:pPr>
                      <a:endParaRPr lang="ru-RU"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100" dirty="0">
                          <a:solidFill>
                            <a:schemeClr val="accent1">
                              <a:lumMod val="50000"/>
                            </a:schemeClr>
                          </a:solidFill>
                          <a:effectLst/>
                        </a:rPr>
                        <a:t>ВАРИАНТ</a:t>
                      </a:r>
                      <a:endParaRPr lang="ru-RU"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7655350"/>
                  </a:ext>
                </a:extLst>
              </a:tr>
              <a:tr h="0">
                <a:tc>
                  <a:txBody>
                    <a:bodyPr/>
                    <a:lstStyle/>
                    <a:p>
                      <a:pPr algn="ctr">
                        <a:lnSpc>
                          <a:spcPct val="107000"/>
                        </a:lnSpc>
                        <a:spcAft>
                          <a:spcPts val="0"/>
                        </a:spcAft>
                      </a:pPr>
                      <a:r>
                        <a:rPr lang="ru-RU" sz="1100">
                          <a:solidFill>
                            <a:schemeClr val="accent1">
                              <a:lumMod val="50000"/>
                            </a:schemeClr>
                          </a:solidFill>
                          <a:effectLst/>
                        </a:rPr>
                        <a:t>СЛАБОСЛЫШАЩИЕ И ПОЗДНО ОГЛОХШИЕ</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100">
                          <a:solidFill>
                            <a:schemeClr val="accent1">
                              <a:lumMod val="50000"/>
                            </a:schemeClr>
                          </a:solidFill>
                          <a:effectLst/>
                        </a:rPr>
                        <a:t>2.1</a:t>
                      </a:r>
                    </a:p>
                    <a:p>
                      <a:pPr algn="ctr">
                        <a:lnSpc>
                          <a:spcPct val="107000"/>
                        </a:lnSpc>
                        <a:spcAft>
                          <a:spcPts val="0"/>
                        </a:spcAft>
                      </a:pPr>
                      <a:r>
                        <a:rPr lang="ru-RU" sz="1100">
                          <a:solidFill>
                            <a:schemeClr val="accent1">
                              <a:lumMod val="50000"/>
                            </a:schemeClr>
                          </a:solidFill>
                          <a:effectLst/>
                        </a:rPr>
                        <a:t>2.2</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1379074"/>
                  </a:ext>
                </a:extLst>
              </a:tr>
              <a:tr h="0">
                <a:tc>
                  <a:txBody>
                    <a:bodyPr/>
                    <a:lstStyle/>
                    <a:p>
                      <a:pPr algn="ctr">
                        <a:lnSpc>
                          <a:spcPct val="107000"/>
                        </a:lnSpc>
                        <a:spcAft>
                          <a:spcPts val="0"/>
                        </a:spcAft>
                      </a:pPr>
                      <a:r>
                        <a:rPr lang="ru-RU" sz="1100">
                          <a:solidFill>
                            <a:schemeClr val="accent1">
                              <a:lumMod val="50000"/>
                            </a:schemeClr>
                          </a:solidFill>
                          <a:effectLst/>
                        </a:rPr>
                        <a:t>ТНР</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100">
                          <a:solidFill>
                            <a:schemeClr val="accent1">
                              <a:lumMod val="50000"/>
                            </a:schemeClr>
                          </a:solidFill>
                          <a:effectLst/>
                        </a:rPr>
                        <a:t>5.1</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5023390"/>
                  </a:ext>
                </a:extLst>
              </a:tr>
              <a:tr h="0">
                <a:tc>
                  <a:txBody>
                    <a:bodyPr/>
                    <a:lstStyle/>
                    <a:p>
                      <a:pPr algn="ctr">
                        <a:lnSpc>
                          <a:spcPct val="107000"/>
                        </a:lnSpc>
                        <a:spcAft>
                          <a:spcPts val="0"/>
                        </a:spcAft>
                      </a:pPr>
                      <a:r>
                        <a:rPr lang="ru-RU" sz="1100">
                          <a:solidFill>
                            <a:schemeClr val="accent1">
                              <a:lumMod val="50000"/>
                            </a:schemeClr>
                          </a:solidFill>
                          <a:effectLst/>
                        </a:rPr>
                        <a:t>НОДА</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100">
                          <a:solidFill>
                            <a:schemeClr val="accent1">
                              <a:lumMod val="50000"/>
                            </a:schemeClr>
                          </a:solidFill>
                          <a:effectLst/>
                        </a:rPr>
                        <a:t>6.2</a:t>
                      </a:r>
                    </a:p>
                    <a:p>
                      <a:pPr algn="ctr">
                        <a:lnSpc>
                          <a:spcPct val="107000"/>
                        </a:lnSpc>
                        <a:spcAft>
                          <a:spcPts val="0"/>
                        </a:spcAft>
                      </a:pPr>
                      <a:r>
                        <a:rPr lang="ru-RU" sz="1100">
                          <a:solidFill>
                            <a:schemeClr val="accent1">
                              <a:lumMod val="50000"/>
                            </a:schemeClr>
                          </a:solidFill>
                          <a:effectLst/>
                        </a:rPr>
                        <a:t>6.4</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217179"/>
                  </a:ext>
                </a:extLst>
              </a:tr>
              <a:tr h="0">
                <a:tc>
                  <a:txBody>
                    <a:bodyPr/>
                    <a:lstStyle/>
                    <a:p>
                      <a:pPr algn="ctr">
                        <a:lnSpc>
                          <a:spcPct val="107000"/>
                        </a:lnSpc>
                        <a:spcAft>
                          <a:spcPts val="0"/>
                        </a:spcAft>
                      </a:pPr>
                      <a:r>
                        <a:rPr lang="ru-RU" sz="1100">
                          <a:solidFill>
                            <a:schemeClr val="accent1">
                              <a:lumMod val="50000"/>
                            </a:schemeClr>
                          </a:solidFill>
                          <a:effectLst/>
                        </a:rPr>
                        <a:t>ЗПР</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100">
                          <a:solidFill>
                            <a:schemeClr val="accent1">
                              <a:lumMod val="50000"/>
                            </a:schemeClr>
                          </a:solidFill>
                          <a:effectLst/>
                        </a:rPr>
                        <a:t>7.1</a:t>
                      </a:r>
                    </a:p>
                    <a:p>
                      <a:pPr algn="ctr">
                        <a:lnSpc>
                          <a:spcPct val="107000"/>
                        </a:lnSpc>
                        <a:spcAft>
                          <a:spcPts val="0"/>
                        </a:spcAft>
                      </a:pPr>
                      <a:r>
                        <a:rPr lang="ru-RU" sz="1100">
                          <a:solidFill>
                            <a:schemeClr val="accent1">
                              <a:lumMod val="50000"/>
                            </a:schemeClr>
                          </a:solidFill>
                          <a:effectLst/>
                        </a:rPr>
                        <a:t>7.2</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4040171"/>
                  </a:ext>
                </a:extLst>
              </a:tr>
              <a:tr h="0">
                <a:tc>
                  <a:txBody>
                    <a:bodyPr/>
                    <a:lstStyle/>
                    <a:p>
                      <a:pPr algn="ctr">
                        <a:lnSpc>
                          <a:spcPct val="107000"/>
                        </a:lnSpc>
                        <a:spcAft>
                          <a:spcPts val="0"/>
                        </a:spcAft>
                      </a:pPr>
                      <a:r>
                        <a:rPr lang="ru-RU" sz="1100">
                          <a:solidFill>
                            <a:schemeClr val="accent1">
                              <a:lumMod val="50000"/>
                            </a:schemeClr>
                          </a:solidFill>
                          <a:effectLst/>
                        </a:rPr>
                        <a:t>РАС</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100">
                          <a:solidFill>
                            <a:schemeClr val="accent1">
                              <a:lumMod val="50000"/>
                            </a:schemeClr>
                          </a:solidFill>
                          <a:effectLst/>
                        </a:rPr>
                        <a:t>8.1</a:t>
                      </a:r>
                    </a:p>
                    <a:p>
                      <a:pPr algn="ctr">
                        <a:lnSpc>
                          <a:spcPct val="107000"/>
                        </a:lnSpc>
                        <a:spcAft>
                          <a:spcPts val="0"/>
                        </a:spcAft>
                      </a:pPr>
                      <a:r>
                        <a:rPr lang="ru-RU" sz="1100">
                          <a:solidFill>
                            <a:schemeClr val="accent1">
                              <a:lumMod val="50000"/>
                            </a:schemeClr>
                          </a:solidFill>
                          <a:effectLst/>
                        </a:rPr>
                        <a:t>8.2</a:t>
                      </a:r>
                    </a:p>
                    <a:p>
                      <a:pPr algn="ctr">
                        <a:lnSpc>
                          <a:spcPct val="107000"/>
                        </a:lnSpc>
                        <a:spcAft>
                          <a:spcPts val="0"/>
                        </a:spcAft>
                      </a:pPr>
                      <a:r>
                        <a:rPr lang="ru-RU" sz="1100">
                          <a:solidFill>
                            <a:schemeClr val="accent1">
                              <a:lumMod val="50000"/>
                            </a:schemeClr>
                          </a:solidFill>
                          <a:effectLst/>
                        </a:rPr>
                        <a:t>8.3</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6512402"/>
                  </a:ext>
                </a:extLst>
              </a:tr>
              <a:tr h="0">
                <a:tc>
                  <a:txBody>
                    <a:bodyPr/>
                    <a:lstStyle/>
                    <a:p>
                      <a:pPr algn="ctr">
                        <a:lnSpc>
                          <a:spcPct val="107000"/>
                        </a:lnSpc>
                        <a:spcAft>
                          <a:spcPts val="0"/>
                        </a:spcAft>
                      </a:pPr>
                      <a:r>
                        <a:rPr lang="ru-RU" sz="1100">
                          <a:solidFill>
                            <a:schemeClr val="accent1">
                              <a:lumMod val="50000"/>
                            </a:schemeClr>
                          </a:solidFill>
                          <a:effectLst/>
                        </a:rPr>
                        <a:t>УО</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100" dirty="0">
                          <a:solidFill>
                            <a:schemeClr val="accent1">
                              <a:lumMod val="50000"/>
                            </a:schemeClr>
                          </a:solidFill>
                          <a:effectLst/>
                        </a:rPr>
                        <a:t>9.1</a:t>
                      </a:r>
                    </a:p>
                    <a:p>
                      <a:pPr algn="ctr">
                        <a:lnSpc>
                          <a:spcPct val="107000"/>
                        </a:lnSpc>
                        <a:spcAft>
                          <a:spcPts val="0"/>
                        </a:spcAft>
                      </a:pPr>
                      <a:r>
                        <a:rPr lang="ru-RU" sz="1100" dirty="0">
                          <a:solidFill>
                            <a:schemeClr val="accent1">
                              <a:lumMod val="50000"/>
                            </a:schemeClr>
                          </a:solidFill>
                          <a:effectLst/>
                        </a:rPr>
                        <a:t>9.2</a:t>
                      </a:r>
                      <a:endParaRPr lang="ru-RU"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9626351"/>
                  </a:ext>
                </a:extLst>
              </a:tr>
            </a:tbl>
          </a:graphicData>
        </a:graphic>
      </p:graphicFrame>
      <p:graphicFrame>
        <p:nvGraphicFramePr>
          <p:cNvPr id="19" name="Таблица 18"/>
          <p:cNvGraphicFramePr>
            <a:graphicFrameLocks noGrp="1"/>
          </p:cNvGraphicFramePr>
          <p:nvPr>
            <p:extLst>
              <p:ext uri="{D42A27DB-BD31-4B8C-83A1-F6EECF244321}">
                <p14:modId xmlns:p14="http://schemas.microsoft.com/office/powerpoint/2010/main" val="280505958"/>
              </p:ext>
            </p:extLst>
          </p:nvPr>
        </p:nvGraphicFramePr>
        <p:xfrm>
          <a:off x="455790" y="1826437"/>
          <a:ext cx="1544611" cy="2448544"/>
        </p:xfrm>
        <a:graphic>
          <a:graphicData uri="http://schemas.openxmlformats.org/drawingml/2006/table">
            <a:tbl>
              <a:tblPr firstRow="1" firstCol="1" bandRow="1">
                <a:tableStyleId>{BC89EF96-8CEA-46FF-86C4-4CE0E7609802}</a:tableStyleId>
              </a:tblPr>
              <a:tblGrid>
                <a:gridCol w="1544611">
                  <a:extLst>
                    <a:ext uri="{9D8B030D-6E8A-4147-A177-3AD203B41FA5}">
                      <a16:colId xmlns:a16="http://schemas.microsoft.com/office/drawing/2014/main" val="2998138139"/>
                    </a:ext>
                  </a:extLst>
                </a:gridCol>
              </a:tblGrid>
              <a:tr h="188421">
                <a:tc>
                  <a:txBody>
                    <a:bodyPr/>
                    <a:lstStyle/>
                    <a:p>
                      <a:pPr algn="ctr">
                        <a:lnSpc>
                          <a:spcPct val="107000"/>
                        </a:lnSpc>
                        <a:spcAft>
                          <a:spcPts val="0"/>
                        </a:spcAft>
                      </a:pPr>
                      <a:r>
                        <a:rPr lang="ru-RU" sz="1100" dirty="0">
                          <a:solidFill>
                            <a:schemeClr val="accent1">
                              <a:lumMod val="50000"/>
                            </a:schemeClr>
                          </a:solidFill>
                          <a:effectLst/>
                        </a:rPr>
                        <a:t>АОП </a:t>
                      </a:r>
                      <a:r>
                        <a:rPr lang="ru-RU" sz="1100" dirty="0" smtClean="0">
                          <a:solidFill>
                            <a:schemeClr val="accent1">
                              <a:lumMod val="50000"/>
                            </a:schemeClr>
                          </a:solidFill>
                          <a:effectLst/>
                        </a:rPr>
                        <a:t>ДО</a:t>
                      </a:r>
                    </a:p>
                    <a:p>
                      <a:pPr algn="ctr">
                        <a:lnSpc>
                          <a:spcPct val="107000"/>
                        </a:lnSpc>
                        <a:spcAft>
                          <a:spcPts val="0"/>
                        </a:spcAft>
                      </a:pPr>
                      <a:endParaRPr lang="ru-RU"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345572"/>
                  </a:ext>
                </a:extLst>
              </a:tr>
              <a:tr h="385566">
                <a:tc>
                  <a:txBody>
                    <a:bodyPr/>
                    <a:lstStyle/>
                    <a:p>
                      <a:pPr algn="ctr">
                        <a:lnSpc>
                          <a:spcPct val="107000"/>
                        </a:lnSpc>
                        <a:spcAft>
                          <a:spcPts val="0"/>
                        </a:spcAft>
                      </a:pPr>
                      <a:r>
                        <a:rPr lang="ru-RU" sz="1100">
                          <a:solidFill>
                            <a:schemeClr val="accent1">
                              <a:lumMod val="50000"/>
                            </a:schemeClr>
                          </a:solidFill>
                          <a:effectLst/>
                        </a:rPr>
                        <a:t>С АМБЛИОПИЕЙ И КОСОГЛАЗИЕМ</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7633115"/>
                  </a:ext>
                </a:extLst>
              </a:tr>
              <a:tr h="582710">
                <a:tc>
                  <a:txBody>
                    <a:bodyPr/>
                    <a:lstStyle/>
                    <a:p>
                      <a:pPr algn="ctr">
                        <a:lnSpc>
                          <a:spcPct val="107000"/>
                        </a:lnSpc>
                        <a:spcAft>
                          <a:spcPts val="0"/>
                        </a:spcAft>
                      </a:pPr>
                      <a:r>
                        <a:rPr lang="ru-RU" sz="1100" dirty="0">
                          <a:solidFill>
                            <a:schemeClr val="accent1">
                              <a:lumMod val="50000"/>
                            </a:schemeClr>
                          </a:solidFill>
                          <a:effectLst/>
                        </a:rPr>
                        <a:t>СЛАБОСЛЫШАЩИЕ И ПОЗДНО ОГЛОХШИЕ</a:t>
                      </a:r>
                      <a:endParaRPr lang="ru-RU"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1959961"/>
                  </a:ext>
                </a:extLst>
              </a:tr>
              <a:tr h="93677">
                <a:tc>
                  <a:txBody>
                    <a:bodyPr/>
                    <a:lstStyle/>
                    <a:p>
                      <a:pPr algn="ctr">
                        <a:lnSpc>
                          <a:spcPct val="107000"/>
                        </a:lnSpc>
                        <a:spcAft>
                          <a:spcPts val="0"/>
                        </a:spcAft>
                      </a:pPr>
                      <a:r>
                        <a:rPr lang="ru-RU" sz="1100">
                          <a:solidFill>
                            <a:schemeClr val="accent1">
                              <a:lumMod val="50000"/>
                            </a:schemeClr>
                          </a:solidFill>
                          <a:effectLst/>
                        </a:rPr>
                        <a:t>СЛАБОВИДЯЩИЕ</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5120735"/>
                  </a:ext>
                </a:extLst>
              </a:tr>
              <a:tr h="188421">
                <a:tc>
                  <a:txBody>
                    <a:bodyPr/>
                    <a:lstStyle/>
                    <a:p>
                      <a:pPr algn="ctr">
                        <a:lnSpc>
                          <a:spcPct val="107000"/>
                        </a:lnSpc>
                        <a:spcAft>
                          <a:spcPts val="0"/>
                        </a:spcAft>
                      </a:pPr>
                      <a:r>
                        <a:rPr lang="ru-RU" sz="1100">
                          <a:solidFill>
                            <a:schemeClr val="accent1">
                              <a:lumMod val="50000"/>
                            </a:schemeClr>
                          </a:solidFill>
                          <a:effectLst/>
                        </a:rPr>
                        <a:t>ТНР</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1273747"/>
                  </a:ext>
                </a:extLst>
              </a:tr>
              <a:tr h="188421">
                <a:tc>
                  <a:txBody>
                    <a:bodyPr/>
                    <a:lstStyle/>
                    <a:p>
                      <a:pPr algn="ctr">
                        <a:lnSpc>
                          <a:spcPct val="107000"/>
                        </a:lnSpc>
                        <a:spcAft>
                          <a:spcPts val="0"/>
                        </a:spcAft>
                      </a:pPr>
                      <a:r>
                        <a:rPr lang="ru-RU" sz="1100">
                          <a:solidFill>
                            <a:schemeClr val="accent1">
                              <a:lumMod val="50000"/>
                            </a:schemeClr>
                          </a:solidFill>
                          <a:effectLst/>
                        </a:rPr>
                        <a:t>НОДА</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2346378"/>
                  </a:ext>
                </a:extLst>
              </a:tr>
              <a:tr h="188421">
                <a:tc>
                  <a:txBody>
                    <a:bodyPr/>
                    <a:lstStyle/>
                    <a:p>
                      <a:pPr algn="ctr">
                        <a:lnSpc>
                          <a:spcPct val="107000"/>
                        </a:lnSpc>
                        <a:spcAft>
                          <a:spcPts val="0"/>
                        </a:spcAft>
                      </a:pPr>
                      <a:r>
                        <a:rPr lang="ru-RU" sz="1100">
                          <a:solidFill>
                            <a:schemeClr val="accent1">
                              <a:lumMod val="50000"/>
                            </a:schemeClr>
                          </a:solidFill>
                          <a:effectLst/>
                        </a:rPr>
                        <a:t>ЗПР</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561420"/>
                  </a:ext>
                </a:extLst>
              </a:tr>
              <a:tr h="188421">
                <a:tc>
                  <a:txBody>
                    <a:bodyPr/>
                    <a:lstStyle/>
                    <a:p>
                      <a:pPr algn="ctr">
                        <a:lnSpc>
                          <a:spcPct val="107000"/>
                        </a:lnSpc>
                        <a:spcAft>
                          <a:spcPts val="0"/>
                        </a:spcAft>
                      </a:pPr>
                      <a:r>
                        <a:rPr lang="ru-RU" sz="1100">
                          <a:solidFill>
                            <a:schemeClr val="accent1">
                              <a:lumMod val="50000"/>
                            </a:schemeClr>
                          </a:solidFill>
                          <a:effectLst/>
                        </a:rPr>
                        <a:t>РАС</a:t>
                      </a:r>
                      <a:endParaRPr lang="ru-RU"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3054341"/>
                  </a:ext>
                </a:extLst>
              </a:tr>
              <a:tr h="188421">
                <a:tc>
                  <a:txBody>
                    <a:bodyPr/>
                    <a:lstStyle/>
                    <a:p>
                      <a:pPr algn="ctr">
                        <a:lnSpc>
                          <a:spcPct val="107000"/>
                        </a:lnSpc>
                        <a:spcAft>
                          <a:spcPts val="0"/>
                        </a:spcAft>
                      </a:pPr>
                      <a:r>
                        <a:rPr lang="ru-RU" sz="1100" dirty="0">
                          <a:solidFill>
                            <a:schemeClr val="accent1">
                              <a:lumMod val="50000"/>
                            </a:schemeClr>
                          </a:solidFill>
                          <a:effectLst/>
                        </a:rPr>
                        <a:t>УО</a:t>
                      </a:r>
                      <a:endParaRPr lang="ru-RU"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863059"/>
                  </a:ext>
                </a:extLst>
              </a:tr>
            </a:tbl>
          </a:graphicData>
        </a:graphic>
      </p:graphicFrame>
      <p:sp>
        <p:nvSpPr>
          <p:cNvPr id="21" name="Фигура, имеющая форму буквы L 20"/>
          <p:cNvSpPr/>
          <p:nvPr/>
        </p:nvSpPr>
        <p:spPr>
          <a:xfrm rot="5400000">
            <a:off x="7971974" y="2686927"/>
            <a:ext cx="993460" cy="1653095"/>
          </a:xfrm>
          <a:prstGeom prst="corner">
            <a:avLst>
              <a:gd name="adj1" fmla="val 16120"/>
              <a:gd name="adj2" fmla="val 16110"/>
            </a:avLst>
          </a:prstGeom>
          <a:solidFill>
            <a:schemeClr val="accent2"/>
          </a:solidFill>
        </p:spPr>
        <p:style>
          <a:lnRef idx="2">
            <a:schemeClr val="accent2"/>
          </a:lnRef>
          <a:fillRef idx="1">
            <a:schemeClr val="lt1"/>
          </a:fillRef>
          <a:effectRef idx="0">
            <a:schemeClr val="accent2"/>
          </a:effectRef>
          <a:fontRef idx="minor">
            <a:schemeClr val="dk1"/>
          </a:fontRef>
        </p:style>
      </p:sp>
    </p:spTree>
    <p:extLst>
      <p:ext uri="{BB962C8B-B14F-4D97-AF65-F5344CB8AC3E}">
        <p14:creationId xmlns:p14="http://schemas.microsoft.com/office/powerpoint/2010/main" val="4249670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Основные проблемы инклюзивного урока</a:t>
            </a:r>
            <a:br>
              <a:rPr lang="ru-RU" dirty="0"/>
            </a:br>
            <a:endParaRPr lang="ru-RU" dirty="0"/>
          </a:p>
        </p:txBody>
      </p:sp>
      <p:sp>
        <p:nvSpPr>
          <p:cNvPr id="3" name="Объект 2"/>
          <p:cNvSpPr>
            <a:spLocks noGrp="1"/>
          </p:cNvSpPr>
          <p:nvPr>
            <p:ph idx="1"/>
          </p:nvPr>
        </p:nvSpPr>
        <p:spPr/>
        <p:txBody>
          <a:bodyPr/>
          <a:lstStyle/>
          <a:p>
            <a:r>
              <a:rPr lang="ru-RU" dirty="0"/>
              <a:t>Недостаток адаптированных учебных материалов</a:t>
            </a:r>
          </a:p>
          <a:p>
            <a:r>
              <a:rPr lang="ru-RU" dirty="0"/>
              <a:t>Скудный материал для адаптации учебного материала и использованию специальных методик.</a:t>
            </a:r>
          </a:p>
          <a:p>
            <a:r>
              <a:rPr lang="ru-RU" dirty="0"/>
              <a:t>Нехватка технических средств</a:t>
            </a:r>
          </a:p>
          <a:p>
            <a:r>
              <a:rPr lang="ru-RU" dirty="0"/>
              <a:t> Психологическая неготовность педагогов к работе в инклюзивной среде.</a:t>
            </a:r>
          </a:p>
          <a:p>
            <a:pPr marL="0" indent="0">
              <a:buNone/>
            </a:pPr>
            <a:endParaRPr lang="ru-RU" dirty="0"/>
          </a:p>
        </p:txBody>
      </p:sp>
    </p:spTree>
    <p:extLst>
      <p:ext uri="{BB962C8B-B14F-4D97-AF65-F5344CB8AC3E}">
        <p14:creationId xmlns:p14="http://schemas.microsoft.com/office/powerpoint/2010/main" val="3351638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Особенности инклюзивного класса</a:t>
            </a:r>
            <a:br>
              <a:rPr lang="ru-RU" dirty="0"/>
            </a:br>
            <a:endParaRPr lang="ru-RU" dirty="0"/>
          </a:p>
        </p:txBody>
      </p:sp>
      <p:sp>
        <p:nvSpPr>
          <p:cNvPr id="3" name="Объект 2"/>
          <p:cNvSpPr>
            <a:spLocks noGrp="1"/>
          </p:cNvSpPr>
          <p:nvPr>
            <p:ph idx="1"/>
          </p:nvPr>
        </p:nvSpPr>
        <p:spPr/>
        <p:txBody>
          <a:bodyPr/>
          <a:lstStyle/>
          <a:p>
            <a:endParaRPr lang="ru-RU" dirty="0"/>
          </a:p>
        </p:txBody>
      </p:sp>
      <p:sp>
        <p:nvSpPr>
          <p:cNvPr id="4" name="Скругленный прямоугольник 3"/>
          <p:cNvSpPr/>
          <p:nvPr/>
        </p:nvSpPr>
        <p:spPr>
          <a:xfrm>
            <a:off x="2256503" y="1898343"/>
            <a:ext cx="3613356" cy="128486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dirty="0" smtClean="0">
                <a:solidFill>
                  <a:srgbClr val="002060"/>
                </a:solidFill>
              </a:rPr>
              <a:t>Разнообразие потребностей учеников</a:t>
            </a:r>
            <a:endParaRPr lang="ru-RU" sz="2400" dirty="0">
              <a:solidFill>
                <a:srgbClr val="002060"/>
              </a:solidFill>
            </a:endParaRPr>
          </a:p>
        </p:txBody>
      </p:sp>
      <p:sp>
        <p:nvSpPr>
          <p:cNvPr id="5" name="Скругленный прямоугольник 4"/>
          <p:cNvSpPr/>
          <p:nvPr/>
        </p:nvSpPr>
        <p:spPr>
          <a:xfrm>
            <a:off x="6681017" y="1898343"/>
            <a:ext cx="3613356" cy="128486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dirty="0" smtClean="0">
                <a:solidFill>
                  <a:srgbClr val="002060"/>
                </a:solidFill>
              </a:rPr>
              <a:t>Задачи учителя</a:t>
            </a:r>
            <a:endParaRPr lang="ru-RU" sz="2400" dirty="0">
              <a:solidFill>
                <a:srgbClr val="002060"/>
              </a:solidFill>
            </a:endParaRPr>
          </a:p>
        </p:txBody>
      </p:sp>
      <p:sp>
        <p:nvSpPr>
          <p:cNvPr id="6" name="Скругленный прямоугольник 5"/>
          <p:cNvSpPr/>
          <p:nvPr/>
        </p:nvSpPr>
        <p:spPr>
          <a:xfrm>
            <a:off x="2256502" y="3291368"/>
            <a:ext cx="3613356" cy="128486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400" dirty="0" smtClean="0">
                <a:solidFill>
                  <a:srgbClr val="002060"/>
                </a:solidFill>
              </a:rPr>
              <a:t>Разные нозологические группы </a:t>
            </a:r>
            <a:endParaRPr lang="ru-RU" sz="2400" dirty="0">
              <a:solidFill>
                <a:srgbClr val="002060"/>
              </a:solidFill>
            </a:endParaRPr>
          </a:p>
        </p:txBody>
      </p:sp>
      <p:sp>
        <p:nvSpPr>
          <p:cNvPr id="7" name="Скругленный прямоугольник 6"/>
          <p:cNvSpPr/>
          <p:nvPr/>
        </p:nvSpPr>
        <p:spPr>
          <a:xfrm>
            <a:off x="2256502" y="4684393"/>
            <a:ext cx="3613356" cy="128486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400" dirty="0" smtClean="0">
                <a:solidFill>
                  <a:srgbClr val="002060"/>
                </a:solidFill>
              </a:rPr>
              <a:t>Ученики с разным темпом усвоения материала</a:t>
            </a:r>
            <a:endParaRPr lang="ru-RU" sz="2400" dirty="0">
              <a:solidFill>
                <a:srgbClr val="002060"/>
              </a:solidFill>
            </a:endParaRPr>
          </a:p>
        </p:txBody>
      </p:sp>
      <p:sp>
        <p:nvSpPr>
          <p:cNvPr id="8" name="Скругленный прямоугольник 7"/>
          <p:cNvSpPr/>
          <p:nvPr/>
        </p:nvSpPr>
        <p:spPr>
          <a:xfrm>
            <a:off x="6681017" y="3291368"/>
            <a:ext cx="3613356" cy="128486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400" dirty="0" smtClean="0">
                <a:solidFill>
                  <a:srgbClr val="002060"/>
                </a:solidFill>
              </a:rPr>
              <a:t>Дифференциация заданий</a:t>
            </a:r>
            <a:endParaRPr lang="ru-RU" sz="2400" dirty="0">
              <a:solidFill>
                <a:srgbClr val="002060"/>
              </a:solidFill>
            </a:endParaRPr>
          </a:p>
        </p:txBody>
      </p:sp>
      <p:sp>
        <p:nvSpPr>
          <p:cNvPr id="9" name="Скругленный прямоугольник 8"/>
          <p:cNvSpPr/>
          <p:nvPr/>
        </p:nvSpPr>
        <p:spPr>
          <a:xfrm>
            <a:off x="6681017" y="4684393"/>
            <a:ext cx="3613356" cy="128486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400" dirty="0" smtClean="0">
                <a:solidFill>
                  <a:srgbClr val="002060"/>
                </a:solidFill>
              </a:rPr>
              <a:t>Создание доступной среды</a:t>
            </a:r>
            <a:endParaRPr lang="ru-RU" sz="2400" dirty="0">
              <a:solidFill>
                <a:srgbClr val="002060"/>
              </a:solidFill>
            </a:endParaRPr>
          </a:p>
        </p:txBody>
      </p:sp>
    </p:spTree>
    <p:extLst>
      <p:ext uri="{BB962C8B-B14F-4D97-AF65-F5344CB8AC3E}">
        <p14:creationId xmlns:p14="http://schemas.microsoft.com/office/powerpoint/2010/main" val="1074015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Этапы проектирования урока</a:t>
            </a:r>
            <a:br>
              <a:rPr lang="ru-RU" dirty="0"/>
            </a:br>
            <a:endParaRPr lang="ru-RU" dirty="0"/>
          </a:p>
        </p:txBody>
      </p:sp>
      <p:sp>
        <p:nvSpPr>
          <p:cNvPr id="3" name="Объект 2"/>
          <p:cNvSpPr>
            <a:spLocks noGrp="1"/>
          </p:cNvSpPr>
          <p:nvPr>
            <p:ph idx="1"/>
          </p:nvPr>
        </p:nvSpPr>
        <p:spPr/>
        <p:txBody>
          <a:bodyPr/>
          <a:lstStyle/>
          <a:p>
            <a:endParaRPr lang="ru-RU" dirty="0"/>
          </a:p>
        </p:txBody>
      </p:sp>
      <p:sp>
        <p:nvSpPr>
          <p:cNvPr id="4" name="Скругленный прямоугольник 3"/>
          <p:cNvSpPr/>
          <p:nvPr/>
        </p:nvSpPr>
        <p:spPr>
          <a:xfrm>
            <a:off x="1833009" y="1715956"/>
            <a:ext cx="8960681" cy="679856"/>
          </a:xfrm>
          <a:prstGeom prst="round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rgbClr val="002060"/>
                </a:solidFill>
                <a:ea typeface="EB Garamond ExtraBold" pitchFamily="2" charset="0"/>
                <a:cs typeface="EB Garamond ExtraBold" pitchFamily="2" charset="0"/>
              </a:rPr>
              <a:t>Анализ потребностей учащихся</a:t>
            </a:r>
            <a:endParaRPr lang="ru-RU" sz="2800" dirty="0">
              <a:solidFill>
                <a:srgbClr val="002060"/>
              </a:solidFill>
              <a:ea typeface="EB Garamond ExtraBold" pitchFamily="2" charset="0"/>
              <a:cs typeface="EB Garamond ExtraBold" pitchFamily="2" charset="0"/>
            </a:endParaRPr>
          </a:p>
        </p:txBody>
      </p:sp>
      <p:sp>
        <p:nvSpPr>
          <p:cNvPr id="5" name="Скругленный прямоугольник 4"/>
          <p:cNvSpPr/>
          <p:nvPr/>
        </p:nvSpPr>
        <p:spPr>
          <a:xfrm>
            <a:off x="1833009" y="2749039"/>
            <a:ext cx="8960681" cy="679856"/>
          </a:xfrm>
          <a:prstGeom prst="round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rgbClr val="002060"/>
                </a:solidFill>
                <a:ea typeface="EB Garamond ExtraBold" pitchFamily="2" charset="0"/>
                <a:cs typeface="EB Garamond ExtraBold" pitchFamily="2" charset="0"/>
              </a:rPr>
              <a:t>Постановка дифференцированных целей и задач </a:t>
            </a:r>
            <a:endParaRPr lang="ru-RU" sz="2800" dirty="0">
              <a:solidFill>
                <a:srgbClr val="002060"/>
              </a:solidFill>
              <a:ea typeface="EB Garamond ExtraBold" pitchFamily="2" charset="0"/>
              <a:cs typeface="EB Garamond ExtraBold" pitchFamily="2" charset="0"/>
            </a:endParaRPr>
          </a:p>
        </p:txBody>
      </p:sp>
      <p:sp>
        <p:nvSpPr>
          <p:cNvPr id="6" name="Скругленный прямоугольник 5"/>
          <p:cNvSpPr/>
          <p:nvPr/>
        </p:nvSpPr>
        <p:spPr>
          <a:xfrm>
            <a:off x="1833009" y="3864999"/>
            <a:ext cx="8960681" cy="679856"/>
          </a:xfrm>
          <a:prstGeom prst="round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rgbClr val="002060"/>
                </a:solidFill>
                <a:ea typeface="EB Garamond ExtraBold" pitchFamily="2" charset="0"/>
                <a:cs typeface="EB Garamond ExtraBold" pitchFamily="2" charset="0"/>
              </a:rPr>
              <a:t>Выбор методов и технологий (игровые, ИКТ, визуализация)</a:t>
            </a:r>
            <a:endParaRPr lang="ru-RU" sz="2800" dirty="0">
              <a:solidFill>
                <a:srgbClr val="002060"/>
              </a:solidFill>
              <a:ea typeface="EB Garamond ExtraBold" pitchFamily="2" charset="0"/>
              <a:cs typeface="EB Garamond ExtraBold" pitchFamily="2" charset="0"/>
            </a:endParaRPr>
          </a:p>
        </p:txBody>
      </p:sp>
      <p:sp>
        <p:nvSpPr>
          <p:cNvPr id="7" name="Скругленный прямоугольник 6"/>
          <p:cNvSpPr/>
          <p:nvPr/>
        </p:nvSpPr>
        <p:spPr>
          <a:xfrm>
            <a:off x="1833009" y="4980959"/>
            <a:ext cx="8960681" cy="679856"/>
          </a:xfrm>
          <a:prstGeom prst="round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rgbClr val="002060"/>
                </a:solidFill>
                <a:ea typeface="EB Garamond ExtraBold" pitchFamily="2" charset="0"/>
                <a:cs typeface="EB Garamond ExtraBold" pitchFamily="2" charset="0"/>
              </a:rPr>
              <a:t>Адаптация материалов</a:t>
            </a:r>
            <a:endParaRPr lang="ru-RU" sz="2800" dirty="0">
              <a:solidFill>
                <a:srgbClr val="002060"/>
              </a:solidFill>
              <a:ea typeface="EB Garamond ExtraBold" pitchFamily="2" charset="0"/>
              <a:cs typeface="EB Garamond ExtraBold" pitchFamily="2" charset="0"/>
            </a:endParaRPr>
          </a:p>
        </p:txBody>
      </p:sp>
      <p:sp>
        <p:nvSpPr>
          <p:cNvPr id="8" name="Скругленный прямоугольник 7"/>
          <p:cNvSpPr/>
          <p:nvPr/>
        </p:nvSpPr>
        <p:spPr>
          <a:xfrm>
            <a:off x="1833009" y="6096919"/>
            <a:ext cx="8960681" cy="679856"/>
          </a:xfrm>
          <a:prstGeom prst="round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rgbClr val="002060"/>
                </a:solidFill>
                <a:ea typeface="EB Garamond ExtraBold" pitchFamily="2" charset="0"/>
                <a:cs typeface="EB Garamond ExtraBold" pitchFamily="2" charset="0"/>
              </a:rPr>
              <a:t>Рефлексия и коррекция (обратная связь от учеников)</a:t>
            </a:r>
            <a:endParaRPr lang="ru-RU" sz="2800" dirty="0">
              <a:solidFill>
                <a:srgbClr val="002060"/>
              </a:solidFill>
              <a:ea typeface="EB Garamond ExtraBold" pitchFamily="2" charset="0"/>
              <a:cs typeface="EB Garamond ExtraBold" pitchFamily="2" charset="0"/>
            </a:endParaRPr>
          </a:p>
        </p:txBody>
      </p:sp>
    </p:spTree>
    <p:extLst>
      <p:ext uri="{BB962C8B-B14F-4D97-AF65-F5344CB8AC3E}">
        <p14:creationId xmlns:p14="http://schemas.microsoft.com/office/powerpoint/2010/main" val="3608195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Методы и технологии, применяемые для построения урока</a:t>
            </a:r>
            <a:br>
              <a:rPr lang="ru-RU" dirty="0"/>
            </a:br>
            <a:endParaRPr lang="ru-RU" dirty="0"/>
          </a:p>
        </p:txBody>
      </p:sp>
      <p:sp>
        <p:nvSpPr>
          <p:cNvPr id="3" name="Объект 2"/>
          <p:cNvSpPr>
            <a:spLocks noGrp="1"/>
          </p:cNvSpPr>
          <p:nvPr>
            <p:ph idx="1"/>
          </p:nvPr>
        </p:nvSpPr>
        <p:spPr/>
        <p:txBody>
          <a:bodyPr/>
          <a:lstStyle/>
          <a:p>
            <a:endParaRPr lang="ru-RU"/>
          </a:p>
        </p:txBody>
      </p:sp>
      <p:sp>
        <p:nvSpPr>
          <p:cNvPr id="4" name="Скругленный прямоугольник 3"/>
          <p:cNvSpPr/>
          <p:nvPr/>
        </p:nvSpPr>
        <p:spPr>
          <a:xfrm>
            <a:off x="910786" y="1963702"/>
            <a:ext cx="3169481" cy="1284860"/>
          </a:xfrm>
          <a:prstGeom prst="round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rgbClr val="002060"/>
                </a:solidFill>
              </a:rPr>
              <a:t>Универсальный дизайн обучения</a:t>
            </a:r>
          </a:p>
        </p:txBody>
      </p:sp>
      <p:sp>
        <p:nvSpPr>
          <p:cNvPr id="5" name="Скругленный прямоугольник 4"/>
          <p:cNvSpPr/>
          <p:nvPr/>
        </p:nvSpPr>
        <p:spPr>
          <a:xfrm>
            <a:off x="4335334" y="1963702"/>
            <a:ext cx="3169481" cy="1284860"/>
          </a:xfrm>
          <a:prstGeom prst="round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err="1">
                <a:solidFill>
                  <a:srgbClr val="002060"/>
                </a:solidFill>
              </a:rPr>
              <a:t>Геймификация</a:t>
            </a:r>
            <a:endParaRPr lang="ru-RU" sz="2400" dirty="0">
              <a:solidFill>
                <a:srgbClr val="002060"/>
              </a:solidFill>
            </a:endParaRPr>
          </a:p>
        </p:txBody>
      </p:sp>
      <p:sp>
        <p:nvSpPr>
          <p:cNvPr id="6" name="Скругленный прямоугольник 5"/>
          <p:cNvSpPr/>
          <p:nvPr/>
        </p:nvSpPr>
        <p:spPr>
          <a:xfrm>
            <a:off x="7759884" y="1963702"/>
            <a:ext cx="3169481" cy="1284860"/>
          </a:xfrm>
          <a:prstGeom prst="round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rgbClr val="002060"/>
                </a:solidFill>
              </a:rPr>
              <a:t>Работа в малых группах</a:t>
            </a:r>
          </a:p>
        </p:txBody>
      </p:sp>
      <p:sp>
        <p:nvSpPr>
          <p:cNvPr id="7" name="Скругленный прямоугольник 6"/>
          <p:cNvSpPr/>
          <p:nvPr/>
        </p:nvSpPr>
        <p:spPr>
          <a:xfrm>
            <a:off x="910786" y="3524367"/>
            <a:ext cx="3169481" cy="1284860"/>
          </a:xfrm>
          <a:prstGeom prst="round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rgbClr val="002060"/>
                </a:solidFill>
              </a:rPr>
              <a:t>Разные формы подачи материала (аудио, видео, текст)</a:t>
            </a:r>
          </a:p>
        </p:txBody>
      </p:sp>
      <p:sp>
        <p:nvSpPr>
          <p:cNvPr id="8" name="Скругленный прямоугольник 7"/>
          <p:cNvSpPr/>
          <p:nvPr/>
        </p:nvSpPr>
        <p:spPr>
          <a:xfrm>
            <a:off x="910786" y="5085032"/>
            <a:ext cx="3169481" cy="1284860"/>
          </a:xfrm>
          <a:prstGeom prst="round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rgbClr val="002060"/>
                </a:solidFill>
              </a:rPr>
              <a:t>Альтернативные способы ответа (устно, письменно, жесты)</a:t>
            </a:r>
          </a:p>
        </p:txBody>
      </p:sp>
      <p:sp>
        <p:nvSpPr>
          <p:cNvPr id="9" name="Скругленный прямоугольник 8"/>
          <p:cNvSpPr/>
          <p:nvPr/>
        </p:nvSpPr>
        <p:spPr>
          <a:xfrm>
            <a:off x="4335334" y="3524367"/>
            <a:ext cx="3169481" cy="1284860"/>
          </a:xfrm>
          <a:prstGeom prst="round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rgbClr val="002060"/>
                </a:solidFill>
              </a:rPr>
              <a:t>Интерактивные игры, </a:t>
            </a:r>
            <a:r>
              <a:rPr lang="ru-RU" sz="2000" dirty="0" err="1">
                <a:solidFill>
                  <a:srgbClr val="002060"/>
                </a:solidFill>
              </a:rPr>
              <a:t>квесты</a:t>
            </a:r>
            <a:r>
              <a:rPr lang="ru-RU" sz="2000" dirty="0">
                <a:solidFill>
                  <a:srgbClr val="002060"/>
                </a:solidFill>
              </a:rPr>
              <a:t>, викторины</a:t>
            </a:r>
          </a:p>
        </p:txBody>
      </p:sp>
      <p:sp>
        <p:nvSpPr>
          <p:cNvPr id="10" name="Скругленный прямоугольник 9"/>
          <p:cNvSpPr/>
          <p:nvPr/>
        </p:nvSpPr>
        <p:spPr>
          <a:xfrm>
            <a:off x="7759884" y="3524367"/>
            <a:ext cx="3169481" cy="1284860"/>
          </a:xfrm>
          <a:prstGeom prst="roundRect">
            <a:avLst/>
          </a:pr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rgbClr val="002060"/>
                </a:solidFill>
              </a:rPr>
              <a:t>Взаимопомощь, парные и групповые задания</a:t>
            </a:r>
          </a:p>
        </p:txBody>
      </p:sp>
    </p:spTree>
    <p:extLst>
      <p:ext uri="{BB962C8B-B14F-4D97-AF65-F5344CB8AC3E}">
        <p14:creationId xmlns:p14="http://schemas.microsoft.com/office/powerpoint/2010/main" val="2788698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Примеры адаптаций для разных категорий учеников</a:t>
            </a:r>
            <a:br>
              <a:rPr lang="ru-RU" dirty="0"/>
            </a:br>
            <a:endParaRPr lang="ru-RU" dirty="0"/>
          </a:p>
        </p:txBody>
      </p:sp>
      <p:sp>
        <p:nvSpPr>
          <p:cNvPr id="3" name="Объект 2"/>
          <p:cNvSpPr>
            <a:spLocks noGrp="1"/>
          </p:cNvSpPr>
          <p:nvPr>
            <p:ph idx="1"/>
          </p:nvPr>
        </p:nvSpPr>
        <p:spPr/>
        <p:txBody>
          <a:bodyPr/>
          <a:lstStyle/>
          <a:p>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val="1432828374"/>
              </p:ext>
            </p:extLst>
          </p:nvPr>
        </p:nvGraphicFramePr>
        <p:xfrm>
          <a:off x="581192" y="2180496"/>
          <a:ext cx="10781806" cy="3628544"/>
        </p:xfrm>
        <a:graphic>
          <a:graphicData uri="http://schemas.openxmlformats.org/drawingml/2006/table">
            <a:tbl>
              <a:tblPr firstRow="1" bandRow="1">
                <a:tableStyleId>{5C22544A-7EE6-4342-B048-85BDC9FD1C3A}</a:tableStyleId>
              </a:tblPr>
              <a:tblGrid>
                <a:gridCol w="5390903">
                  <a:extLst>
                    <a:ext uri="{9D8B030D-6E8A-4147-A177-3AD203B41FA5}">
                      <a16:colId xmlns:a16="http://schemas.microsoft.com/office/drawing/2014/main" val="617112289"/>
                    </a:ext>
                  </a:extLst>
                </a:gridCol>
                <a:gridCol w="5390903">
                  <a:extLst>
                    <a:ext uri="{9D8B030D-6E8A-4147-A177-3AD203B41FA5}">
                      <a16:colId xmlns:a16="http://schemas.microsoft.com/office/drawing/2014/main" val="4088957842"/>
                    </a:ext>
                  </a:extLst>
                </a:gridCol>
              </a:tblGrid>
              <a:tr h="560775">
                <a:tc>
                  <a:txBody>
                    <a:bodyPr/>
                    <a:lstStyle/>
                    <a:p>
                      <a:pPr algn="ctr"/>
                      <a:r>
                        <a:rPr lang="ru-RU" sz="2800" kern="1200" dirty="0" smtClean="0">
                          <a:solidFill>
                            <a:schemeClr val="bg1"/>
                          </a:solidFill>
                          <a:effectLst/>
                          <a:latin typeface="+mn-lt"/>
                        </a:rPr>
                        <a:t>Категория</a:t>
                      </a:r>
                      <a:endParaRPr lang="ru-RU" sz="2800" dirty="0">
                        <a:solidFill>
                          <a:schemeClr val="bg1"/>
                        </a:solidFill>
                        <a:latin typeface="+mn-lt"/>
                      </a:endParaRPr>
                    </a:p>
                  </a:txBody>
                  <a:tcPr/>
                </a:tc>
                <a:tc>
                  <a:txBody>
                    <a:bodyPr/>
                    <a:lstStyle/>
                    <a:p>
                      <a:pPr algn="ctr"/>
                      <a:r>
                        <a:rPr lang="ru-RU" sz="2800" kern="1200" dirty="0" smtClean="0">
                          <a:solidFill>
                            <a:schemeClr val="bg1"/>
                          </a:solidFill>
                          <a:effectLst/>
                          <a:latin typeface="+mn-lt"/>
                        </a:rPr>
                        <a:t>Адаптации</a:t>
                      </a:r>
                      <a:endParaRPr lang="ru-RU" sz="2800" dirty="0">
                        <a:solidFill>
                          <a:schemeClr val="bg1"/>
                        </a:solidFill>
                        <a:latin typeface="+mn-lt"/>
                      </a:endParaRPr>
                    </a:p>
                  </a:txBody>
                  <a:tcPr/>
                </a:tc>
                <a:extLst>
                  <a:ext uri="{0D108BD9-81ED-4DB2-BD59-A6C34878D82A}">
                    <a16:rowId xmlns:a16="http://schemas.microsoft.com/office/drawing/2014/main" val="3128890922"/>
                  </a:ext>
                </a:extLst>
              </a:tr>
              <a:tr h="560775">
                <a:tc>
                  <a:txBody>
                    <a:bodyPr/>
                    <a:lstStyle/>
                    <a:p>
                      <a:r>
                        <a:rPr lang="ru-RU" sz="2800" kern="1200" dirty="0" smtClean="0">
                          <a:solidFill>
                            <a:srgbClr val="002060"/>
                          </a:solidFill>
                          <a:effectLst/>
                          <a:latin typeface="+mn-lt"/>
                        </a:rPr>
                        <a:t>Нарушения зрения</a:t>
                      </a:r>
                      <a:endParaRPr lang="ru-RU" sz="2800" dirty="0">
                        <a:solidFill>
                          <a:srgbClr val="002060"/>
                        </a:solidFill>
                        <a:latin typeface="+mn-lt"/>
                        <a:ea typeface="EB Garamond Medium" pitchFamily="2" charset="0"/>
                        <a:cs typeface="EB Garamond Medium" pitchFamily="2" charset="0"/>
                      </a:endParaRPr>
                    </a:p>
                  </a:txBody>
                  <a:tcPr/>
                </a:tc>
                <a:tc>
                  <a:txBody>
                    <a:bodyPr/>
                    <a:lstStyle/>
                    <a:p>
                      <a:r>
                        <a:rPr lang="ru-RU" sz="2800" kern="1200" dirty="0" smtClean="0">
                          <a:solidFill>
                            <a:srgbClr val="002060"/>
                          </a:solidFill>
                          <a:effectLst/>
                          <a:latin typeface="+mn-lt"/>
                        </a:rPr>
                        <a:t>Крупный шрифт, аудиофайлы</a:t>
                      </a:r>
                      <a:endParaRPr lang="ru-RU" sz="2800" dirty="0">
                        <a:solidFill>
                          <a:srgbClr val="002060"/>
                        </a:solidFill>
                        <a:latin typeface="+mn-lt"/>
                        <a:ea typeface="EB Garamond Medium" pitchFamily="2" charset="0"/>
                        <a:cs typeface="EB Garamond Medium" pitchFamily="2" charset="0"/>
                      </a:endParaRPr>
                    </a:p>
                  </a:txBody>
                  <a:tcPr/>
                </a:tc>
                <a:extLst>
                  <a:ext uri="{0D108BD9-81ED-4DB2-BD59-A6C34878D82A}">
                    <a16:rowId xmlns:a16="http://schemas.microsoft.com/office/drawing/2014/main" val="4250405423"/>
                  </a:ext>
                </a:extLst>
              </a:tr>
              <a:tr h="1022590">
                <a:tc>
                  <a:txBody>
                    <a:bodyPr/>
                    <a:lstStyle/>
                    <a:p>
                      <a:r>
                        <a:rPr lang="ru-RU" sz="2800" kern="1200" dirty="0" smtClean="0">
                          <a:solidFill>
                            <a:srgbClr val="002060"/>
                          </a:solidFill>
                          <a:effectLst/>
                          <a:latin typeface="+mn-lt"/>
                        </a:rPr>
                        <a:t>Нарушения слуха</a:t>
                      </a:r>
                      <a:endParaRPr lang="ru-RU" sz="2800" dirty="0">
                        <a:solidFill>
                          <a:srgbClr val="002060"/>
                        </a:solidFill>
                        <a:latin typeface="+mn-lt"/>
                        <a:ea typeface="EB Garamond Medium" pitchFamily="2" charset="0"/>
                        <a:cs typeface="EB Garamond Medium" pitchFamily="2" charset="0"/>
                      </a:endParaRPr>
                    </a:p>
                  </a:txBody>
                  <a:tcPr/>
                </a:tc>
                <a:tc>
                  <a:txBody>
                    <a:bodyPr/>
                    <a:lstStyle/>
                    <a:p>
                      <a:r>
                        <a:rPr lang="ru-RU" sz="2800" kern="1200" dirty="0" smtClean="0">
                          <a:solidFill>
                            <a:srgbClr val="002060"/>
                          </a:solidFill>
                          <a:effectLst/>
                          <a:latin typeface="+mn-lt"/>
                        </a:rPr>
                        <a:t>Субтитры, визуальные подсказки.</a:t>
                      </a:r>
                      <a:endParaRPr lang="ru-RU" sz="2800" dirty="0">
                        <a:solidFill>
                          <a:srgbClr val="002060"/>
                        </a:solidFill>
                        <a:latin typeface="+mn-lt"/>
                        <a:ea typeface="EB Garamond Medium" pitchFamily="2" charset="0"/>
                        <a:cs typeface="EB Garamond Medium" pitchFamily="2" charset="0"/>
                      </a:endParaRPr>
                    </a:p>
                  </a:txBody>
                  <a:tcPr/>
                </a:tc>
                <a:extLst>
                  <a:ext uri="{0D108BD9-81ED-4DB2-BD59-A6C34878D82A}">
                    <a16:rowId xmlns:a16="http://schemas.microsoft.com/office/drawing/2014/main" val="3540659167"/>
                  </a:ext>
                </a:extLst>
              </a:tr>
              <a:tr h="1484404">
                <a:tc>
                  <a:txBody>
                    <a:bodyPr/>
                    <a:lstStyle/>
                    <a:p>
                      <a:r>
                        <a:rPr lang="ru-RU" sz="2800" kern="1200" dirty="0" smtClean="0">
                          <a:solidFill>
                            <a:srgbClr val="002060"/>
                          </a:solidFill>
                          <a:effectLst/>
                          <a:latin typeface="+mn-lt"/>
                        </a:rPr>
                        <a:t>РАС</a:t>
                      </a:r>
                      <a:endParaRPr lang="ru-RU" sz="2800" dirty="0">
                        <a:solidFill>
                          <a:srgbClr val="002060"/>
                        </a:solidFill>
                        <a:latin typeface="+mn-lt"/>
                        <a:ea typeface="EB Garamond Medium" pitchFamily="2" charset="0"/>
                        <a:cs typeface="EB Garamond Medium" pitchFamily="2" charset="0"/>
                      </a:endParaRPr>
                    </a:p>
                  </a:txBody>
                  <a:tcPr/>
                </a:tc>
                <a:tc>
                  <a:txBody>
                    <a:bodyPr/>
                    <a:lstStyle/>
                    <a:p>
                      <a:r>
                        <a:rPr lang="ru-RU" sz="2800" kern="1200" dirty="0" smtClean="0">
                          <a:solidFill>
                            <a:srgbClr val="002060"/>
                          </a:solidFill>
                          <a:effectLst/>
                          <a:latin typeface="+mn-lt"/>
                        </a:rPr>
                        <a:t>Чёткий структурированный план, минимум отвлекающих элементов.</a:t>
                      </a:r>
                      <a:endParaRPr lang="ru-RU" sz="2800" dirty="0">
                        <a:solidFill>
                          <a:srgbClr val="002060"/>
                        </a:solidFill>
                        <a:latin typeface="+mn-lt"/>
                        <a:ea typeface="EB Garamond Medium" pitchFamily="2" charset="0"/>
                        <a:cs typeface="EB Garamond Medium" pitchFamily="2" charset="0"/>
                      </a:endParaRPr>
                    </a:p>
                  </a:txBody>
                  <a:tcPr/>
                </a:tc>
                <a:extLst>
                  <a:ext uri="{0D108BD9-81ED-4DB2-BD59-A6C34878D82A}">
                    <a16:rowId xmlns:a16="http://schemas.microsoft.com/office/drawing/2014/main" val="4049435514"/>
                  </a:ext>
                </a:extLst>
              </a:tr>
            </a:tbl>
          </a:graphicData>
        </a:graphic>
      </p:graphicFrame>
    </p:spTree>
    <p:extLst>
      <p:ext uri="{BB962C8B-B14F-4D97-AF65-F5344CB8AC3E}">
        <p14:creationId xmlns:p14="http://schemas.microsoft.com/office/powerpoint/2010/main" val="161347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pPr algn="ctr"/>
            <a:r>
              <a:rPr lang="ru-RU" dirty="0" smtClean="0"/>
              <a:t>Проектирование современного урока истории в 7 классе</a:t>
            </a:r>
            <a:endParaRPr lang="ru-RU" dirty="0"/>
          </a:p>
        </p:txBody>
      </p:sp>
      <p:sp>
        <p:nvSpPr>
          <p:cNvPr id="3" name="Подзаголовок 2"/>
          <p:cNvSpPr>
            <a:spLocks noGrp="1"/>
          </p:cNvSpPr>
          <p:nvPr>
            <p:ph type="subTitle" idx="1"/>
          </p:nvPr>
        </p:nvSpPr>
        <p:spPr>
          <a:xfrm>
            <a:off x="4165148" y="3328660"/>
            <a:ext cx="7580121" cy="2576571"/>
          </a:xfrm>
        </p:spPr>
        <p:txBody>
          <a:bodyPr>
            <a:normAutofit/>
          </a:bodyPr>
          <a:lstStyle/>
          <a:p>
            <a:r>
              <a:rPr lang="ru-RU" sz="3600" dirty="0" smtClean="0">
                <a:solidFill>
                  <a:schemeClr val="bg1"/>
                </a:solidFill>
              </a:rPr>
              <a:t>История России</a:t>
            </a:r>
          </a:p>
          <a:p>
            <a:endParaRPr lang="ru-RU" sz="3600" dirty="0">
              <a:solidFill>
                <a:schemeClr val="bg1"/>
              </a:solidFill>
            </a:endParaRPr>
          </a:p>
          <a:p>
            <a:endParaRPr lang="ru-RU" sz="3600" dirty="0" smtClean="0">
              <a:solidFill>
                <a:schemeClr val="bg1"/>
              </a:solidFill>
            </a:endParaRPr>
          </a:p>
          <a:p>
            <a:pPr algn="l"/>
            <a:r>
              <a:rPr lang="ru-RU" dirty="0" smtClean="0">
                <a:solidFill>
                  <a:schemeClr val="bg1"/>
                </a:solidFill>
              </a:rPr>
              <a:t>Учитель истории: Машкина Елена Михайловна</a:t>
            </a:r>
          </a:p>
          <a:p>
            <a:endParaRPr lang="ru-RU" dirty="0">
              <a:solidFill>
                <a:schemeClr val="bg1"/>
              </a:solidFill>
            </a:endParaRPr>
          </a:p>
        </p:txBody>
      </p:sp>
      <p:pic>
        <p:nvPicPr>
          <p:cNvPr id="4" name="Рисунок 3"/>
          <p:cNvPicPr>
            <a:picLocks noChangeAspect="1"/>
          </p:cNvPicPr>
          <p:nvPr/>
        </p:nvPicPr>
        <p:blipFill>
          <a:blip r:embed="rId3"/>
          <a:stretch>
            <a:fillRect/>
          </a:stretch>
        </p:blipFill>
        <p:spPr>
          <a:xfrm>
            <a:off x="508966" y="3151744"/>
            <a:ext cx="2403915" cy="3184635"/>
          </a:xfrm>
          <a:prstGeom prst="rect">
            <a:avLst/>
          </a:prstGeom>
        </p:spPr>
      </p:pic>
    </p:spTree>
    <p:extLst>
      <p:ext uri="{BB962C8B-B14F-4D97-AF65-F5344CB8AC3E}">
        <p14:creationId xmlns:p14="http://schemas.microsoft.com/office/powerpoint/2010/main" val="26753026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b="1" dirty="0" smtClean="0"/>
              <a:t>Условия для включения в процесс обучения учащихся с образовательными потребностями:</a:t>
            </a:r>
            <a:endParaRPr lang="ru-RU" b="1" dirty="0"/>
          </a:p>
        </p:txBody>
      </p:sp>
      <p:sp>
        <p:nvSpPr>
          <p:cNvPr id="3" name="Объект 2"/>
          <p:cNvSpPr>
            <a:spLocks noGrp="1"/>
          </p:cNvSpPr>
          <p:nvPr>
            <p:ph idx="1"/>
          </p:nvPr>
        </p:nvSpPr>
        <p:spPr>
          <a:xfrm>
            <a:off x="581192" y="2180496"/>
            <a:ext cx="11277728" cy="4550242"/>
          </a:xfrm>
        </p:spPr>
        <p:txBody>
          <a:bodyPr>
            <a:normAutofit fontScale="62500" lnSpcReduction="20000"/>
          </a:bodyPr>
          <a:lstStyle/>
          <a:p>
            <a:pPr lvl="0" algn="just">
              <a:lnSpc>
                <a:spcPct val="120000"/>
              </a:lnSpc>
              <a:spcBef>
                <a:spcPts val="0"/>
              </a:spcBef>
              <a:spcAft>
                <a:spcPts val="0"/>
              </a:spcAft>
            </a:pPr>
            <a:r>
              <a:rPr lang="ru-RU" sz="2500" dirty="0" smtClean="0"/>
              <a:t>планировать урок на основе понимания зоны ближайшего </a:t>
            </a:r>
            <a:r>
              <a:rPr lang="ru-RU" sz="2500" dirty="0" smtClean="0"/>
              <a:t>развития;</a:t>
            </a:r>
            <a:endParaRPr lang="ru-RU" sz="2500" dirty="0" smtClean="0"/>
          </a:p>
          <a:p>
            <a:pPr algn="just">
              <a:lnSpc>
                <a:spcPct val="120000"/>
              </a:lnSpc>
              <a:spcBef>
                <a:spcPts val="0"/>
              </a:spcBef>
              <a:spcAft>
                <a:spcPts val="0"/>
              </a:spcAft>
            </a:pPr>
            <a:r>
              <a:rPr lang="ru-RU" sz="2500" dirty="0" smtClean="0"/>
              <a:t>ребенка с ОВЗ с учетом задач </a:t>
            </a:r>
            <a:r>
              <a:rPr lang="ru-RU" sz="2500" dirty="0" smtClean="0"/>
              <a:t>ИОМ;</a:t>
            </a:r>
            <a:endParaRPr lang="ru-RU" sz="2500" dirty="0" smtClean="0"/>
          </a:p>
          <a:p>
            <a:pPr lvl="0" algn="just">
              <a:lnSpc>
                <a:spcPct val="120000"/>
              </a:lnSpc>
              <a:spcBef>
                <a:spcPts val="0"/>
              </a:spcBef>
              <a:spcAft>
                <a:spcPts val="0"/>
              </a:spcAft>
            </a:pPr>
            <a:r>
              <a:rPr lang="ru-RU" sz="2500" dirty="0" smtClean="0"/>
              <a:t>учитывать задачи развития ребенка, определенные в ИОМ, при распределении ролей в групповой </a:t>
            </a:r>
            <a:r>
              <a:rPr lang="ru-RU" sz="2500" dirty="0" smtClean="0"/>
              <a:t>работе;</a:t>
            </a:r>
            <a:endParaRPr lang="ru-RU" sz="2500" dirty="0" smtClean="0"/>
          </a:p>
          <a:p>
            <a:pPr lvl="0" algn="just">
              <a:lnSpc>
                <a:spcPct val="120000"/>
              </a:lnSpc>
              <a:spcBef>
                <a:spcPts val="0"/>
              </a:spcBef>
              <a:spcAft>
                <a:spcPts val="0"/>
              </a:spcAft>
            </a:pPr>
            <a:r>
              <a:rPr lang="ru-RU" sz="2500" dirty="0" smtClean="0"/>
              <a:t>давать возможность ребенку с ОВЗ самостоятельно и инициативно действовать на </a:t>
            </a:r>
            <a:r>
              <a:rPr lang="ru-RU" sz="2500" dirty="0" smtClean="0"/>
              <a:t>уроке;</a:t>
            </a:r>
            <a:endParaRPr lang="ru-RU" sz="2500" dirty="0" smtClean="0"/>
          </a:p>
          <a:p>
            <a:pPr lvl="0" algn="just">
              <a:lnSpc>
                <a:spcPct val="120000"/>
              </a:lnSpc>
              <a:spcBef>
                <a:spcPts val="0"/>
              </a:spcBef>
              <a:spcAft>
                <a:spcPts val="0"/>
              </a:spcAft>
            </a:pPr>
            <a:r>
              <a:rPr lang="ru-RU" sz="2500" dirty="0" smtClean="0"/>
              <a:t>давать задания, направленные на восприятие ( послушай, потрогай, взвесь</a:t>
            </a:r>
            <a:r>
              <a:rPr lang="ru-RU" sz="2500" dirty="0" smtClean="0"/>
              <a:t>);</a:t>
            </a:r>
            <a:endParaRPr lang="ru-RU" sz="2500" dirty="0" smtClean="0"/>
          </a:p>
          <a:p>
            <a:pPr lvl="0" algn="just">
              <a:lnSpc>
                <a:spcPct val="120000"/>
              </a:lnSpc>
              <a:spcBef>
                <a:spcPts val="0"/>
              </a:spcBef>
              <a:spcAft>
                <a:spcPts val="0"/>
              </a:spcAft>
            </a:pPr>
            <a:r>
              <a:rPr lang="ru-RU" sz="2500" dirty="0" smtClean="0"/>
              <a:t>на воспроизведение ( сделай так же, сделай по образцу, перерисуй, скопируй, спиши</a:t>
            </a:r>
            <a:r>
              <a:rPr lang="ru-RU" sz="2500" dirty="0" smtClean="0"/>
              <a:t>);</a:t>
            </a:r>
            <a:endParaRPr lang="ru-RU" sz="2500" dirty="0" smtClean="0"/>
          </a:p>
          <a:p>
            <a:pPr lvl="0" algn="just">
              <a:lnSpc>
                <a:spcPct val="120000"/>
              </a:lnSpc>
              <a:spcBef>
                <a:spcPts val="0"/>
              </a:spcBef>
              <a:spcAft>
                <a:spcPts val="0"/>
              </a:spcAft>
            </a:pPr>
            <a:r>
              <a:rPr lang="ru-RU" sz="2500" dirty="0" smtClean="0"/>
              <a:t>на развитие мышления </a:t>
            </a:r>
            <a:r>
              <a:rPr lang="ru-RU" sz="2500" dirty="0" smtClean="0"/>
              <a:t>(найди </a:t>
            </a:r>
            <a:r>
              <a:rPr lang="ru-RU" sz="2500" dirty="0" smtClean="0"/>
              <a:t>общее, определи различия, убери лишнее, продолжи, дополни, раздели на группы, заполни недостающие фрагменты, внеси данные в таблицу</a:t>
            </a:r>
            <a:r>
              <a:rPr lang="ru-RU" sz="2500" dirty="0" smtClean="0"/>
              <a:t>);</a:t>
            </a:r>
            <a:endParaRPr lang="ru-RU" sz="2500" dirty="0" smtClean="0"/>
          </a:p>
          <a:p>
            <a:pPr lvl="0" algn="just">
              <a:lnSpc>
                <a:spcPct val="120000"/>
              </a:lnSpc>
              <a:spcBef>
                <a:spcPts val="0"/>
              </a:spcBef>
              <a:spcAft>
                <a:spcPts val="0"/>
              </a:spcAft>
            </a:pPr>
            <a:r>
              <a:rPr lang="ru-RU" sz="2500" dirty="0" smtClean="0"/>
              <a:t>на действия с предметами (отложи, достань, попробуй, разложи</a:t>
            </a:r>
            <a:r>
              <a:rPr lang="ru-RU" sz="2500" dirty="0" smtClean="0"/>
              <a:t>);</a:t>
            </a:r>
            <a:endParaRPr lang="ru-RU" sz="2500" dirty="0"/>
          </a:p>
          <a:p>
            <a:pPr lvl="0" algn="just">
              <a:lnSpc>
                <a:spcPct val="120000"/>
              </a:lnSpc>
              <a:spcBef>
                <a:spcPts val="0"/>
              </a:spcBef>
              <a:spcAft>
                <a:spcPts val="0"/>
              </a:spcAft>
            </a:pPr>
            <a:r>
              <a:rPr lang="ru-RU" sz="2500" dirty="0" smtClean="0"/>
              <a:t>учёт </a:t>
            </a:r>
            <a:r>
              <a:rPr lang="ru-RU" sz="2500" dirty="0"/>
              <a:t>потребностей различных категорий </a:t>
            </a:r>
            <a:r>
              <a:rPr lang="ru-RU" sz="2500" dirty="0" smtClean="0"/>
              <a:t>обучающихся;</a:t>
            </a:r>
            <a:endParaRPr lang="ru-RU" sz="2500" dirty="0"/>
          </a:p>
          <a:p>
            <a:pPr lvl="0" algn="just">
              <a:lnSpc>
                <a:spcPct val="120000"/>
              </a:lnSpc>
              <a:spcBef>
                <a:spcPts val="0"/>
              </a:spcBef>
              <a:spcAft>
                <a:spcPts val="0"/>
              </a:spcAft>
            </a:pPr>
            <a:r>
              <a:rPr lang="ru-RU" sz="2500" dirty="0"/>
              <a:t>адаптация материалов и выбор их </a:t>
            </a:r>
            <a:r>
              <a:rPr lang="ru-RU" sz="2500" dirty="0" smtClean="0"/>
              <a:t>форматов;</a:t>
            </a:r>
            <a:endParaRPr lang="ru-RU" sz="2500" dirty="0"/>
          </a:p>
          <a:p>
            <a:pPr lvl="0" algn="just">
              <a:lnSpc>
                <a:spcPct val="120000"/>
              </a:lnSpc>
              <a:spcBef>
                <a:spcPts val="0"/>
              </a:spcBef>
              <a:spcAft>
                <a:spcPts val="0"/>
              </a:spcAft>
            </a:pPr>
            <a:r>
              <a:rPr lang="ru-RU" sz="2500" dirty="0"/>
              <a:t>использование мультимедийных средств информационных </a:t>
            </a:r>
            <a:r>
              <a:rPr lang="ru-RU" sz="2500" dirty="0" smtClean="0"/>
              <a:t>технологий;</a:t>
            </a:r>
            <a:endParaRPr lang="ru-RU" sz="2500" dirty="0"/>
          </a:p>
          <a:p>
            <a:pPr lvl="0" algn="just">
              <a:lnSpc>
                <a:spcPct val="120000"/>
              </a:lnSpc>
              <a:spcBef>
                <a:spcPts val="0"/>
              </a:spcBef>
              <a:spcAft>
                <a:spcPts val="0"/>
              </a:spcAft>
            </a:pPr>
            <a:r>
              <a:rPr lang="ru-RU" sz="2500" dirty="0"/>
              <a:t>обеспечение разнообразных наглядных </a:t>
            </a:r>
            <a:r>
              <a:rPr lang="ru-RU" sz="2500" dirty="0" smtClean="0"/>
              <a:t>материалов;</a:t>
            </a:r>
            <a:endParaRPr lang="ru-RU" sz="2500" dirty="0"/>
          </a:p>
          <a:p>
            <a:pPr lvl="0" algn="just">
              <a:lnSpc>
                <a:spcPct val="120000"/>
              </a:lnSpc>
              <a:spcBef>
                <a:spcPts val="0"/>
              </a:spcBef>
              <a:spcAft>
                <a:spcPts val="0"/>
              </a:spcAft>
            </a:pPr>
            <a:r>
              <a:rPr lang="ru-RU" sz="2500" dirty="0"/>
              <a:t>представление информации различными </a:t>
            </a:r>
            <a:r>
              <a:rPr lang="ru-RU" sz="2500" dirty="0" smtClean="0"/>
              <a:t>способами;</a:t>
            </a:r>
            <a:endParaRPr lang="ru-RU" sz="2500" dirty="0"/>
          </a:p>
          <a:p>
            <a:pPr algn="just">
              <a:lnSpc>
                <a:spcPct val="120000"/>
              </a:lnSpc>
              <a:spcBef>
                <a:spcPts val="0"/>
              </a:spcBef>
              <a:spcAft>
                <a:spcPts val="0"/>
              </a:spcAft>
            </a:pPr>
            <a:r>
              <a:rPr lang="ru-RU" sz="2500" dirty="0" smtClean="0"/>
              <a:t>демонстрировать текст, схемы, презентации, таблицы различными техническими </a:t>
            </a:r>
            <a:r>
              <a:rPr lang="ru-RU" sz="2500" dirty="0" smtClean="0"/>
              <a:t>способами (использовать </a:t>
            </a:r>
            <a:r>
              <a:rPr lang="ru-RU" sz="2500" dirty="0" smtClean="0"/>
              <a:t>аудиозаписи, </a:t>
            </a:r>
            <a:r>
              <a:rPr lang="ru-RU" sz="2500" dirty="0" smtClean="0"/>
              <a:t>видеофрагменты);</a:t>
            </a:r>
            <a:endParaRPr lang="ru-RU" sz="2500" dirty="0" smtClean="0"/>
          </a:p>
          <a:p>
            <a:pPr algn="just">
              <a:lnSpc>
                <a:spcPct val="120000"/>
              </a:lnSpc>
              <a:spcBef>
                <a:spcPts val="0"/>
              </a:spcBef>
              <a:spcAft>
                <a:spcPts val="0"/>
              </a:spcAft>
            </a:pPr>
            <a:r>
              <a:rPr lang="ru-RU" sz="2500" dirty="0" smtClean="0"/>
              <a:t>использовать разные цвета, объемные и плоские фигуры, фигуры и макеты из составных частей, </a:t>
            </a:r>
            <a:r>
              <a:rPr lang="ru-RU" sz="2500" dirty="0" err="1" smtClean="0"/>
              <a:t>пазлы</a:t>
            </a:r>
            <a:r>
              <a:rPr lang="ru-RU" sz="2500" dirty="0" smtClean="0"/>
              <a:t>;</a:t>
            </a:r>
            <a:endParaRPr lang="ru-RU" sz="2500" dirty="0" smtClean="0"/>
          </a:p>
          <a:p>
            <a:pPr algn="just">
              <a:lnSpc>
                <a:spcPct val="120000"/>
              </a:lnSpc>
              <a:spcBef>
                <a:spcPts val="0"/>
              </a:spcBef>
              <a:spcAft>
                <a:spcPts val="0"/>
              </a:spcAft>
            </a:pPr>
            <a:r>
              <a:rPr lang="ru-RU" sz="2500" dirty="0" smtClean="0"/>
              <a:t>давать возможность ребенку с ОВЗ самостоятельно действовать с предметами и </a:t>
            </a:r>
            <a:r>
              <a:rPr lang="ru-RU" sz="2500" dirty="0" smtClean="0"/>
              <a:t>схемами.</a:t>
            </a:r>
            <a:endParaRPr lang="ru-RU" sz="2500" dirty="0"/>
          </a:p>
          <a:p>
            <a:pPr algn="just">
              <a:lnSpc>
                <a:spcPct val="120000"/>
              </a:lnSpc>
              <a:spcBef>
                <a:spcPts val="0"/>
              </a:spcBef>
            </a:pPr>
            <a:endParaRPr lang="ru-RU" dirty="0"/>
          </a:p>
        </p:txBody>
      </p:sp>
    </p:spTree>
    <p:extLst>
      <p:ext uri="{BB962C8B-B14F-4D97-AF65-F5344CB8AC3E}">
        <p14:creationId xmlns:p14="http://schemas.microsoft.com/office/powerpoint/2010/main" val="2346871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normAutofit/>
          </a:bodyPr>
          <a:lstStyle/>
          <a:p>
            <a:pPr>
              <a:spcBef>
                <a:spcPts val="0"/>
              </a:spcBef>
              <a:spcAft>
                <a:spcPts val="0"/>
              </a:spcAft>
            </a:pPr>
            <a:r>
              <a:rPr lang="ru-RU" dirty="0" smtClean="0"/>
              <a:t>менять виды деятельности с учебной (индивидуальная, групповая)  </a:t>
            </a:r>
          </a:p>
          <a:p>
            <a:pPr>
              <a:spcBef>
                <a:spcPts val="0"/>
              </a:spcBef>
              <a:spcAft>
                <a:spcPts val="0"/>
              </a:spcAft>
            </a:pPr>
            <a:r>
              <a:rPr lang="ru-RU" dirty="0" smtClean="0"/>
              <a:t>трансформировать среду во время урока для разных видов </a:t>
            </a:r>
            <a:r>
              <a:rPr lang="ru-RU" dirty="0" err="1" smtClean="0"/>
              <a:t>деятельнорсти</a:t>
            </a:r>
            <a:endParaRPr lang="ru-RU" dirty="0"/>
          </a:p>
          <a:p>
            <a:pPr>
              <a:spcBef>
                <a:spcPts val="0"/>
              </a:spcBef>
              <a:spcAft>
                <a:spcPts val="0"/>
              </a:spcAft>
            </a:pPr>
            <a:r>
              <a:rPr lang="ru-RU" dirty="0"/>
              <a:t>с</a:t>
            </a:r>
            <a:r>
              <a:rPr lang="ru-RU" dirty="0" smtClean="0"/>
              <a:t>истематизировать материалы к уроку </a:t>
            </a:r>
          </a:p>
          <a:p>
            <a:pPr>
              <a:spcBef>
                <a:spcPts val="0"/>
              </a:spcBef>
              <a:spcAft>
                <a:spcPts val="0"/>
              </a:spcAft>
            </a:pPr>
            <a:r>
              <a:rPr lang="ru-RU" dirty="0" smtClean="0"/>
              <a:t>доступны стенды с наглядным материалом</a:t>
            </a:r>
          </a:p>
          <a:p>
            <a:pPr>
              <a:spcBef>
                <a:spcPts val="0"/>
              </a:spcBef>
              <a:spcAft>
                <a:spcPts val="0"/>
              </a:spcAft>
            </a:pPr>
            <a:r>
              <a:rPr lang="ru-RU" dirty="0" smtClean="0"/>
              <a:t>исключена лишняя стимуляция</a:t>
            </a:r>
          </a:p>
          <a:p>
            <a:pPr>
              <a:spcBef>
                <a:spcPts val="0"/>
              </a:spcBef>
              <a:spcAft>
                <a:spcPts val="0"/>
              </a:spcAft>
            </a:pPr>
            <a:r>
              <a:rPr lang="ru-RU" dirty="0" smtClean="0"/>
              <a:t>применять </a:t>
            </a:r>
            <a:r>
              <a:rPr lang="ru-RU" dirty="0" smtClean="0"/>
              <a:t>в ходе урока (привычные формулировки, последовательно расширяя вариативность</a:t>
            </a:r>
          </a:p>
          <a:p>
            <a:pPr>
              <a:spcBef>
                <a:spcPts val="0"/>
              </a:spcBef>
              <a:spcAft>
                <a:spcPts val="0"/>
              </a:spcAft>
            </a:pPr>
            <a:r>
              <a:rPr lang="ru-RU" dirty="0" smtClean="0"/>
              <a:t>создавать учебные ситуации, предполагающие самостоятельное речевое высказывание (опиши, спроси) по теме</a:t>
            </a:r>
          </a:p>
          <a:p>
            <a:pPr marL="0" indent="0">
              <a:buNone/>
            </a:pPr>
            <a:endParaRPr lang="ru-RU" dirty="0" smtClean="0"/>
          </a:p>
          <a:p>
            <a:endParaRPr lang="ru-RU" dirty="0"/>
          </a:p>
        </p:txBody>
      </p:sp>
    </p:spTree>
    <p:extLst>
      <p:ext uri="{BB962C8B-B14F-4D97-AF65-F5344CB8AC3E}">
        <p14:creationId xmlns:p14="http://schemas.microsoft.com/office/powerpoint/2010/main" val="32425733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765" y="873432"/>
            <a:ext cx="11029616" cy="777852"/>
          </a:xfrm>
        </p:spPr>
        <p:txBody>
          <a:bodyPr>
            <a:normAutofit fontScale="90000"/>
          </a:bodyPr>
          <a:lstStyle/>
          <a:p>
            <a:pPr algn="ctr"/>
            <a:r>
              <a:rPr lang="ru-RU" sz="3200" b="1" dirty="0" smtClean="0"/>
              <a:t>Инклюзивный урок:</a:t>
            </a:r>
            <a:r>
              <a:rPr lang="ru-RU" sz="3200" b="1" dirty="0"/>
              <a:t/>
            </a:r>
            <a:br>
              <a:rPr lang="ru-RU" sz="3200" b="1" dirty="0"/>
            </a:br>
            <a:r>
              <a:rPr lang="en-US" sz="3200" b="1" dirty="0" smtClean="0">
                <a:latin typeface="Corbel" panose="020B0503020204020204" pitchFamily="34" charset="0"/>
              </a:rPr>
              <a:t>I</a:t>
            </a:r>
            <a:r>
              <a:rPr lang="ru-RU" sz="3200" b="1" dirty="0" smtClean="0">
                <a:latin typeface="Corbel" panose="020B0503020204020204" pitchFamily="34" charset="0"/>
              </a:rPr>
              <a:t>. </a:t>
            </a:r>
            <a:r>
              <a:rPr lang="ru-RU" sz="3200" b="1" dirty="0" smtClean="0">
                <a:latin typeface="Corbel" panose="020B0503020204020204" pitchFamily="34" charset="0"/>
              </a:rPr>
              <a:t>Организационный </a:t>
            </a:r>
            <a:r>
              <a:rPr lang="ru-RU" sz="3200" b="1" dirty="0" smtClean="0"/>
              <a:t>момент</a:t>
            </a:r>
            <a:endParaRPr lang="ru-RU" sz="3200" dirty="0"/>
          </a:p>
        </p:txBody>
      </p:sp>
      <p:sp>
        <p:nvSpPr>
          <p:cNvPr id="3" name="Объект 2"/>
          <p:cNvSpPr>
            <a:spLocks noGrp="1"/>
          </p:cNvSpPr>
          <p:nvPr>
            <p:ph idx="1"/>
          </p:nvPr>
        </p:nvSpPr>
        <p:spPr>
          <a:xfrm>
            <a:off x="415957" y="2104141"/>
            <a:ext cx="11341231" cy="2043653"/>
          </a:xfrm>
        </p:spPr>
        <p:txBody>
          <a:bodyPr>
            <a:normAutofit lnSpcReduction="10000"/>
          </a:bodyPr>
          <a:lstStyle/>
          <a:p>
            <a:pPr>
              <a:spcBef>
                <a:spcPts val="0"/>
              </a:spcBef>
              <a:spcAft>
                <a:spcPts val="0"/>
              </a:spcAft>
            </a:pPr>
            <a:r>
              <a:rPr lang="ru-RU" dirty="0" smtClean="0">
                <a:solidFill>
                  <a:schemeClr val="accent1">
                    <a:lumMod val="75000"/>
                  </a:schemeClr>
                </a:solidFill>
              </a:rPr>
              <a:t>Учитывать </a:t>
            </a:r>
            <a:r>
              <a:rPr lang="ru-RU" dirty="0">
                <a:solidFill>
                  <a:schemeClr val="accent1">
                    <a:lumMod val="75000"/>
                  </a:schemeClr>
                </a:solidFill>
              </a:rPr>
              <a:t>особенности рассадки (удаленность парты от доски, </a:t>
            </a:r>
            <a:r>
              <a:rPr lang="ru-RU" dirty="0" err="1">
                <a:solidFill>
                  <a:schemeClr val="accent1">
                    <a:lumMod val="75000"/>
                  </a:schemeClr>
                </a:solidFill>
              </a:rPr>
              <a:t>леворукий</a:t>
            </a:r>
            <a:r>
              <a:rPr lang="ru-RU" dirty="0">
                <a:solidFill>
                  <a:schemeClr val="accent1">
                    <a:lumMod val="75000"/>
                  </a:schemeClr>
                </a:solidFill>
              </a:rPr>
              <a:t> ученик слева, выбор соседа по парте)</a:t>
            </a:r>
          </a:p>
          <a:p>
            <a:pPr>
              <a:spcBef>
                <a:spcPts val="0"/>
              </a:spcBef>
              <a:spcAft>
                <a:spcPts val="0"/>
              </a:spcAft>
            </a:pPr>
            <a:r>
              <a:rPr lang="ru-RU" dirty="0" smtClean="0">
                <a:solidFill>
                  <a:schemeClr val="accent1">
                    <a:lumMod val="75000"/>
                  </a:schemeClr>
                </a:solidFill>
              </a:rPr>
              <a:t>Учитывать </a:t>
            </a:r>
            <a:r>
              <a:rPr lang="ru-RU" dirty="0">
                <a:solidFill>
                  <a:schemeClr val="accent1">
                    <a:lumMod val="75000"/>
                  </a:schemeClr>
                </a:solidFill>
              </a:rPr>
              <a:t>особенности обучающегося с нарушениями слуха в соответствии с рекомендациями </a:t>
            </a:r>
            <a:r>
              <a:rPr lang="ru-RU" dirty="0" err="1">
                <a:solidFill>
                  <a:schemeClr val="accent1">
                    <a:lumMod val="75000"/>
                  </a:schemeClr>
                </a:solidFill>
              </a:rPr>
              <a:t>ППк</a:t>
            </a:r>
            <a:r>
              <a:rPr lang="ru-RU" dirty="0">
                <a:solidFill>
                  <a:schemeClr val="accent1">
                    <a:lumMod val="75000"/>
                  </a:schemeClr>
                </a:solidFill>
              </a:rPr>
              <a:t> в ИОМ</a:t>
            </a:r>
          </a:p>
          <a:p>
            <a:pPr>
              <a:spcBef>
                <a:spcPts val="0"/>
              </a:spcBef>
              <a:spcAft>
                <a:spcPts val="0"/>
              </a:spcAft>
            </a:pPr>
            <a:r>
              <a:rPr lang="ru-RU" dirty="0" smtClean="0">
                <a:solidFill>
                  <a:schemeClr val="accent1">
                    <a:lumMod val="75000"/>
                  </a:schemeClr>
                </a:solidFill>
              </a:rPr>
              <a:t>Исключить </a:t>
            </a:r>
            <a:r>
              <a:rPr lang="ru-RU" dirty="0">
                <a:solidFill>
                  <a:schemeClr val="accent1">
                    <a:lumMod val="75000"/>
                  </a:schemeClr>
                </a:solidFill>
              </a:rPr>
              <a:t>лишнюю стимуляцию (личные вещи вне видимости ребенка</a:t>
            </a:r>
            <a:r>
              <a:rPr lang="ru-RU" dirty="0" smtClean="0">
                <a:solidFill>
                  <a:schemeClr val="accent1">
                    <a:lumMod val="75000"/>
                  </a:schemeClr>
                </a:solidFill>
              </a:rPr>
              <a:t>)</a:t>
            </a:r>
          </a:p>
          <a:p>
            <a:pPr marL="0" indent="0">
              <a:lnSpc>
                <a:spcPct val="107000"/>
              </a:lnSpc>
              <a:spcBef>
                <a:spcPts val="0"/>
              </a:spcBef>
              <a:spcAft>
                <a:spcPts val="0"/>
              </a:spcAft>
              <a:buNone/>
            </a:pPr>
            <a:endParaRPr lang="ru-RU" b="1" dirty="0" smtClean="0">
              <a:solidFill>
                <a:schemeClr val="accent1">
                  <a:lumMod val="75000"/>
                </a:schemeClr>
              </a:solidFill>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ru-RU" b="1" dirty="0" smtClean="0">
                <a:solidFill>
                  <a:schemeClr val="accent5">
                    <a:lumMod val="50000"/>
                  </a:schemeClr>
                </a:solidFill>
                <a:ea typeface="Calibri" panose="020F0502020204030204" pitchFamily="34" charset="0"/>
                <a:cs typeface="Times New Roman" panose="02020603050405020304" pitchFamily="18" charset="0"/>
              </a:rPr>
              <a:t>		Проблемный </a:t>
            </a:r>
            <a:r>
              <a:rPr lang="ru-RU" b="1" dirty="0" smtClean="0">
                <a:solidFill>
                  <a:schemeClr val="accent5">
                    <a:lumMod val="50000"/>
                  </a:schemeClr>
                </a:solidFill>
                <a:ea typeface="Calibri" panose="020F0502020204030204" pitchFamily="34" charset="0"/>
                <a:cs typeface="Times New Roman" panose="02020603050405020304" pitchFamily="18" charset="0"/>
              </a:rPr>
              <a:t>вопрос урока: </a:t>
            </a:r>
            <a:r>
              <a:rPr lang="ru-RU" b="1" dirty="0">
                <a:solidFill>
                  <a:schemeClr val="accent5">
                    <a:lumMod val="50000"/>
                  </a:schemeClr>
                </a:solidFill>
                <a:ea typeface="Calibri" panose="020F0502020204030204" pitchFamily="34" charset="0"/>
                <a:cs typeface="Times New Roman" panose="02020603050405020304" pitchFamily="18" charset="0"/>
              </a:rPr>
              <a:t>Почему </a:t>
            </a:r>
            <a:r>
              <a:rPr lang="en-US" b="1" dirty="0">
                <a:solidFill>
                  <a:schemeClr val="accent5">
                    <a:lumMod val="50000"/>
                  </a:schemeClr>
                </a:solidFill>
                <a:ea typeface="Calibri" panose="020F0502020204030204" pitchFamily="34" charset="0"/>
                <a:cs typeface="Times New Roman" panose="02020603050405020304" pitchFamily="18" charset="0"/>
              </a:rPr>
              <a:t>XVII</a:t>
            </a:r>
            <a:r>
              <a:rPr lang="ru-RU" b="1" dirty="0">
                <a:solidFill>
                  <a:schemeClr val="accent5">
                    <a:lumMod val="50000"/>
                  </a:schemeClr>
                </a:solidFill>
                <a:ea typeface="Calibri" panose="020F0502020204030204" pitchFamily="34" charset="0"/>
                <a:cs typeface="Times New Roman" panose="02020603050405020304" pitchFamily="18" charset="0"/>
              </a:rPr>
              <a:t> век в России вошел в историю как «</a:t>
            </a:r>
            <a:r>
              <a:rPr lang="ru-RU" b="1" dirty="0" err="1">
                <a:solidFill>
                  <a:schemeClr val="accent5">
                    <a:lumMod val="50000"/>
                  </a:schemeClr>
                </a:solidFill>
                <a:ea typeface="Calibri" panose="020F0502020204030204" pitchFamily="34" charset="0"/>
                <a:cs typeface="Times New Roman" panose="02020603050405020304" pitchFamily="18" charset="0"/>
              </a:rPr>
              <a:t>бунташный</a:t>
            </a:r>
            <a:r>
              <a:rPr lang="ru-RU" b="1" dirty="0">
                <a:solidFill>
                  <a:schemeClr val="accent5">
                    <a:lumMod val="50000"/>
                  </a:schemeClr>
                </a:solidFill>
                <a:ea typeface="Calibri" panose="020F0502020204030204" pitchFamily="34" charset="0"/>
                <a:cs typeface="Times New Roman" panose="02020603050405020304" pitchFamily="18" charset="0"/>
              </a:rPr>
              <a:t> век</a:t>
            </a:r>
            <a:r>
              <a:rPr lang="ru-RU" b="1" dirty="0" smtClean="0">
                <a:solidFill>
                  <a:schemeClr val="accent5">
                    <a:lumMod val="50000"/>
                  </a:schemeClr>
                </a:solidFill>
                <a:ea typeface="Calibri" panose="020F0502020204030204" pitchFamily="34" charset="0"/>
                <a:cs typeface="Times New Roman" panose="02020603050405020304" pitchFamily="18" charset="0"/>
              </a:rPr>
              <a:t>»?</a:t>
            </a:r>
            <a:endParaRPr lang="ru-RU" dirty="0">
              <a:solidFill>
                <a:schemeClr val="accent5">
                  <a:lumMod val="50000"/>
                </a:schemeClr>
              </a:solidFill>
              <a:ea typeface="Calibri" panose="020F0502020204030204" pitchFamily="34" charset="0"/>
              <a:cs typeface="Times New Roman" panose="02020603050405020304" pitchFamily="18" charset="0"/>
            </a:endParaRPr>
          </a:p>
          <a:p>
            <a:pPr>
              <a:spcBef>
                <a:spcPts val="0"/>
              </a:spcBef>
              <a:spcAft>
                <a:spcPts val="0"/>
              </a:spcAft>
            </a:pPr>
            <a:r>
              <a:rPr lang="ru-RU" dirty="0">
                <a:solidFill>
                  <a:schemeClr val="accent1">
                    <a:lumMod val="75000"/>
                  </a:schemeClr>
                </a:solidFill>
              </a:rPr>
              <a:t>а</a:t>
            </a:r>
            <a:r>
              <a:rPr lang="ru-RU" dirty="0" smtClean="0">
                <a:solidFill>
                  <a:schemeClr val="accent1">
                    <a:lumMod val="75000"/>
                  </a:schemeClr>
                </a:solidFill>
              </a:rPr>
              <a:t>даптационное </a:t>
            </a:r>
            <a:r>
              <a:rPr lang="ru-RU" dirty="0" smtClean="0">
                <a:solidFill>
                  <a:schemeClr val="accent1">
                    <a:lumMod val="75000"/>
                  </a:schemeClr>
                </a:solidFill>
              </a:rPr>
              <a:t>задание: обозначить 17 век на </a:t>
            </a:r>
            <a:r>
              <a:rPr lang="ru-RU" dirty="0" smtClean="0">
                <a:solidFill>
                  <a:schemeClr val="accent1">
                    <a:lumMod val="75000"/>
                  </a:schemeClr>
                </a:solidFill>
              </a:rPr>
              <a:t>ленте времени.</a:t>
            </a:r>
          </a:p>
          <a:p>
            <a:pPr marL="0" indent="0">
              <a:spcBef>
                <a:spcPts val="0"/>
              </a:spcBef>
              <a:spcAft>
                <a:spcPts val="0"/>
              </a:spcAft>
              <a:buNone/>
            </a:pPr>
            <a:endParaRPr lang="ru-RU" dirty="0"/>
          </a:p>
          <a:p>
            <a:pPr marL="0" indent="0">
              <a:spcBef>
                <a:spcPts val="0"/>
              </a:spcBef>
              <a:spcAft>
                <a:spcPts val="0"/>
              </a:spcAft>
              <a:buNone/>
            </a:pPr>
            <a:endParaRPr lang="ru-RU" dirty="0"/>
          </a:p>
        </p:txBody>
      </p:sp>
      <p:pic>
        <p:nvPicPr>
          <p:cNvPr id="4" name="Рисунок 3"/>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t="29811" r="2086" b="22747"/>
          <a:stretch/>
        </p:blipFill>
        <p:spPr>
          <a:xfrm>
            <a:off x="5816653" y="4460936"/>
            <a:ext cx="6211951" cy="2257349"/>
          </a:xfrm>
          <a:prstGeom prst="rect">
            <a:avLst/>
          </a:prstGeom>
        </p:spPr>
      </p:pic>
      <p:sp>
        <p:nvSpPr>
          <p:cNvPr id="5" name="Прямоугольник 4"/>
          <p:cNvSpPr/>
          <p:nvPr/>
        </p:nvSpPr>
        <p:spPr>
          <a:xfrm>
            <a:off x="8180808" y="4091604"/>
            <a:ext cx="2803973" cy="369332"/>
          </a:xfrm>
          <a:prstGeom prst="rect">
            <a:avLst/>
          </a:prstGeom>
        </p:spPr>
        <p:txBody>
          <a:bodyPr wrap="none">
            <a:spAutoFit/>
          </a:bodyPr>
          <a:lstStyle/>
          <a:p>
            <a:r>
              <a:rPr lang="ru-RU" dirty="0" smtClean="0">
                <a:solidFill>
                  <a:schemeClr val="accent1">
                    <a:lumMod val="75000"/>
                  </a:schemeClr>
                </a:solidFill>
              </a:rPr>
              <a:t>Пособие «лента времени»</a:t>
            </a:r>
            <a:endParaRPr lang="ru-RU" dirty="0">
              <a:solidFill>
                <a:schemeClr val="accent1">
                  <a:lumMod val="75000"/>
                </a:schemeClr>
              </a:solidFill>
            </a:endParaRPr>
          </a:p>
        </p:txBody>
      </p:sp>
      <p:pic>
        <p:nvPicPr>
          <p:cNvPr id="6" name="Рисунок 5"/>
          <p:cNvPicPr>
            <a:picLocks noChangeAspect="1"/>
          </p:cNvPicPr>
          <p:nvPr/>
        </p:nvPicPr>
        <p:blipFill>
          <a:blip r:embed="rId3"/>
          <a:stretch>
            <a:fillRect/>
          </a:stretch>
        </p:blipFill>
        <p:spPr>
          <a:xfrm>
            <a:off x="571764" y="4315835"/>
            <a:ext cx="3672535" cy="2402450"/>
          </a:xfrm>
          <a:prstGeom prst="rect">
            <a:avLst/>
          </a:prstGeom>
        </p:spPr>
      </p:pic>
    </p:spTree>
    <p:extLst>
      <p:ext uri="{BB962C8B-B14F-4D97-AF65-F5344CB8AC3E}">
        <p14:creationId xmlns:p14="http://schemas.microsoft.com/office/powerpoint/2010/main" val="3584493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1" y="1239484"/>
            <a:ext cx="11029616" cy="1013800"/>
          </a:xfrm>
        </p:spPr>
        <p:txBody>
          <a:bodyPr>
            <a:noAutofit/>
          </a:bodyPr>
          <a:lstStyle/>
          <a:p>
            <a:pPr algn="ctr"/>
            <a:r>
              <a:rPr lang="ru-RU" sz="2400" b="1" dirty="0" smtClean="0"/>
              <a:t>Рекомендации </a:t>
            </a:r>
            <a:r>
              <a:rPr lang="ru-RU" sz="2400" b="1" dirty="0" err="1" smtClean="0"/>
              <a:t>ППк</a:t>
            </a:r>
            <a:r>
              <a:rPr lang="ru-RU" sz="2400" b="1" dirty="0" smtClean="0"/>
              <a:t> </a:t>
            </a:r>
            <a:r>
              <a:rPr lang="ru-RU" sz="2400" b="1" dirty="0" smtClean="0"/>
              <a:t>по индивидуализации специальных условий образования  </a:t>
            </a:r>
            <a:r>
              <a:rPr lang="ru-RU" sz="2400" b="1" dirty="0" smtClean="0"/>
              <a:t/>
            </a:r>
            <a:br>
              <a:rPr lang="ru-RU" sz="2400" b="1" dirty="0" smtClean="0"/>
            </a:br>
            <a:r>
              <a:rPr lang="ru-RU" sz="2400" b="1" dirty="0" smtClean="0"/>
              <a:t>(</a:t>
            </a:r>
            <a:r>
              <a:rPr lang="ru-RU" sz="2400" b="1" dirty="0" err="1" smtClean="0"/>
              <a:t>пространственно</a:t>
            </a:r>
            <a:r>
              <a:rPr lang="ru-RU" sz="2400" b="1" dirty="0" smtClean="0"/>
              <a:t> временная организация)</a:t>
            </a:r>
            <a:br>
              <a:rPr lang="ru-RU" sz="2400" b="1" dirty="0" smtClean="0"/>
            </a:br>
            <a:endParaRPr lang="ru-RU" sz="2400" b="1" dirty="0"/>
          </a:p>
        </p:txBody>
      </p:sp>
      <p:sp>
        <p:nvSpPr>
          <p:cNvPr id="3" name="Объект 2"/>
          <p:cNvSpPr>
            <a:spLocks noGrp="1"/>
          </p:cNvSpPr>
          <p:nvPr>
            <p:ph idx="1"/>
          </p:nvPr>
        </p:nvSpPr>
        <p:spPr/>
        <p:txBody>
          <a:bodyPr>
            <a:normAutofit/>
          </a:bodyPr>
          <a:lstStyle/>
          <a:p>
            <a:r>
              <a:rPr lang="ru-RU" dirty="0" smtClean="0">
                <a:solidFill>
                  <a:schemeClr val="accent1">
                    <a:lumMod val="75000"/>
                  </a:schemeClr>
                </a:solidFill>
              </a:rPr>
              <a:t>индивидуальные </a:t>
            </a:r>
            <a:r>
              <a:rPr lang="ru-RU" dirty="0">
                <a:solidFill>
                  <a:schemeClr val="accent1">
                    <a:lumMod val="75000"/>
                  </a:schemeClr>
                </a:solidFill>
              </a:rPr>
              <a:t>особенности и ресурсы развития обучающегося</a:t>
            </a:r>
          </a:p>
          <a:p>
            <a:r>
              <a:rPr lang="ru-RU" dirty="0">
                <a:solidFill>
                  <a:schemeClr val="accent1">
                    <a:lumMod val="75000"/>
                  </a:schemeClr>
                </a:solidFill>
              </a:rPr>
              <a:t>структурирование урока</a:t>
            </a:r>
          </a:p>
          <a:p>
            <a:r>
              <a:rPr lang="ru-RU" dirty="0">
                <a:solidFill>
                  <a:schemeClr val="accent1">
                    <a:lumMod val="75000"/>
                  </a:schemeClr>
                </a:solidFill>
              </a:rPr>
              <a:t>использование наглядных средств, облегчающих восприятие и усвоение учебного материала</a:t>
            </a:r>
          </a:p>
          <a:p>
            <a:r>
              <a:rPr lang="ru-RU" dirty="0">
                <a:solidFill>
                  <a:schemeClr val="accent1">
                    <a:lumMod val="75000"/>
                  </a:schemeClr>
                </a:solidFill>
              </a:rPr>
              <a:t>пространственное изменение размещения заданий (по одному на листе)</a:t>
            </a:r>
          </a:p>
          <a:p>
            <a:r>
              <a:rPr lang="ru-RU" dirty="0">
                <a:solidFill>
                  <a:schemeClr val="accent1">
                    <a:lumMod val="75000"/>
                  </a:schemeClr>
                </a:solidFill>
              </a:rPr>
              <a:t>соблюдение психогигиенических требований во время </a:t>
            </a:r>
            <a:r>
              <a:rPr lang="ru-RU" dirty="0" smtClean="0">
                <a:solidFill>
                  <a:schemeClr val="accent1">
                    <a:lumMod val="75000"/>
                  </a:schemeClr>
                </a:solidFill>
              </a:rPr>
              <a:t>урока</a:t>
            </a:r>
          </a:p>
          <a:p>
            <a:endParaRPr lang="ru-RU" dirty="0">
              <a:solidFill>
                <a:schemeClr val="accent1">
                  <a:lumMod val="75000"/>
                </a:schemeClr>
              </a:solidFill>
            </a:endParaRPr>
          </a:p>
          <a:p>
            <a:endParaRPr lang="ru-RU" dirty="0">
              <a:solidFill>
                <a:schemeClr val="accent1">
                  <a:lumMod val="75000"/>
                </a:schemeClr>
              </a:solidFill>
            </a:endParaRPr>
          </a:p>
        </p:txBody>
      </p:sp>
    </p:spTree>
    <p:extLst>
      <p:ext uri="{BB962C8B-B14F-4D97-AF65-F5344CB8AC3E}">
        <p14:creationId xmlns:p14="http://schemas.microsoft.com/office/powerpoint/2010/main" val="2768010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2" y="702156"/>
            <a:ext cx="11029616" cy="789760"/>
          </a:xfrm>
        </p:spPr>
        <p:txBody>
          <a:bodyPr/>
          <a:lstStyle/>
          <a:p>
            <a:pPr algn="ctr"/>
            <a:r>
              <a:rPr lang="ru-RU" dirty="0"/>
              <a:t>Требования к инклюзивному уроку</a:t>
            </a:r>
          </a:p>
        </p:txBody>
      </p:sp>
      <p:graphicFrame>
        <p:nvGraphicFramePr>
          <p:cNvPr id="4" name="Объект 3"/>
          <p:cNvGraphicFramePr>
            <a:graphicFrameLocks noGrp="1"/>
          </p:cNvGraphicFramePr>
          <p:nvPr>
            <p:ph idx="1"/>
            <p:extLst>
              <p:ext uri="{D42A27DB-BD31-4B8C-83A1-F6EECF244321}">
                <p14:modId xmlns:p14="http://schemas.microsoft.com/office/powerpoint/2010/main" val="3390555074"/>
              </p:ext>
            </p:extLst>
          </p:nvPr>
        </p:nvGraphicFramePr>
        <p:xfrm>
          <a:off x="436645" y="1799924"/>
          <a:ext cx="11289665" cy="183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Схема 5"/>
          <p:cNvGraphicFramePr/>
          <p:nvPr>
            <p:extLst>
              <p:ext uri="{D42A27DB-BD31-4B8C-83A1-F6EECF244321}">
                <p14:modId xmlns:p14="http://schemas.microsoft.com/office/powerpoint/2010/main" val="575704453"/>
              </p:ext>
            </p:extLst>
          </p:nvPr>
        </p:nvGraphicFramePr>
        <p:xfrm>
          <a:off x="1318662" y="4456496"/>
          <a:ext cx="9326880" cy="20598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46285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5827" y="27007"/>
            <a:ext cx="10449754" cy="1831431"/>
          </a:xfrm>
        </p:spPr>
        <p:txBody>
          <a:bodyPr>
            <a:noAutofit/>
          </a:bodyPr>
          <a:lstStyle/>
          <a:p>
            <a:pPr algn="ctr"/>
            <a:r>
              <a:rPr lang="la-Latn" sz="2400" b="1" dirty="0">
                <a:latin typeface="Corbel" panose="020B0503020204020204" pitchFamily="34" charset="0"/>
              </a:rPr>
              <a:t>II. </a:t>
            </a:r>
            <a:r>
              <a:rPr lang="ru-RU" sz="2400" b="1" dirty="0">
                <a:latin typeface="Corbel" panose="020B0503020204020204" pitchFamily="34" charset="0"/>
              </a:rPr>
              <a:t>Изучение </a:t>
            </a:r>
            <a:r>
              <a:rPr lang="ru-RU" sz="2400" b="1" dirty="0"/>
              <a:t>нового </a:t>
            </a:r>
            <a:r>
              <a:rPr lang="ru-RU" sz="2400" b="1" dirty="0" smtClean="0"/>
              <a:t>материала</a:t>
            </a:r>
            <a:r>
              <a:rPr lang="ru-RU" sz="2400" b="1" dirty="0"/>
              <a:t> </a:t>
            </a:r>
            <a:r>
              <a:rPr lang="ru-RU" sz="2400" b="1" dirty="0" smtClean="0"/>
              <a:t/>
            </a:r>
            <a:br>
              <a:rPr lang="ru-RU" sz="2400" b="1" dirty="0" smtClean="0"/>
            </a:br>
            <a:r>
              <a:rPr lang="ru-RU" sz="2400" b="1" dirty="0" smtClean="0"/>
              <a:t>Причины </a:t>
            </a:r>
            <a:r>
              <a:rPr lang="ru-RU" sz="2400" b="1" dirty="0"/>
              <a:t>народных </a:t>
            </a:r>
            <a:r>
              <a:rPr lang="ru-RU" sz="2400" b="1" dirty="0" smtClean="0"/>
              <a:t>выступлений (работа с текстом учебника)</a:t>
            </a:r>
            <a:br>
              <a:rPr lang="ru-RU" sz="2400" b="1" dirty="0" smtClean="0"/>
            </a:br>
            <a:endParaRPr lang="ru-RU" sz="2400" b="1" dirty="0"/>
          </a:p>
        </p:txBody>
      </p:sp>
      <p:pic>
        <p:nvPicPr>
          <p:cNvPr id="4" name="Объект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8351" t="838"/>
          <a:stretch/>
        </p:blipFill>
        <p:spPr>
          <a:xfrm>
            <a:off x="492349" y="1902941"/>
            <a:ext cx="4007029" cy="2633817"/>
          </a:xfrm>
          <a:prstGeom prst="rect">
            <a:avLst/>
          </a:prstGeom>
        </p:spPr>
      </p:pic>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4499378" y="1858438"/>
            <a:ext cx="4115374" cy="2876951"/>
          </a:xfrm>
          <a:prstGeom prst="rect">
            <a:avLst/>
          </a:prstGeom>
        </p:spPr>
      </p:pic>
      <p:pic>
        <p:nvPicPr>
          <p:cNvPr id="7" name="Рисунок 6"/>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tretch>
            <a:fillRect/>
          </a:stretch>
        </p:blipFill>
        <p:spPr>
          <a:xfrm>
            <a:off x="8621403" y="1781374"/>
            <a:ext cx="3138738" cy="4601522"/>
          </a:xfrm>
          <a:prstGeom prst="rect">
            <a:avLst/>
          </a:prstGeom>
        </p:spPr>
      </p:pic>
      <p:pic>
        <p:nvPicPr>
          <p:cNvPr id="8" name="Рисунок 7"/>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Lst>
          </a:blip>
          <a:srcRect r="8713"/>
          <a:stretch/>
        </p:blipFill>
        <p:spPr>
          <a:xfrm>
            <a:off x="418103" y="4616598"/>
            <a:ext cx="3991586" cy="952633"/>
          </a:xfrm>
          <a:prstGeom prst="rect">
            <a:avLst/>
          </a:prstGeom>
        </p:spPr>
      </p:pic>
      <p:pic>
        <p:nvPicPr>
          <p:cNvPr id="3" name="Рисунок 2"/>
          <p:cNvPicPr>
            <a:picLocks noChangeAspect="1"/>
          </p:cNvPicPr>
          <p:nvPr/>
        </p:nvPicPr>
        <p:blipFill rotWithShape="1">
          <a:blip r:embed="rId10"/>
          <a:srcRect b="14410"/>
          <a:stretch/>
        </p:blipFill>
        <p:spPr>
          <a:xfrm>
            <a:off x="4726500" y="4712876"/>
            <a:ext cx="3661130" cy="2089054"/>
          </a:xfrm>
          <a:prstGeom prst="rect">
            <a:avLst/>
          </a:prstGeom>
        </p:spPr>
      </p:pic>
    </p:spTree>
    <p:extLst>
      <p:ext uri="{BB962C8B-B14F-4D97-AF65-F5344CB8AC3E}">
        <p14:creationId xmlns:p14="http://schemas.microsoft.com/office/powerpoint/2010/main" val="20064981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2" y="702156"/>
            <a:ext cx="11029616" cy="872120"/>
          </a:xfrm>
        </p:spPr>
        <p:txBody>
          <a:bodyPr>
            <a:normAutofit/>
          </a:bodyPr>
          <a:lstStyle/>
          <a:p>
            <a:pPr algn="ctr"/>
            <a:r>
              <a:rPr lang="la-Latn" sz="2400" b="1" dirty="0">
                <a:latin typeface="Corbel" panose="020B0503020204020204" pitchFamily="34" charset="0"/>
              </a:rPr>
              <a:t>II. </a:t>
            </a:r>
            <a:r>
              <a:rPr lang="ru-RU" sz="2400" b="1" dirty="0">
                <a:latin typeface="Corbel" panose="020B0503020204020204" pitchFamily="34" charset="0"/>
              </a:rPr>
              <a:t>Изучение нового </a:t>
            </a:r>
            <a:r>
              <a:rPr lang="ru-RU" sz="2400" b="1" dirty="0" smtClean="0">
                <a:latin typeface="Corbel" panose="020B0503020204020204" pitchFamily="34" charset="0"/>
              </a:rPr>
              <a:t>материала: работа </a:t>
            </a:r>
            <a:r>
              <a:rPr lang="ru-RU" sz="2400" b="1" dirty="0">
                <a:latin typeface="Corbel" panose="020B0503020204020204" pitchFamily="34" charset="0"/>
              </a:rPr>
              <a:t>в группах</a:t>
            </a:r>
            <a:br>
              <a:rPr lang="ru-RU" sz="2400" b="1" dirty="0">
                <a:latin typeface="Corbel" panose="020B0503020204020204" pitchFamily="34" charset="0"/>
              </a:rPr>
            </a:br>
            <a:endParaRPr lang="ru-RU" sz="2400" dirty="0">
              <a:latin typeface="Corbel" panose="020B0503020204020204" pitchFamily="34" charset="0"/>
            </a:endParaRPr>
          </a:p>
        </p:txBody>
      </p:sp>
      <p:graphicFrame>
        <p:nvGraphicFramePr>
          <p:cNvPr id="9" name="Объект 8"/>
          <p:cNvGraphicFramePr>
            <a:graphicFrameLocks noGrp="1"/>
          </p:cNvGraphicFramePr>
          <p:nvPr>
            <p:ph idx="1"/>
            <p:extLst>
              <p:ext uri="{D42A27DB-BD31-4B8C-83A1-F6EECF244321}">
                <p14:modId xmlns:p14="http://schemas.microsoft.com/office/powerpoint/2010/main" val="161030694"/>
              </p:ext>
            </p:extLst>
          </p:nvPr>
        </p:nvGraphicFramePr>
        <p:xfrm>
          <a:off x="401347" y="2351678"/>
          <a:ext cx="6122003" cy="1913307"/>
        </p:xfrm>
        <a:graphic>
          <a:graphicData uri="http://schemas.openxmlformats.org/drawingml/2006/table">
            <a:tbl>
              <a:tblPr firstRow="1" firstCol="1" bandRow="1">
                <a:tableStyleId>{BDBED569-4797-4DF1-A0F4-6AAB3CD982D8}</a:tableStyleId>
              </a:tblPr>
              <a:tblGrid>
                <a:gridCol w="1446307">
                  <a:extLst>
                    <a:ext uri="{9D8B030D-6E8A-4147-A177-3AD203B41FA5}">
                      <a16:colId xmlns:a16="http://schemas.microsoft.com/office/drawing/2014/main" val="20000"/>
                    </a:ext>
                  </a:extLst>
                </a:gridCol>
                <a:gridCol w="1003184">
                  <a:extLst>
                    <a:ext uri="{9D8B030D-6E8A-4147-A177-3AD203B41FA5}">
                      <a16:colId xmlns:a16="http://schemas.microsoft.com/office/drawing/2014/main" val="20001"/>
                    </a:ext>
                  </a:extLst>
                </a:gridCol>
                <a:gridCol w="885019">
                  <a:extLst>
                    <a:ext uri="{9D8B030D-6E8A-4147-A177-3AD203B41FA5}">
                      <a16:colId xmlns:a16="http://schemas.microsoft.com/office/drawing/2014/main" val="20002"/>
                    </a:ext>
                  </a:extLst>
                </a:gridCol>
                <a:gridCol w="1128374">
                  <a:extLst>
                    <a:ext uri="{9D8B030D-6E8A-4147-A177-3AD203B41FA5}">
                      <a16:colId xmlns:a16="http://schemas.microsoft.com/office/drawing/2014/main" val="20003"/>
                    </a:ext>
                  </a:extLst>
                </a:gridCol>
                <a:gridCol w="989814">
                  <a:extLst>
                    <a:ext uri="{9D8B030D-6E8A-4147-A177-3AD203B41FA5}">
                      <a16:colId xmlns:a16="http://schemas.microsoft.com/office/drawing/2014/main" val="20004"/>
                    </a:ext>
                  </a:extLst>
                </a:gridCol>
                <a:gridCol w="669305">
                  <a:extLst>
                    <a:ext uri="{9D8B030D-6E8A-4147-A177-3AD203B41FA5}">
                      <a16:colId xmlns:a16="http://schemas.microsoft.com/office/drawing/2014/main" val="20005"/>
                    </a:ext>
                  </a:extLst>
                </a:gridCol>
              </a:tblGrid>
              <a:tr h="765323">
                <a:tc>
                  <a:txBody>
                    <a:bodyPr/>
                    <a:lstStyle/>
                    <a:p>
                      <a:pPr algn="ctr">
                        <a:lnSpc>
                          <a:spcPct val="107000"/>
                        </a:lnSpc>
                        <a:spcAft>
                          <a:spcPts val="0"/>
                        </a:spcAft>
                      </a:pPr>
                      <a:r>
                        <a:rPr lang="ru-RU" sz="1100" dirty="0">
                          <a:solidFill>
                            <a:srgbClr val="0070C0"/>
                          </a:solidFill>
                          <a:effectLst/>
                        </a:rPr>
                        <a:t>Восстание,</a:t>
                      </a:r>
                    </a:p>
                    <a:p>
                      <a:pPr algn="ctr">
                        <a:lnSpc>
                          <a:spcPct val="107000"/>
                        </a:lnSpc>
                        <a:spcAft>
                          <a:spcPts val="0"/>
                        </a:spcAft>
                      </a:pPr>
                      <a:r>
                        <a:rPr lang="ru-RU" sz="1100" dirty="0">
                          <a:solidFill>
                            <a:srgbClr val="0070C0"/>
                          </a:solidFill>
                          <a:effectLst/>
                        </a:rPr>
                        <a:t>дата</a:t>
                      </a:r>
                      <a:endParaRPr lang="ru-RU"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100">
                          <a:solidFill>
                            <a:srgbClr val="0070C0"/>
                          </a:solidFill>
                          <a:effectLst/>
                        </a:rPr>
                        <a:t>Участники</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100" dirty="0">
                          <a:solidFill>
                            <a:srgbClr val="0070C0"/>
                          </a:solidFill>
                          <a:effectLst/>
                        </a:rPr>
                        <a:t>Причина</a:t>
                      </a:r>
                      <a:endParaRPr lang="ru-RU"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100" dirty="0">
                          <a:solidFill>
                            <a:srgbClr val="0070C0"/>
                          </a:solidFill>
                          <a:effectLst/>
                        </a:rPr>
                        <a:t>Цели и требования восставших</a:t>
                      </a:r>
                      <a:endParaRPr lang="ru-RU"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100" dirty="0">
                          <a:solidFill>
                            <a:srgbClr val="0070C0"/>
                          </a:solidFill>
                          <a:effectLst/>
                        </a:rPr>
                        <a:t>Ход восстания</a:t>
                      </a:r>
                      <a:endParaRPr lang="ru-RU"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100" dirty="0">
                          <a:solidFill>
                            <a:srgbClr val="0070C0"/>
                          </a:solidFill>
                          <a:effectLst/>
                        </a:rPr>
                        <a:t>Итог</a:t>
                      </a:r>
                      <a:endParaRPr lang="ru-RU"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91331">
                <a:tc>
                  <a:txBody>
                    <a:bodyPr/>
                    <a:lstStyle/>
                    <a:p>
                      <a:pPr>
                        <a:lnSpc>
                          <a:spcPct val="107000"/>
                        </a:lnSpc>
                        <a:spcAft>
                          <a:spcPts val="0"/>
                        </a:spcAft>
                      </a:pPr>
                      <a:r>
                        <a:rPr lang="ru-RU" sz="1100">
                          <a:solidFill>
                            <a:srgbClr val="0070C0"/>
                          </a:solidFill>
                          <a:effectLst/>
                        </a:rPr>
                        <a:t>Соляной бунт</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82661">
                <a:tc>
                  <a:txBody>
                    <a:bodyPr/>
                    <a:lstStyle/>
                    <a:p>
                      <a:pPr>
                        <a:lnSpc>
                          <a:spcPct val="107000"/>
                        </a:lnSpc>
                        <a:spcAft>
                          <a:spcPts val="0"/>
                        </a:spcAft>
                      </a:pPr>
                      <a:r>
                        <a:rPr lang="ru-RU" sz="1100" dirty="0">
                          <a:solidFill>
                            <a:srgbClr val="0070C0"/>
                          </a:solidFill>
                          <a:effectLst/>
                        </a:rPr>
                        <a:t>Восстания в Пскове и Новгороде</a:t>
                      </a:r>
                      <a:endParaRPr lang="ru-RU"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dirty="0">
                          <a:solidFill>
                            <a:srgbClr val="0070C0"/>
                          </a:solidFill>
                          <a:effectLst/>
                        </a:rPr>
                        <a:t> </a:t>
                      </a:r>
                      <a:endParaRPr lang="ru-RU"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91331">
                <a:tc>
                  <a:txBody>
                    <a:bodyPr/>
                    <a:lstStyle/>
                    <a:p>
                      <a:pPr>
                        <a:lnSpc>
                          <a:spcPct val="107000"/>
                        </a:lnSpc>
                        <a:spcAft>
                          <a:spcPts val="0"/>
                        </a:spcAft>
                      </a:pPr>
                      <a:r>
                        <a:rPr lang="ru-RU" sz="1100">
                          <a:solidFill>
                            <a:srgbClr val="0070C0"/>
                          </a:solidFill>
                          <a:effectLst/>
                        </a:rPr>
                        <a:t>Медный бунт</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dirty="0">
                          <a:solidFill>
                            <a:srgbClr val="0070C0"/>
                          </a:solidFill>
                          <a:effectLst/>
                        </a:rPr>
                        <a:t> </a:t>
                      </a:r>
                      <a:endParaRPr lang="ru-RU"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82661">
                <a:tc>
                  <a:txBody>
                    <a:bodyPr/>
                    <a:lstStyle/>
                    <a:p>
                      <a:pPr>
                        <a:lnSpc>
                          <a:spcPct val="107000"/>
                        </a:lnSpc>
                        <a:spcAft>
                          <a:spcPts val="0"/>
                        </a:spcAft>
                      </a:pPr>
                      <a:r>
                        <a:rPr lang="ru-RU" sz="1100">
                          <a:solidFill>
                            <a:srgbClr val="0070C0"/>
                          </a:solidFill>
                          <a:effectLst/>
                        </a:rPr>
                        <a:t>Восстание Степана Разина</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a:solidFill>
                            <a:srgbClr val="0070C0"/>
                          </a:solidFill>
                          <a:effectLst/>
                        </a:rPr>
                        <a:t> </a:t>
                      </a:r>
                      <a:endParaRPr lang="ru-RU" sz="1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100" dirty="0">
                          <a:solidFill>
                            <a:srgbClr val="0070C0"/>
                          </a:solidFill>
                          <a:effectLst/>
                        </a:rPr>
                        <a:t> </a:t>
                      </a:r>
                      <a:endParaRPr lang="ru-RU"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3" name="Прямоугольник 2"/>
          <p:cNvSpPr/>
          <p:nvPr/>
        </p:nvSpPr>
        <p:spPr>
          <a:xfrm>
            <a:off x="366354" y="1877448"/>
            <a:ext cx="6298397" cy="400110"/>
          </a:xfrm>
          <a:prstGeom prst="rect">
            <a:avLst/>
          </a:prstGeom>
        </p:spPr>
        <p:txBody>
          <a:bodyPr wrap="square">
            <a:spAutoFit/>
          </a:bodyPr>
          <a:lstStyle/>
          <a:p>
            <a:r>
              <a:rPr lang="ru-RU" sz="2000" dirty="0">
                <a:solidFill>
                  <a:schemeClr val="accent5">
                    <a:lumMod val="50000"/>
                  </a:schemeClr>
                </a:solidFill>
              </a:rPr>
              <a:t>Заполнение таблицы «Народные движения в XVII веке»</a:t>
            </a:r>
          </a:p>
        </p:txBody>
      </p:sp>
      <p:sp>
        <p:nvSpPr>
          <p:cNvPr id="5" name="Прямоугольник 4"/>
          <p:cNvSpPr/>
          <p:nvPr/>
        </p:nvSpPr>
        <p:spPr>
          <a:xfrm>
            <a:off x="9099061" y="1877448"/>
            <a:ext cx="2002471" cy="400110"/>
          </a:xfrm>
          <a:prstGeom prst="rect">
            <a:avLst/>
          </a:prstGeom>
        </p:spPr>
        <p:txBody>
          <a:bodyPr wrap="none">
            <a:spAutoFit/>
          </a:bodyPr>
          <a:lstStyle/>
          <a:p>
            <a:r>
              <a:rPr lang="ru-RU" sz="2000" dirty="0" smtClean="0">
                <a:solidFill>
                  <a:schemeClr val="accent5">
                    <a:lumMod val="50000"/>
                  </a:schemeClr>
                </a:solidFill>
              </a:rPr>
              <a:t>Работа </a:t>
            </a:r>
            <a:r>
              <a:rPr lang="ru-RU" sz="2000" dirty="0">
                <a:solidFill>
                  <a:schemeClr val="accent5">
                    <a:lumMod val="50000"/>
                  </a:schemeClr>
                </a:solidFill>
              </a:rPr>
              <a:t>с картой </a:t>
            </a:r>
          </a:p>
        </p:txBody>
      </p:sp>
      <p:pic>
        <p:nvPicPr>
          <p:cNvPr id="6" name="Рисунок 5"/>
          <p:cNvPicPr>
            <a:picLocks noChangeAspect="1"/>
          </p:cNvPicPr>
          <p:nvPr/>
        </p:nvPicPr>
        <p:blipFill rotWithShape="1">
          <a:blip r:embed="rId2">
            <a:clrChange>
              <a:clrFrom>
                <a:srgbClr val="FFFFFF"/>
              </a:clrFrom>
              <a:clrTo>
                <a:srgbClr val="FFFFFF">
                  <a:alpha val="0"/>
                </a:srgbClr>
              </a:clrTo>
            </a:clrChange>
          </a:blip>
          <a:srcRect r="53672"/>
          <a:stretch/>
        </p:blipFill>
        <p:spPr>
          <a:xfrm>
            <a:off x="366354" y="4293266"/>
            <a:ext cx="1932496" cy="2338243"/>
          </a:xfrm>
          <a:prstGeom prst="rect">
            <a:avLst/>
          </a:prstGeom>
        </p:spPr>
      </p:pic>
      <p:pic>
        <p:nvPicPr>
          <p:cNvPr id="7" name="Рисунок 6"/>
          <p:cNvPicPr>
            <a:picLocks noChangeAspect="1"/>
          </p:cNvPicPr>
          <p:nvPr/>
        </p:nvPicPr>
        <p:blipFill rotWithShape="1">
          <a:blip r:embed="rId3"/>
          <a:srcRect l="2912" t="2019" r="47625" b="-1"/>
          <a:stretch/>
        </p:blipFill>
        <p:spPr>
          <a:xfrm>
            <a:off x="4543720" y="4293266"/>
            <a:ext cx="1979630" cy="2450930"/>
          </a:xfrm>
          <a:prstGeom prst="rect">
            <a:avLst/>
          </a:prstGeom>
        </p:spPr>
      </p:pic>
      <p:pic>
        <p:nvPicPr>
          <p:cNvPr id="10" name="Рисунок 9"/>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rcRect r="1992"/>
          <a:stretch/>
        </p:blipFill>
        <p:spPr>
          <a:xfrm>
            <a:off x="6664751" y="2277558"/>
            <a:ext cx="2767442" cy="3726124"/>
          </a:xfrm>
          <a:prstGeom prst="rect">
            <a:avLst/>
          </a:prstGeom>
        </p:spPr>
      </p:pic>
      <p:pic>
        <p:nvPicPr>
          <p:cNvPr id="11" name="Объект 4"/>
          <p:cNvPicPr>
            <a:picLocks noChangeAspect="1"/>
          </p:cNvPicPr>
          <p:nvPr/>
        </p:nvPicPr>
        <p:blipFill>
          <a:blip r:embed="rId6"/>
          <a:stretch>
            <a:fillRect/>
          </a:stretch>
        </p:blipFill>
        <p:spPr>
          <a:xfrm>
            <a:off x="9432193" y="2283761"/>
            <a:ext cx="2597218" cy="3719921"/>
          </a:xfrm>
          <a:prstGeom prst="rect">
            <a:avLst/>
          </a:prstGeom>
        </p:spPr>
      </p:pic>
    </p:spTree>
    <p:extLst>
      <p:ext uri="{BB962C8B-B14F-4D97-AF65-F5344CB8AC3E}">
        <p14:creationId xmlns:p14="http://schemas.microsoft.com/office/powerpoint/2010/main" val="2563234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5066" y="895747"/>
            <a:ext cx="10515600" cy="1273256"/>
          </a:xfrm>
        </p:spPr>
        <p:txBody>
          <a:bodyPr>
            <a:noAutofit/>
          </a:bodyPr>
          <a:lstStyle/>
          <a:p>
            <a:pPr algn="ctr"/>
            <a:r>
              <a:rPr lang="en-US" b="1" dirty="0" smtClean="0">
                <a:latin typeface="Corbel" panose="020B0503020204020204" pitchFamily="34" charset="0"/>
              </a:rPr>
              <a:t>III</a:t>
            </a:r>
            <a:r>
              <a:rPr lang="ru-RU" b="1" dirty="0" smtClean="0">
                <a:latin typeface="Corbel" panose="020B0503020204020204" pitchFamily="34" charset="0"/>
              </a:rPr>
              <a:t>.</a:t>
            </a:r>
            <a:r>
              <a:rPr lang="en-US" b="1" dirty="0" smtClean="0">
                <a:latin typeface="Corbel" panose="020B0503020204020204" pitchFamily="34" charset="0"/>
              </a:rPr>
              <a:t> </a:t>
            </a:r>
            <a:r>
              <a:rPr lang="ru-RU" b="1" dirty="0" smtClean="0">
                <a:latin typeface="Corbel" panose="020B0503020204020204" pitchFamily="34" charset="0"/>
              </a:rPr>
              <a:t>Закрепление </a:t>
            </a:r>
            <a:r>
              <a:rPr lang="ru-RU" b="1" dirty="0">
                <a:latin typeface="Corbel" panose="020B0503020204020204" pitchFamily="34" charset="0"/>
              </a:rPr>
              <a:t>изученного материала</a:t>
            </a:r>
            <a:br>
              <a:rPr lang="ru-RU" b="1" dirty="0">
                <a:latin typeface="Corbel" panose="020B0503020204020204" pitchFamily="34" charset="0"/>
              </a:rPr>
            </a:br>
            <a:r>
              <a:rPr lang="ru-RU" b="1" dirty="0">
                <a:latin typeface="Corbel" panose="020B0503020204020204" pitchFamily="34" charset="0"/>
              </a:rPr>
              <a:t>Выполнение тестовых </a:t>
            </a:r>
            <a:r>
              <a:rPr lang="ru-RU" b="1" dirty="0" smtClean="0">
                <a:latin typeface="Corbel" panose="020B0503020204020204" pitchFamily="34" charset="0"/>
              </a:rPr>
              <a:t>заданий</a:t>
            </a:r>
            <a:r>
              <a:rPr kumimoji="0" lang="ru-RU" altLang="ru-RU" b="1" i="0" u="none" strike="noStrike" cap="none" normalizeH="0" baseline="0" dirty="0" smtClean="0">
                <a:ln>
                  <a:noFill/>
                </a:ln>
                <a:solidFill>
                  <a:schemeClr val="tx1"/>
                </a:solidFill>
                <a:effectLst/>
                <a:latin typeface="Corbel" panose="020B0503020204020204" pitchFamily="34" charset="0"/>
              </a:rPr>
              <a:t/>
            </a:r>
            <a:br>
              <a:rPr kumimoji="0" lang="ru-RU" altLang="ru-RU" b="1" i="0" u="none" strike="noStrike" cap="none" normalizeH="0" baseline="0" dirty="0" smtClean="0">
                <a:ln>
                  <a:noFill/>
                </a:ln>
                <a:solidFill>
                  <a:schemeClr val="tx1"/>
                </a:solidFill>
                <a:effectLst/>
                <a:latin typeface="Corbel" panose="020B0503020204020204" pitchFamily="34" charset="0"/>
              </a:rPr>
            </a:br>
            <a:endParaRPr lang="ru-RU" b="1" dirty="0">
              <a:latin typeface="Corbel" panose="020B0503020204020204" pitchFamily="34" charset="0"/>
            </a:endParaRPr>
          </a:p>
        </p:txBody>
      </p:sp>
      <p:pic>
        <p:nvPicPr>
          <p:cNvPr id="4" name="Объект 3"/>
          <p:cNvPicPr>
            <a:picLocks noGrp="1" noChangeAspect="1"/>
          </p:cNvPicPr>
          <p:nvPr>
            <p:ph idx="1"/>
          </p:nvPr>
        </p:nvPicPr>
        <p:blipFill>
          <a:blip r:embed="rId2"/>
          <a:stretch>
            <a:fillRect/>
          </a:stretch>
        </p:blipFill>
        <p:spPr>
          <a:xfrm>
            <a:off x="7563327" y="2608067"/>
            <a:ext cx="4463441" cy="2766742"/>
          </a:xfrm>
          <a:prstGeom prst="rect">
            <a:avLst/>
          </a:prstGeom>
        </p:spPr>
      </p:pic>
      <p:pic>
        <p:nvPicPr>
          <p:cNvPr id="5" name="Рисунок 4"/>
          <p:cNvPicPr>
            <a:picLocks noChangeAspect="1"/>
          </p:cNvPicPr>
          <p:nvPr/>
        </p:nvPicPr>
        <p:blipFill>
          <a:blip r:embed="rId3"/>
          <a:stretch>
            <a:fillRect/>
          </a:stretch>
        </p:blipFill>
        <p:spPr>
          <a:xfrm>
            <a:off x="4353535" y="2644726"/>
            <a:ext cx="3298271" cy="2678754"/>
          </a:xfrm>
          <a:prstGeom prst="rect">
            <a:avLst/>
          </a:prstGeom>
        </p:spPr>
      </p:pic>
      <p:sp>
        <p:nvSpPr>
          <p:cNvPr id="9" name="Прямоугольник 8"/>
          <p:cNvSpPr/>
          <p:nvPr/>
        </p:nvSpPr>
        <p:spPr>
          <a:xfrm>
            <a:off x="-116015" y="2050669"/>
            <a:ext cx="4357544" cy="1015663"/>
          </a:xfrm>
          <a:prstGeom prst="rect">
            <a:avLst/>
          </a:prstGeom>
        </p:spPr>
        <p:txBody>
          <a:bodyPr wrap="square">
            <a:spAutoFit/>
          </a:bodyPr>
          <a:lstStyle/>
          <a:p>
            <a:pPr algn="ctr"/>
            <a:r>
              <a:rPr lang="ru-RU" sz="2000" b="1" dirty="0" smtClean="0">
                <a:solidFill>
                  <a:schemeClr val="accent5">
                    <a:lumMod val="50000"/>
                  </a:schemeClr>
                </a:solidFill>
              </a:rPr>
              <a:t>Памятка (письменный и устный ответ)</a:t>
            </a:r>
            <a:br>
              <a:rPr lang="ru-RU" sz="2000" b="1" dirty="0" smtClean="0">
                <a:solidFill>
                  <a:schemeClr val="accent5">
                    <a:lumMod val="50000"/>
                  </a:schemeClr>
                </a:solidFill>
              </a:rPr>
            </a:br>
            <a:r>
              <a:rPr lang="ru-RU" sz="2000" b="1" dirty="0" smtClean="0">
                <a:solidFill>
                  <a:schemeClr val="accent5">
                    <a:lumMod val="50000"/>
                  </a:schemeClr>
                </a:solidFill>
              </a:rPr>
              <a:t>Что должно быть в ответе:</a:t>
            </a:r>
            <a:endParaRPr lang="ru-RU" sz="2000" b="1" dirty="0">
              <a:solidFill>
                <a:schemeClr val="accent5">
                  <a:lumMod val="50000"/>
                </a:schemeClr>
              </a:solidFill>
            </a:endParaRPr>
          </a:p>
        </p:txBody>
      </p:sp>
      <p:sp>
        <p:nvSpPr>
          <p:cNvPr id="10" name="Прямоугольник 9"/>
          <p:cNvSpPr/>
          <p:nvPr/>
        </p:nvSpPr>
        <p:spPr>
          <a:xfrm>
            <a:off x="5885108" y="1943700"/>
            <a:ext cx="4057475" cy="400110"/>
          </a:xfrm>
          <a:prstGeom prst="rect">
            <a:avLst/>
          </a:prstGeom>
        </p:spPr>
        <p:txBody>
          <a:bodyPr wrap="square">
            <a:spAutoFit/>
          </a:bodyPr>
          <a:lstStyle/>
          <a:p>
            <a:pPr algn="ctr"/>
            <a:r>
              <a:rPr lang="ru-RU" sz="2000" b="1" dirty="0" smtClean="0">
                <a:solidFill>
                  <a:schemeClr val="accent5">
                    <a:lumMod val="50000"/>
                  </a:schemeClr>
                </a:solidFill>
              </a:rPr>
              <a:t>Тесты (адаптация материалов)</a:t>
            </a:r>
            <a:endParaRPr lang="ru-RU" sz="2000" b="1" dirty="0">
              <a:solidFill>
                <a:schemeClr val="accent5">
                  <a:lumMod val="50000"/>
                </a:schemeClr>
              </a:solidFill>
            </a:endParaRPr>
          </a:p>
        </p:txBody>
      </p:sp>
      <p:sp>
        <p:nvSpPr>
          <p:cNvPr id="12" name="Стрелка вниз 11"/>
          <p:cNvSpPr/>
          <p:nvPr/>
        </p:nvSpPr>
        <p:spPr>
          <a:xfrm>
            <a:off x="6192474" y="2319461"/>
            <a:ext cx="310392" cy="3252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низ 14"/>
          <p:cNvSpPr/>
          <p:nvPr/>
        </p:nvSpPr>
        <p:spPr>
          <a:xfrm>
            <a:off x="9211279" y="2288765"/>
            <a:ext cx="310392" cy="325265"/>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pic>
        <p:nvPicPr>
          <p:cNvPr id="16" name="Рисунок 15"/>
          <p:cNvPicPr>
            <a:picLocks noChangeAspect="1"/>
          </p:cNvPicPr>
          <p:nvPr/>
        </p:nvPicPr>
        <p:blipFill>
          <a:blip r:embed="rId4">
            <a:duotone>
              <a:schemeClr val="accent5">
                <a:shade val="45000"/>
                <a:satMod val="135000"/>
              </a:schemeClr>
              <a:prstClr val="white"/>
            </a:duotone>
          </a:blip>
          <a:stretch>
            <a:fillRect/>
          </a:stretch>
        </p:blipFill>
        <p:spPr>
          <a:xfrm>
            <a:off x="19729" y="3092800"/>
            <a:ext cx="4333806" cy="1244222"/>
          </a:xfrm>
          <a:prstGeom prst="rect">
            <a:avLst/>
          </a:prstGeom>
        </p:spPr>
      </p:pic>
      <p:pic>
        <p:nvPicPr>
          <p:cNvPr id="3" name="Рисунок 2"/>
          <p:cNvPicPr>
            <a:picLocks noChangeAspect="1"/>
          </p:cNvPicPr>
          <p:nvPr/>
        </p:nvPicPr>
        <p:blipFill>
          <a:blip r:embed="rId5"/>
          <a:stretch>
            <a:fillRect/>
          </a:stretch>
        </p:blipFill>
        <p:spPr>
          <a:xfrm>
            <a:off x="75080" y="4553146"/>
            <a:ext cx="4227342" cy="2214322"/>
          </a:xfrm>
          <a:prstGeom prst="rect">
            <a:avLst/>
          </a:prstGeom>
        </p:spPr>
      </p:pic>
    </p:spTree>
    <p:extLst>
      <p:ext uri="{BB962C8B-B14F-4D97-AF65-F5344CB8AC3E}">
        <p14:creationId xmlns:p14="http://schemas.microsoft.com/office/powerpoint/2010/main" val="33079139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2" y="702156"/>
            <a:ext cx="11029616" cy="693011"/>
          </a:xfrm>
        </p:spPr>
        <p:txBody>
          <a:bodyPr>
            <a:noAutofit/>
          </a:bodyPr>
          <a:lstStyle/>
          <a:p>
            <a:pPr algn="ctr"/>
            <a:r>
              <a:rPr lang="en-US" b="1" dirty="0" smtClean="0">
                <a:latin typeface="Corbel" panose="020B0503020204020204" pitchFamily="34" charset="0"/>
              </a:rPr>
              <a:t>IV </a:t>
            </a:r>
            <a:r>
              <a:rPr lang="ru-RU" b="1" dirty="0" smtClean="0">
                <a:latin typeface="Corbel" panose="020B0503020204020204" pitchFamily="34" charset="0"/>
              </a:rPr>
              <a:t>Рефлексия</a:t>
            </a:r>
            <a:endParaRPr lang="ru-RU" sz="32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833361370"/>
              </p:ext>
            </p:extLst>
          </p:nvPr>
        </p:nvGraphicFramePr>
        <p:xfrm>
          <a:off x="480768" y="2547422"/>
          <a:ext cx="11130041" cy="1978556"/>
        </p:xfrm>
        <a:graphic>
          <a:graphicData uri="http://schemas.openxmlformats.org/drawingml/2006/table">
            <a:tbl>
              <a:tblPr firstRow="1" firstCol="1" bandRow="1">
                <a:tableStyleId>{BC89EF96-8CEA-46FF-86C4-4CE0E7609802}</a:tableStyleId>
              </a:tblPr>
              <a:tblGrid>
                <a:gridCol w="2535809">
                  <a:extLst>
                    <a:ext uri="{9D8B030D-6E8A-4147-A177-3AD203B41FA5}">
                      <a16:colId xmlns:a16="http://schemas.microsoft.com/office/drawing/2014/main" val="20000"/>
                    </a:ext>
                  </a:extLst>
                </a:gridCol>
                <a:gridCol w="2036190">
                  <a:extLst>
                    <a:ext uri="{9D8B030D-6E8A-4147-A177-3AD203B41FA5}">
                      <a16:colId xmlns:a16="http://schemas.microsoft.com/office/drawing/2014/main" val="20001"/>
                    </a:ext>
                  </a:extLst>
                </a:gridCol>
                <a:gridCol w="2300140">
                  <a:extLst>
                    <a:ext uri="{9D8B030D-6E8A-4147-A177-3AD203B41FA5}">
                      <a16:colId xmlns:a16="http://schemas.microsoft.com/office/drawing/2014/main" val="20002"/>
                    </a:ext>
                  </a:extLst>
                </a:gridCol>
                <a:gridCol w="1954945">
                  <a:extLst>
                    <a:ext uri="{9D8B030D-6E8A-4147-A177-3AD203B41FA5}">
                      <a16:colId xmlns:a16="http://schemas.microsoft.com/office/drawing/2014/main" val="20003"/>
                    </a:ext>
                  </a:extLst>
                </a:gridCol>
                <a:gridCol w="2302957">
                  <a:extLst>
                    <a:ext uri="{9D8B030D-6E8A-4147-A177-3AD203B41FA5}">
                      <a16:colId xmlns:a16="http://schemas.microsoft.com/office/drawing/2014/main" val="20004"/>
                    </a:ext>
                  </a:extLst>
                </a:gridCol>
              </a:tblGrid>
              <a:tr h="881276">
                <a:tc>
                  <a:txBody>
                    <a:bodyPr/>
                    <a:lstStyle/>
                    <a:p>
                      <a:pPr algn="ctr">
                        <a:lnSpc>
                          <a:spcPct val="100000"/>
                        </a:lnSpc>
                        <a:spcAft>
                          <a:spcPts val="0"/>
                        </a:spcAft>
                        <a:tabLst>
                          <a:tab pos="643890" algn="l"/>
                        </a:tabLst>
                      </a:pPr>
                      <a:r>
                        <a:rPr lang="ru-RU" sz="1800" dirty="0">
                          <a:solidFill>
                            <a:schemeClr val="accent5">
                              <a:lumMod val="50000"/>
                            </a:schemeClr>
                          </a:solidFill>
                          <a:effectLst/>
                          <a:latin typeface="Corbel" panose="020B0503020204020204" pitchFamily="34" charset="0"/>
                        </a:rPr>
                        <a:t>Задача урока</a:t>
                      </a:r>
                      <a:endParaRPr lang="ru-RU" sz="1800" dirty="0">
                        <a:solidFill>
                          <a:schemeClr val="accent5">
                            <a:lumMod val="50000"/>
                          </a:schemeClr>
                        </a:solidFill>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tabLst>
                          <a:tab pos="643890" algn="l"/>
                        </a:tabLst>
                      </a:pPr>
                      <a:r>
                        <a:rPr lang="ru-RU" sz="1800">
                          <a:solidFill>
                            <a:schemeClr val="accent5">
                              <a:lumMod val="50000"/>
                            </a:schemeClr>
                          </a:solidFill>
                          <a:effectLst/>
                          <a:latin typeface="Corbel" panose="020B0503020204020204" pitchFamily="34" charset="0"/>
                        </a:rPr>
                        <a:t>+</a:t>
                      </a:r>
                    </a:p>
                    <a:p>
                      <a:pPr algn="ctr">
                        <a:lnSpc>
                          <a:spcPct val="100000"/>
                        </a:lnSpc>
                        <a:spcAft>
                          <a:spcPts val="0"/>
                        </a:spcAft>
                        <a:tabLst>
                          <a:tab pos="643890" algn="l"/>
                        </a:tabLst>
                      </a:pPr>
                      <a:r>
                        <a:rPr lang="ru-RU" sz="1800">
                          <a:solidFill>
                            <a:schemeClr val="accent5">
                              <a:lumMod val="50000"/>
                            </a:schemeClr>
                          </a:solidFill>
                          <a:effectLst/>
                          <a:latin typeface="Corbel" panose="020B0503020204020204" pitchFamily="34" charset="0"/>
                        </a:rPr>
                        <a:t>(всё понятно)</a:t>
                      </a:r>
                      <a:endParaRPr lang="ru-RU" sz="1800">
                        <a:solidFill>
                          <a:schemeClr val="accent5">
                            <a:lumMod val="50000"/>
                          </a:schemeClr>
                        </a:solidFill>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tabLst>
                          <a:tab pos="643890" algn="l"/>
                        </a:tabLst>
                      </a:pPr>
                      <a:r>
                        <a:rPr lang="ru-RU" sz="1800" dirty="0">
                          <a:solidFill>
                            <a:schemeClr val="accent5">
                              <a:lumMod val="50000"/>
                            </a:schemeClr>
                          </a:solidFill>
                          <a:effectLst/>
                          <a:latin typeface="Corbel" panose="020B0503020204020204" pitchFamily="34" charset="0"/>
                        </a:rPr>
                        <a:t>+/-</a:t>
                      </a:r>
                    </a:p>
                    <a:p>
                      <a:pPr algn="ctr">
                        <a:lnSpc>
                          <a:spcPct val="100000"/>
                        </a:lnSpc>
                        <a:spcAft>
                          <a:spcPts val="0"/>
                        </a:spcAft>
                        <a:tabLst>
                          <a:tab pos="643890" algn="l"/>
                        </a:tabLst>
                      </a:pPr>
                      <a:r>
                        <a:rPr lang="ru-RU" sz="1800" dirty="0">
                          <a:solidFill>
                            <a:schemeClr val="accent5">
                              <a:lumMod val="50000"/>
                            </a:schemeClr>
                          </a:solidFill>
                          <a:effectLst/>
                          <a:latin typeface="Corbel" panose="020B0503020204020204" pitchFamily="34" charset="0"/>
                        </a:rPr>
                        <a:t>(понятно, но остались вопросы)</a:t>
                      </a:r>
                      <a:endParaRPr lang="ru-RU" sz="1800" dirty="0">
                        <a:solidFill>
                          <a:schemeClr val="accent5">
                            <a:lumMod val="50000"/>
                          </a:schemeClr>
                        </a:solidFill>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tabLst>
                          <a:tab pos="643890" algn="l"/>
                        </a:tabLst>
                      </a:pPr>
                      <a:r>
                        <a:rPr lang="ru-RU" sz="1800">
                          <a:solidFill>
                            <a:schemeClr val="accent5">
                              <a:lumMod val="50000"/>
                            </a:schemeClr>
                          </a:solidFill>
                          <a:effectLst/>
                          <a:latin typeface="Corbel" panose="020B0503020204020204" pitchFamily="34" charset="0"/>
                        </a:rPr>
                        <a:t>-</a:t>
                      </a:r>
                    </a:p>
                    <a:p>
                      <a:pPr algn="ctr">
                        <a:lnSpc>
                          <a:spcPct val="100000"/>
                        </a:lnSpc>
                        <a:spcAft>
                          <a:spcPts val="0"/>
                        </a:spcAft>
                        <a:tabLst>
                          <a:tab pos="643890" algn="l"/>
                        </a:tabLst>
                      </a:pPr>
                      <a:r>
                        <a:rPr lang="ru-RU" sz="1800">
                          <a:solidFill>
                            <a:schemeClr val="accent5">
                              <a:lumMod val="50000"/>
                            </a:schemeClr>
                          </a:solidFill>
                          <a:effectLst/>
                          <a:latin typeface="Corbel" panose="020B0503020204020204" pitchFamily="34" charset="0"/>
                        </a:rPr>
                        <a:t>(ничего не понятно)</a:t>
                      </a:r>
                      <a:endParaRPr lang="ru-RU" sz="1800">
                        <a:solidFill>
                          <a:schemeClr val="accent5">
                            <a:lumMod val="50000"/>
                          </a:schemeClr>
                        </a:solidFill>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tabLst>
                          <a:tab pos="643890" algn="l"/>
                        </a:tabLst>
                      </a:pPr>
                      <a:r>
                        <a:rPr lang="ru-RU" sz="1800">
                          <a:solidFill>
                            <a:schemeClr val="accent5">
                              <a:lumMod val="50000"/>
                            </a:schemeClr>
                          </a:solidFill>
                          <a:effectLst/>
                          <a:latin typeface="Corbel" panose="020B0503020204020204" pitchFamily="34" charset="0"/>
                        </a:rPr>
                        <a:t>?</a:t>
                      </a:r>
                    </a:p>
                    <a:p>
                      <a:pPr algn="ctr">
                        <a:lnSpc>
                          <a:spcPct val="100000"/>
                        </a:lnSpc>
                        <a:spcAft>
                          <a:spcPts val="0"/>
                        </a:spcAft>
                        <a:tabLst>
                          <a:tab pos="643890" algn="l"/>
                        </a:tabLst>
                      </a:pPr>
                      <a:r>
                        <a:rPr lang="ru-RU" sz="1800">
                          <a:solidFill>
                            <a:schemeClr val="accent5">
                              <a:lumMod val="50000"/>
                            </a:schemeClr>
                          </a:solidFill>
                          <a:effectLst/>
                          <a:latin typeface="Corbel" panose="020B0503020204020204" pitchFamily="34" charset="0"/>
                        </a:rPr>
                        <a:t>(интересно, хочу узнать подробнее)</a:t>
                      </a:r>
                      <a:endParaRPr lang="ru-RU" sz="1800">
                        <a:solidFill>
                          <a:schemeClr val="accent5">
                            <a:lumMod val="50000"/>
                          </a:schemeClr>
                        </a:solidFill>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077314">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643890" algn="l"/>
                        </a:tabLst>
                        <a:defRPr/>
                      </a:pPr>
                      <a:r>
                        <a:rPr lang="ru-RU" sz="1800" b="0" dirty="0" smtClean="0">
                          <a:solidFill>
                            <a:schemeClr val="accent5">
                              <a:lumMod val="50000"/>
                            </a:schemeClr>
                          </a:solidFill>
                          <a:latin typeface="Corbel" panose="020B0503020204020204" pitchFamily="34" charset="0"/>
                        </a:rPr>
                        <a:t>Почему </a:t>
                      </a:r>
                      <a:r>
                        <a:rPr lang="en-US" sz="1800" b="0" dirty="0" smtClean="0">
                          <a:solidFill>
                            <a:schemeClr val="accent5">
                              <a:lumMod val="50000"/>
                            </a:schemeClr>
                          </a:solidFill>
                          <a:latin typeface="Corbel" panose="020B0503020204020204" pitchFamily="34" charset="0"/>
                        </a:rPr>
                        <a:t>XVII</a:t>
                      </a:r>
                      <a:r>
                        <a:rPr lang="ru-RU" sz="1800" b="0" dirty="0" smtClean="0">
                          <a:solidFill>
                            <a:schemeClr val="accent5">
                              <a:lumMod val="50000"/>
                            </a:schemeClr>
                          </a:solidFill>
                          <a:latin typeface="Corbel" panose="020B0503020204020204" pitchFamily="34" charset="0"/>
                        </a:rPr>
                        <a:t> век в России вошел в историю как «</a:t>
                      </a:r>
                      <a:r>
                        <a:rPr lang="ru-RU" sz="1800" b="0" dirty="0" err="1" smtClean="0">
                          <a:solidFill>
                            <a:schemeClr val="accent5">
                              <a:lumMod val="50000"/>
                            </a:schemeClr>
                          </a:solidFill>
                          <a:latin typeface="Corbel" panose="020B0503020204020204" pitchFamily="34" charset="0"/>
                        </a:rPr>
                        <a:t>бунташный</a:t>
                      </a:r>
                      <a:r>
                        <a:rPr lang="ru-RU" sz="1800" b="0" dirty="0" smtClean="0">
                          <a:solidFill>
                            <a:schemeClr val="accent5">
                              <a:lumMod val="50000"/>
                            </a:schemeClr>
                          </a:solidFill>
                          <a:latin typeface="Corbel" panose="020B0503020204020204" pitchFamily="34" charset="0"/>
                        </a:rPr>
                        <a:t> век</a:t>
                      </a:r>
                      <a:r>
                        <a:rPr lang="ru-RU" sz="1800" b="0" dirty="0" smtClean="0">
                          <a:solidFill>
                            <a:schemeClr val="accent5">
                              <a:lumMod val="50000"/>
                            </a:schemeClr>
                          </a:solidFill>
                          <a:latin typeface="Corbel" panose="020B0503020204020204" pitchFamily="34" charset="0"/>
                        </a:rPr>
                        <a:t>»?</a:t>
                      </a:r>
                      <a:endParaRPr lang="ru-RU" sz="1800" b="0" dirty="0" smtClean="0">
                        <a:solidFill>
                          <a:schemeClr val="accent5">
                            <a:lumMod val="50000"/>
                          </a:schemeClr>
                        </a:solidFill>
                        <a:latin typeface="Corbel" panose="020B0503020204020204" pitchFamily="34" charset="0"/>
                      </a:endParaRPr>
                    </a:p>
                  </a:txBody>
                  <a:tcPr marL="68580" marR="68580" marT="0" marB="0"/>
                </a:tc>
                <a:tc>
                  <a:txBody>
                    <a:bodyPr/>
                    <a:lstStyle/>
                    <a:p>
                      <a:pPr algn="l">
                        <a:lnSpc>
                          <a:spcPct val="100000"/>
                        </a:lnSpc>
                        <a:spcAft>
                          <a:spcPts val="0"/>
                        </a:spcAft>
                        <a:tabLst>
                          <a:tab pos="643890" algn="l"/>
                        </a:tabLst>
                      </a:pPr>
                      <a:r>
                        <a:rPr lang="ru-RU" sz="1800" dirty="0">
                          <a:solidFill>
                            <a:schemeClr val="accent5">
                              <a:lumMod val="50000"/>
                            </a:schemeClr>
                          </a:solidFill>
                          <a:effectLst/>
                          <a:latin typeface="Corbel" panose="020B0503020204020204" pitchFamily="34" charset="0"/>
                        </a:rPr>
                        <a:t> </a:t>
                      </a:r>
                      <a:endParaRPr lang="ru-RU" sz="1800" dirty="0">
                        <a:solidFill>
                          <a:schemeClr val="accent5">
                            <a:lumMod val="50000"/>
                          </a:schemeClr>
                        </a:solidFill>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0000"/>
                        </a:lnSpc>
                        <a:spcAft>
                          <a:spcPts val="0"/>
                        </a:spcAft>
                        <a:tabLst>
                          <a:tab pos="643890" algn="l"/>
                        </a:tabLst>
                      </a:pPr>
                      <a:r>
                        <a:rPr lang="ru-RU" sz="1800" dirty="0">
                          <a:solidFill>
                            <a:schemeClr val="accent5">
                              <a:lumMod val="50000"/>
                            </a:schemeClr>
                          </a:solidFill>
                          <a:effectLst/>
                          <a:latin typeface="Corbel" panose="020B0503020204020204" pitchFamily="34" charset="0"/>
                        </a:rPr>
                        <a:t> </a:t>
                      </a:r>
                      <a:endParaRPr lang="ru-RU" sz="1800" dirty="0">
                        <a:solidFill>
                          <a:schemeClr val="accent5">
                            <a:lumMod val="50000"/>
                          </a:schemeClr>
                        </a:solidFill>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0000"/>
                        </a:lnSpc>
                        <a:spcAft>
                          <a:spcPts val="0"/>
                        </a:spcAft>
                        <a:tabLst>
                          <a:tab pos="643890" algn="l"/>
                        </a:tabLst>
                      </a:pPr>
                      <a:r>
                        <a:rPr lang="ru-RU" sz="1800">
                          <a:solidFill>
                            <a:schemeClr val="accent5">
                              <a:lumMod val="50000"/>
                            </a:schemeClr>
                          </a:solidFill>
                          <a:effectLst/>
                          <a:latin typeface="Corbel" panose="020B0503020204020204" pitchFamily="34" charset="0"/>
                        </a:rPr>
                        <a:t> </a:t>
                      </a:r>
                      <a:endParaRPr lang="ru-RU" sz="1800">
                        <a:solidFill>
                          <a:schemeClr val="accent5">
                            <a:lumMod val="50000"/>
                          </a:schemeClr>
                        </a:solidFill>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0000"/>
                        </a:lnSpc>
                        <a:spcAft>
                          <a:spcPts val="0"/>
                        </a:spcAft>
                        <a:tabLst>
                          <a:tab pos="643890" algn="l"/>
                        </a:tabLst>
                      </a:pPr>
                      <a:r>
                        <a:rPr lang="ru-RU" sz="1800" dirty="0">
                          <a:solidFill>
                            <a:schemeClr val="accent5">
                              <a:lumMod val="50000"/>
                            </a:schemeClr>
                          </a:solidFill>
                          <a:effectLst/>
                          <a:latin typeface="Corbel" panose="020B0503020204020204" pitchFamily="34" charset="0"/>
                        </a:rPr>
                        <a:t> </a:t>
                      </a:r>
                      <a:endParaRPr lang="ru-RU" sz="1800" dirty="0">
                        <a:solidFill>
                          <a:schemeClr val="accent5">
                            <a:lumMod val="50000"/>
                          </a:schemeClr>
                        </a:solidFill>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3" name="Прямоугольник 2"/>
          <p:cNvSpPr/>
          <p:nvPr/>
        </p:nvSpPr>
        <p:spPr>
          <a:xfrm>
            <a:off x="1678685" y="1845092"/>
            <a:ext cx="9139874" cy="523220"/>
          </a:xfrm>
          <a:prstGeom prst="rect">
            <a:avLst/>
          </a:prstGeom>
        </p:spPr>
        <p:txBody>
          <a:bodyPr wrap="none">
            <a:spAutoFit/>
          </a:bodyPr>
          <a:lstStyle/>
          <a:p>
            <a:r>
              <a:rPr lang="ru-RU" sz="2800" dirty="0">
                <a:solidFill>
                  <a:schemeClr val="accent5">
                    <a:lumMod val="50000"/>
                  </a:schemeClr>
                </a:solidFill>
              </a:rPr>
              <a:t>Оцените, как вы усвоили материал при решении задачи</a:t>
            </a:r>
            <a:r>
              <a:rPr lang="en-US" sz="2800" dirty="0">
                <a:solidFill>
                  <a:schemeClr val="accent5">
                    <a:lumMod val="50000"/>
                  </a:schemeClr>
                </a:solidFill>
              </a:rPr>
              <a:t> </a:t>
            </a:r>
            <a:r>
              <a:rPr lang="ru-RU" sz="2800" dirty="0">
                <a:solidFill>
                  <a:schemeClr val="accent5">
                    <a:lumMod val="50000"/>
                  </a:schemeClr>
                </a:solidFill>
              </a:rPr>
              <a:t>?</a:t>
            </a:r>
          </a:p>
        </p:txBody>
      </p:sp>
      <p:pic>
        <p:nvPicPr>
          <p:cNvPr id="6" name="Рисунок 5"/>
          <p:cNvPicPr>
            <a:picLocks noChangeAspect="1"/>
          </p:cNvPicPr>
          <p:nvPr/>
        </p:nvPicPr>
        <p:blipFill rotWithShape="1">
          <a:blip r:embed="rId2"/>
          <a:srcRect l="10083" t="39718" r="9506" b="11457"/>
          <a:stretch/>
        </p:blipFill>
        <p:spPr>
          <a:xfrm>
            <a:off x="2403834" y="4563686"/>
            <a:ext cx="6651843" cy="2271860"/>
          </a:xfrm>
          <a:prstGeom prst="rect">
            <a:avLst/>
          </a:prstGeom>
        </p:spPr>
      </p:pic>
    </p:spTree>
    <p:extLst>
      <p:ext uri="{BB962C8B-B14F-4D97-AF65-F5344CB8AC3E}">
        <p14:creationId xmlns:p14="http://schemas.microsoft.com/office/powerpoint/2010/main" val="465418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pPr algn="ctr"/>
            <a:r>
              <a:rPr lang="ru-RU" sz="2200" dirty="0" smtClean="0"/>
              <a:t>Планирование работы при подготовке к уроку</a:t>
            </a:r>
            <a:br>
              <a:rPr lang="ru-RU" sz="2200" dirty="0" smtClean="0"/>
            </a:br>
            <a:r>
              <a:rPr lang="ru-RU" sz="2200" dirty="0" smtClean="0"/>
              <a:t>Ориентир на планируемые результаты для</a:t>
            </a:r>
            <a:br>
              <a:rPr lang="ru-RU" sz="2200" dirty="0" smtClean="0"/>
            </a:br>
            <a:r>
              <a:rPr lang="ru-RU" sz="2200" dirty="0" smtClean="0"/>
              <a:t>обучающихся инклюзивного класса</a:t>
            </a:r>
            <a:endParaRPr lang="ru-RU" sz="2200" dirty="0"/>
          </a:p>
        </p:txBody>
      </p:sp>
      <p:graphicFrame>
        <p:nvGraphicFramePr>
          <p:cNvPr id="2" name="Схема 1"/>
          <p:cNvGraphicFramePr/>
          <p:nvPr>
            <p:extLst>
              <p:ext uri="{D42A27DB-BD31-4B8C-83A1-F6EECF244321}">
                <p14:modId xmlns:p14="http://schemas.microsoft.com/office/powerpoint/2010/main" val="1208471161"/>
              </p:ext>
            </p:extLst>
          </p:nvPr>
        </p:nvGraphicFramePr>
        <p:xfrm>
          <a:off x="1673782" y="1932496"/>
          <a:ext cx="8128000" cy="4798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5078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5"/>
          <p:cNvSpPr>
            <a:spLocks noGrp="1"/>
          </p:cNvSpPr>
          <p:nvPr>
            <p:ph type="title"/>
          </p:nvPr>
        </p:nvSpPr>
        <p:spPr>
          <a:xfrm>
            <a:off x="433034" y="850933"/>
            <a:ext cx="11055351" cy="503238"/>
          </a:xfrm>
        </p:spPr>
        <p:txBody>
          <a:bodyPr>
            <a:noAutofit/>
          </a:bodyPr>
          <a:lstStyle/>
          <a:p>
            <a:pPr algn="ctr" eaLnBrk="1" hangingPunct="1"/>
            <a:r>
              <a:rPr lang="ru-RU" altLang="ru-RU" dirty="0" smtClean="0"/>
              <a:t>Режим организации урока </a:t>
            </a:r>
          </a:p>
        </p:txBody>
      </p:sp>
      <p:graphicFrame>
        <p:nvGraphicFramePr>
          <p:cNvPr id="5" name="Таблица 4"/>
          <p:cNvGraphicFramePr>
            <a:graphicFrameLocks noGrp="1"/>
          </p:cNvGraphicFramePr>
          <p:nvPr>
            <p:extLst>
              <p:ext uri="{D42A27DB-BD31-4B8C-83A1-F6EECF244321}">
                <p14:modId xmlns:p14="http://schemas.microsoft.com/office/powerpoint/2010/main" val="3758374945"/>
              </p:ext>
            </p:extLst>
          </p:nvPr>
        </p:nvGraphicFramePr>
        <p:xfrm>
          <a:off x="6193410" y="1952718"/>
          <a:ext cx="5561815" cy="4689475"/>
        </p:xfrm>
        <a:graphic>
          <a:graphicData uri="http://schemas.openxmlformats.org/drawingml/2006/table">
            <a:tbl>
              <a:tblPr>
                <a:tableStyleId>{BDBED569-4797-4DF1-A0F4-6AAB3CD982D8}</a:tableStyleId>
              </a:tblPr>
              <a:tblGrid>
                <a:gridCol w="2815467">
                  <a:extLst>
                    <a:ext uri="{9D8B030D-6E8A-4147-A177-3AD203B41FA5}">
                      <a16:colId xmlns:a16="http://schemas.microsoft.com/office/drawing/2014/main" val="3516634091"/>
                    </a:ext>
                  </a:extLst>
                </a:gridCol>
                <a:gridCol w="2746348">
                  <a:extLst>
                    <a:ext uri="{9D8B030D-6E8A-4147-A177-3AD203B41FA5}">
                      <a16:colId xmlns:a16="http://schemas.microsoft.com/office/drawing/2014/main" val="227996095"/>
                    </a:ext>
                  </a:extLst>
                </a:gridCol>
              </a:tblGrid>
              <a:tr h="28575">
                <a:tc>
                  <a:txBody>
                    <a:bodyPr/>
                    <a:lstStyle/>
                    <a:p>
                      <a:pPr algn="ctr">
                        <a:spcAft>
                          <a:spcPts val="0"/>
                        </a:spcAft>
                      </a:pPr>
                      <a:r>
                        <a:rPr lang="ru-RU" sz="1400" b="1" dirty="0">
                          <a:effectLst/>
                        </a:rPr>
                        <a:t>Обучение по общеобразовательной программе</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400" b="1" dirty="0">
                          <a:effectLst/>
                        </a:rPr>
                        <a:t>Обучение по адаптированным программам</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43194651"/>
                  </a:ext>
                </a:extLst>
              </a:tr>
              <a:tr h="1463040">
                <a:tc>
                  <a:txBody>
                    <a:bodyPr/>
                    <a:lstStyle/>
                    <a:p>
                      <a:pPr algn="ctr">
                        <a:spcAft>
                          <a:spcPts val="0"/>
                        </a:spcAft>
                      </a:pPr>
                      <a:r>
                        <a:rPr lang="ru-RU" sz="1400" dirty="0">
                          <a:effectLst/>
                        </a:rPr>
                        <a:t>Закрепление – самостоятельная работа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gn="l">
                        <a:lnSpc>
                          <a:spcPct val="107000"/>
                        </a:lnSpc>
                        <a:spcAft>
                          <a:spcPts val="0"/>
                        </a:spcAft>
                        <a:buFont typeface="Symbol" panose="05050102010706020507" pitchFamily="18" charset="2"/>
                        <a:buChar char=""/>
                      </a:pPr>
                      <a:r>
                        <a:rPr lang="ru-RU" sz="1400" dirty="0">
                          <a:effectLst/>
                        </a:rPr>
                        <a:t>анализ выполненного задания, </a:t>
                      </a:r>
                    </a:p>
                    <a:p>
                      <a:pPr marL="342900" lvl="0" indent="-342900" algn="l">
                        <a:lnSpc>
                          <a:spcPct val="107000"/>
                        </a:lnSpc>
                        <a:spcAft>
                          <a:spcPts val="0"/>
                        </a:spcAft>
                        <a:buFont typeface="Symbol" panose="05050102010706020507" pitchFamily="18" charset="2"/>
                        <a:buChar char=""/>
                      </a:pPr>
                      <a:r>
                        <a:rPr lang="ru-RU" sz="1400" dirty="0">
                          <a:effectLst/>
                        </a:rPr>
                        <a:t>оказание индивидуальной помощи,</a:t>
                      </a:r>
                    </a:p>
                    <a:p>
                      <a:pPr marL="342900" lvl="0" indent="-342900" algn="l">
                        <a:lnSpc>
                          <a:spcPct val="107000"/>
                        </a:lnSpc>
                        <a:spcAft>
                          <a:spcPts val="0"/>
                        </a:spcAft>
                        <a:buFont typeface="Symbol" panose="05050102010706020507" pitchFamily="18" charset="2"/>
                        <a:buChar char=""/>
                      </a:pPr>
                      <a:r>
                        <a:rPr lang="ru-RU" sz="1400" dirty="0">
                          <a:effectLst/>
                        </a:rPr>
                        <a:t>объяснение нового материала (в упрощённом варианте)</a:t>
                      </a:r>
                    </a:p>
                    <a:p>
                      <a:pPr marL="342900" lvl="0" indent="-342900" algn="l">
                        <a:lnSpc>
                          <a:spcPct val="107000"/>
                        </a:lnSpc>
                        <a:spcAft>
                          <a:spcPts val="0"/>
                        </a:spcAft>
                        <a:buFont typeface="Symbol" panose="05050102010706020507" pitchFamily="18" charset="2"/>
                        <a:buChar char=""/>
                      </a:pPr>
                      <a:r>
                        <a:rPr lang="ru-RU" sz="1400" dirty="0">
                          <a:effectLst/>
                        </a:rPr>
                        <a:t>наглядность,</a:t>
                      </a:r>
                    </a:p>
                    <a:p>
                      <a:pPr marL="342900" lvl="0" indent="-342900" algn="l">
                        <a:lnSpc>
                          <a:spcPct val="107000"/>
                        </a:lnSpc>
                        <a:spcAft>
                          <a:spcPts val="0"/>
                        </a:spcAft>
                        <a:buFont typeface="Symbol" panose="05050102010706020507" pitchFamily="18" charset="2"/>
                        <a:buChar char=""/>
                      </a:pPr>
                      <a:r>
                        <a:rPr lang="ru-RU" sz="1400" dirty="0">
                          <a:effectLst/>
                        </a:rPr>
                        <a:t>постепенный переход от одного действия или понятия к другому,</a:t>
                      </a:r>
                    </a:p>
                    <a:p>
                      <a:pPr marL="342900" lvl="0" indent="-342900" algn="l">
                        <a:lnSpc>
                          <a:spcPct val="107000"/>
                        </a:lnSpc>
                        <a:spcAft>
                          <a:spcPts val="0"/>
                        </a:spcAft>
                        <a:buFont typeface="Symbol" panose="05050102010706020507" pitchFamily="18" charset="2"/>
                        <a:buChar char=""/>
                      </a:pPr>
                      <a:r>
                        <a:rPr lang="ru-RU" sz="1400" dirty="0">
                          <a:effectLst/>
                        </a:rPr>
                        <a:t>краткое и чёткое речевое сопровождение со стороны педагога.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66464815"/>
                  </a:ext>
                </a:extLst>
              </a:tr>
              <a:tr h="0">
                <a:tc>
                  <a:txBody>
                    <a:bodyPr/>
                    <a:lstStyle/>
                    <a:p>
                      <a:pPr algn="ctr">
                        <a:spcAft>
                          <a:spcPts val="0"/>
                        </a:spcAft>
                      </a:pPr>
                      <a:r>
                        <a:rPr lang="ru-RU" sz="1400" dirty="0">
                          <a:effectLst/>
                        </a:rPr>
                        <a:t>Работа по проверке выполненного задания</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400">
                          <a:effectLst/>
                        </a:rPr>
                        <a:t>Самостоятельная работа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10269294"/>
                  </a:ext>
                </a:extLst>
              </a:tr>
              <a:tr h="0">
                <a:tc gridSpan="2">
                  <a:txBody>
                    <a:bodyPr/>
                    <a:lstStyle/>
                    <a:p>
                      <a:pPr algn="ctr">
                        <a:spcAft>
                          <a:spcPts val="0"/>
                        </a:spcAft>
                      </a:pPr>
                      <a:r>
                        <a:rPr lang="ru-RU" sz="1400" dirty="0">
                          <a:effectLst/>
                        </a:rPr>
                        <a:t>При фронтальном опросе обучающегося с ОВЗ тоже нужно спрашивать, но вопрос должен быть посильным для ребенка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ru-RU"/>
                    </a:p>
                  </a:txBody>
                  <a:tcPr/>
                </a:tc>
                <a:extLst>
                  <a:ext uri="{0D108BD9-81ED-4DB2-BD59-A6C34878D82A}">
                    <a16:rowId xmlns:a16="http://schemas.microsoft.com/office/drawing/2014/main" val="1867223158"/>
                  </a:ext>
                </a:extLst>
              </a:tr>
            </a:tbl>
          </a:graphicData>
        </a:graphic>
      </p:graphicFrame>
      <p:graphicFrame>
        <p:nvGraphicFramePr>
          <p:cNvPr id="11" name="Таблица 10"/>
          <p:cNvGraphicFramePr>
            <a:graphicFrameLocks noGrp="1"/>
          </p:cNvGraphicFramePr>
          <p:nvPr>
            <p:extLst>
              <p:ext uri="{D42A27DB-BD31-4B8C-83A1-F6EECF244321}">
                <p14:modId xmlns:p14="http://schemas.microsoft.com/office/powerpoint/2010/main" val="469182411"/>
              </p:ext>
            </p:extLst>
          </p:nvPr>
        </p:nvGraphicFramePr>
        <p:xfrm>
          <a:off x="433034" y="1952717"/>
          <a:ext cx="5562600" cy="4679379"/>
        </p:xfrm>
        <a:graphic>
          <a:graphicData uri="http://schemas.openxmlformats.org/drawingml/2006/table">
            <a:tbl>
              <a:tblPr>
                <a:tableStyleId>{BDBED569-4797-4DF1-A0F4-6AAB3CD982D8}</a:tableStyleId>
              </a:tblPr>
              <a:tblGrid>
                <a:gridCol w="2819400">
                  <a:extLst>
                    <a:ext uri="{9D8B030D-6E8A-4147-A177-3AD203B41FA5}">
                      <a16:colId xmlns:a16="http://schemas.microsoft.com/office/drawing/2014/main" val="3075193296"/>
                    </a:ext>
                  </a:extLst>
                </a:gridCol>
                <a:gridCol w="2743200">
                  <a:extLst>
                    <a:ext uri="{9D8B030D-6E8A-4147-A177-3AD203B41FA5}">
                      <a16:colId xmlns:a16="http://schemas.microsoft.com/office/drawing/2014/main" val="938442372"/>
                    </a:ext>
                  </a:extLst>
                </a:gridCol>
              </a:tblGrid>
              <a:tr h="1057460">
                <a:tc>
                  <a:txBody>
                    <a:bodyPr/>
                    <a:lstStyle/>
                    <a:p>
                      <a:pPr algn="ctr">
                        <a:lnSpc>
                          <a:spcPct val="107000"/>
                        </a:lnSpc>
                        <a:spcAft>
                          <a:spcPts val="0"/>
                        </a:spcAft>
                      </a:pPr>
                      <a:r>
                        <a:rPr lang="ru-RU" sz="1600" dirty="0">
                          <a:effectLst/>
                        </a:rPr>
                        <a:t>Обучение по общеобразовательной программе</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07000"/>
                        </a:lnSpc>
                        <a:spcAft>
                          <a:spcPts val="0"/>
                        </a:spcAft>
                      </a:pPr>
                      <a:r>
                        <a:rPr lang="ru-RU" sz="1600" dirty="0">
                          <a:effectLst/>
                        </a:rPr>
                        <a:t>Обучение по адаптированным программам</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523030116"/>
                  </a:ext>
                </a:extLst>
              </a:tr>
              <a:tr h="2643903">
                <a:tc>
                  <a:txBody>
                    <a:bodyPr/>
                    <a:lstStyle/>
                    <a:p>
                      <a:pPr algn="ctr">
                        <a:lnSpc>
                          <a:spcPct val="107000"/>
                        </a:lnSpc>
                        <a:spcAft>
                          <a:spcPts val="0"/>
                        </a:spcAft>
                      </a:pPr>
                      <a:r>
                        <a:rPr lang="ru-RU" sz="1400">
                          <a:effectLst/>
                        </a:rPr>
                        <a:t>Объяснение нового материала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07000"/>
                        </a:lnSpc>
                        <a:spcAft>
                          <a:spcPts val="0"/>
                        </a:spcAft>
                      </a:pPr>
                      <a:r>
                        <a:rPr lang="ru-RU" sz="1400" dirty="0">
                          <a:effectLst/>
                        </a:rPr>
                        <a:t>Самостоятельная работа, направленная на закрепление ранее изученного (карточки с понятиями предыдущего урока, практические примеры)</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845063762"/>
                  </a:ext>
                </a:extLst>
              </a:tr>
              <a:tr h="489008">
                <a:tc gridSpan="2">
                  <a:txBody>
                    <a:bodyPr/>
                    <a:lstStyle/>
                    <a:p>
                      <a:pPr algn="ctr">
                        <a:lnSpc>
                          <a:spcPct val="107000"/>
                        </a:lnSpc>
                        <a:spcAft>
                          <a:spcPts val="0"/>
                        </a:spcAft>
                      </a:pPr>
                      <a:r>
                        <a:rPr lang="ru-RU" sz="1400">
                          <a:effectLst/>
                        </a:rPr>
                        <a:t>Или наоборот</a:t>
                      </a:r>
                      <a:endParaRPr lang="ru-R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tc>
                <a:tc hMerge="1">
                  <a:txBody>
                    <a:bodyPr/>
                    <a:lstStyle/>
                    <a:p>
                      <a:endParaRPr lang="ru-RU"/>
                    </a:p>
                  </a:txBody>
                  <a:tcPr/>
                </a:tc>
                <a:extLst>
                  <a:ext uri="{0D108BD9-81ED-4DB2-BD59-A6C34878D82A}">
                    <a16:rowId xmlns:a16="http://schemas.microsoft.com/office/drawing/2014/main" val="3438840896"/>
                  </a:ext>
                </a:extLst>
              </a:tr>
              <a:tr h="489008">
                <a:tc gridSpan="2">
                  <a:txBody>
                    <a:bodyPr/>
                    <a:lstStyle/>
                    <a:p>
                      <a:pPr algn="ctr">
                        <a:lnSpc>
                          <a:spcPct val="107000"/>
                        </a:lnSpc>
                        <a:spcAft>
                          <a:spcPts val="0"/>
                        </a:spcAft>
                      </a:pPr>
                      <a:r>
                        <a:rPr lang="ru-RU" sz="1400" dirty="0">
                          <a:effectLst/>
                        </a:rPr>
                        <a:t>Начало урока с детьми с ОВЗ построено на повторении предыдущего материала</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tc>
                <a:tc hMerge="1">
                  <a:txBody>
                    <a:bodyPr/>
                    <a:lstStyle/>
                    <a:p>
                      <a:endParaRPr lang="ru-RU"/>
                    </a:p>
                  </a:txBody>
                  <a:tcPr/>
                </a:tc>
                <a:extLst>
                  <a:ext uri="{0D108BD9-81ED-4DB2-BD59-A6C34878D82A}">
                    <a16:rowId xmlns:a16="http://schemas.microsoft.com/office/drawing/2014/main" val="1216833291"/>
                  </a:ext>
                </a:extLst>
              </a:tr>
            </a:tbl>
          </a:graphicData>
        </a:graphic>
      </p:graphicFrame>
    </p:spTree>
    <p:extLst>
      <p:ext uri="{BB962C8B-B14F-4D97-AF65-F5344CB8AC3E}">
        <p14:creationId xmlns:p14="http://schemas.microsoft.com/office/powerpoint/2010/main" val="19362124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a:t>Подумайте и запишите те проблемы, которые могут возникнуть у педагога при работе с детьми данной категории, что вы можете предпринять самостоятельно для решения этих затруднений и к кому и за какой помощью вы может </a:t>
            </a:r>
            <a:r>
              <a:rPr lang="ru-RU" dirty="0" smtClean="0"/>
              <a:t>обратиться</a:t>
            </a:r>
          </a:p>
          <a:p>
            <a:pPr marL="0" indent="0">
              <a:buNone/>
            </a:pPr>
            <a:r>
              <a:rPr lang="ru-RU" dirty="0"/>
              <a:t>Основное требование, при организации режима урока в инклюзивном </a:t>
            </a:r>
            <a:r>
              <a:rPr lang="ru-RU" dirty="0" smtClean="0"/>
              <a:t>классе:</a:t>
            </a:r>
            <a:endParaRPr lang="ru-RU" dirty="0"/>
          </a:p>
          <a:p>
            <a:r>
              <a:rPr lang="ru-RU" dirty="0"/>
              <a:t>Урок должен иметь четкий алгоритм. Привыкая к определенному алгоритму, дети становятся более организованными</a:t>
            </a:r>
          </a:p>
          <a:p>
            <a:endParaRPr lang="ru-RU" dirty="0"/>
          </a:p>
          <a:p>
            <a:endParaRPr lang="ru-RU" dirty="0"/>
          </a:p>
        </p:txBody>
      </p:sp>
    </p:spTree>
    <p:extLst>
      <p:ext uri="{BB962C8B-B14F-4D97-AF65-F5344CB8AC3E}">
        <p14:creationId xmlns:p14="http://schemas.microsoft.com/office/powerpoint/2010/main" val="2570182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just">
              <a:lnSpc>
                <a:spcPct val="110000"/>
              </a:lnSpc>
              <a:spcBef>
                <a:spcPts val="0"/>
              </a:spcBef>
              <a:spcAft>
                <a:spcPts val="0"/>
              </a:spcAft>
              <a:buNone/>
            </a:pPr>
            <a:r>
              <a:rPr lang="ru-RU" dirty="0"/>
              <a:t>Урок в инклюзивном классе, где есть дети с ОВЗ, должен предполагать большое количество использования наглядности, так как:</a:t>
            </a:r>
          </a:p>
          <a:p>
            <a:pPr algn="just">
              <a:lnSpc>
                <a:spcPct val="110000"/>
              </a:lnSpc>
              <a:spcBef>
                <a:spcPts val="0"/>
              </a:spcBef>
              <a:spcAft>
                <a:spcPts val="0"/>
              </a:spcAft>
            </a:pPr>
            <a:r>
              <a:rPr lang="ru-RU" dirty="0"/>
              <a:t>стимулирует элементарные умственные процессы;</a:t>
            </a:r>
          </a:p>
          <a:p>
            <a:pPr algn="just">
              <a:lnSpc>
                <a:spcPct val="110000"/>
              </a:lnSpc>
              <a:spcBef>
                <a:spcPts val="0"/>
              </a:spcBef>
              <a:spcAft>
                <a:spcPts val="0"/>
              </a:spcAft>
            </a:pPr>
            <a:r>
              <a:rPr lang="ru-RU" dirty="0"/>
              <a:t>развивает устную речь;</a:t>
            </a:r>
          </a:p>
          <a:p>
            <a:pPr algn="just">
              <a:lnSpc>
                <a:spcPct val="110000"/>
              </a:lnSpc>
              <a:spcBef>
                <a:spcPts val="0"/>
              </a:spcBef>
              <a:spcAft>
                <a:spcPts val="0"/>
              </a:spcAft>
            </a:pPr>
            <a:r>
              <a:rPr lang="ru-RU" dirty="0"/>
              <a:t>способствует лучшему закреплению изучаемого материала в памяти учащихся;</a:t>
            </a:r>
          </a:p>
          <a:p>
            <a:pPr algn="just">
              <a:lnSpc>
                <a:spcPct val="110000"/>
              </a:lnSpc>
              <a:spcBef>
                <a:spcPts val="0"/>
              </a:spcBef>
              <a:spcAft>
                <a:spcPts val="0"/>
              </a:spcAft>
            </a:pPr>
            <a:r>
              <a:rPr lang="ru-RU" dirty="0"/>
              <a:t>привлекает внимание.</a:t>
            </a:r>
          </a:p>
          <a:p>
            <a:pPr marL="0" indent="0" algn="just">
              <a:lnSpc>
                <a:spcPct val="110000"/>
              </a:lnSpc>
              <a:spcBef>
                <a:spcPts val="0"/>
              </a:spcBef>
              <a:spcAft>
                <a:spcPts val="0"/>
              </a:spcAft>
              <a:buNone/>
            </a:pPr>
            <a:endParaRPr lang="ru-RU" dirty="0"/>
          </a:p>
          <a:p>
            <a:pPr algn="just">
              <a:lnSpc>
                <a:spcPct val="110000"/>
              </a:lnSpc>
              <a:spcBef>
                <a:spcPts val="0"/>
              </a:spcBef>
              <a:spcAft>
                <a:spcPts val="0"/>
              </a:spcAft>
            </a:pPr>
            <a:r>
              <a:rPr lang="ru-RU" dirty="0" smtClean="0"/>
              <a:t>Обучающие с </a:t>
            </a:r>
            <a:r>
              <a:rPr lang="ru-RU" dirty="0"/>
              <a:t>ОВЗ при восприятии материала опираются на </a:t>
            </a:r>
            <a:r>
              <a:rPr lang="ru-RU" dirty="0" smtClean="0"/>
              <a:t>наглядно-образное </a:t>
            </a:r>
            <a:r>
              <a:rPr lang="ru-RU" dirty="0"/>
              <a:t>мышление. Не могут в полном объеме использовать словесно-логическое мышление, поскольку оно </a:t>
            </a:r>
            <a:r>
              <a:rPr lang="ru-RU" dirty="0" smtClean="0"/>
              <a:t>имеет </a:t>
            </a:r>
            <a:r>
              <a:rPr lang="ru-RU" dirty="0"/>
              <a:t>замедленный характер</a:t>
            </a:r>
          </a:p>
          <a:p>
            <a:endParaRPr lang="ru-RU" dirty="0"/>
          </a:p>
        </p:txBody>
      </p:sp>
      <p:pic>
        <p:nvPicPr>
          <p:cNvPr id="4" name="Рисунок 3"/>
          <p:cNvPicPr>
            <a:picLocks noChangeAspect="1"/>
          </p:cNvPicPr>
          <p:nvPr/>
        </p:nvPicPr>
        <p:blipFill>
          <a:blip r:embed="rId3"/>
          <a:stretch>
            <a:fillRect/>
          </a:stretch>
        </p:blipFill>
        <p:spPr>
          <a:xfrm>
            <a:off x="9760022" y="720576"/>
            <a:ext cx="1850785" cy="995380"/>
          </a:xfrm>
          <a:prstGeom prst="rect">
            <a:avLst/>
          </a:prstGeom>
        </p:spPr>
      </p:pic>
    </p:spTree>
    <p:extLst>
      <p:ext uri="{BB962C8B-B14F-4D97-AF65-F5344CB8AC3E}">
        <p14:creationId xmlns:p14="http://schemas.microsoft.com/office/powerpoint/2010/main" val="243882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dirty="0" smtClean="0"/>
              <a:t>Адаптация материалов</a:t>
            </a:r>
            <a:br>
              <a:rPr lang="ru-RU" dirty="0" smtClean="0"/>
            </a:br>
            <a:r>
              <a:rPr lang="ru-RU" dirty="0"/>
              <a:t>Способы адаптации учебных </a:t>
            </a:r>
            <a:r>
              <a:rPr lang="ru-RU" dirty="0" smtClean="0"/>
              <a:t>заданий</a:t>
            </a:r>
            <a:endParaRPr lang="ru-RU" dirty="0"/>
          </a:p>
        </p:txBody>
      </p:sp>
      <p:sp>
        <p:nvSpPr>
          <p:cNvPr id="3" name="Объект 2"/>
          <p:cNvSpPr>
            <a:spLocks noGrp="1"/>
          </p:cNvSpPr>
          <p:nvPr>
            <p:ph idx="1"/>
          </p:nvPr>
        </p:nvSpPr>
        <p:spPr>
          <a:xfrm>
            <a:off x="581040" y="2180520"/>
            <a:ext cx="5514960" cy="3678120"/>
          </a:xfrm>
        </p:spPr>
        <p:txBody>
          <a:bodyPr>
            <a:normAutofit/>
          </a:bodyPr>
          <a:lstStyle/>
          <a:p>
            <a:r>
              <a:rPr lang="ru-RU" dirty="0" smtClean="0"/>
              <a:t>Упрощение </a:t>
            </a:r>
            <a:r>
              <a:rPr lang="ru-RU" dirty="0"/>
              <a:t>инструкции к заданиям</a:t>
            </a:r>
            <a:r>
              <a:rPr lang="ru-RU" dirty="0" smtClean="0"/>
              <a:t>.</a:t>
            </a:r>
          </a:p>
          <a:p>
            <a:r>
              <a:rPr lang="ru-RU" dirty="0" smtClean="0"/>
              <a:t>Дополнительная </a:t>
            </a:r>
            <a:r>
              <a:rPr lang="ru-RU" dirty="0"/>
              <a:t>визуализация. </a:t>
            </a:r>
            <a:endParaRPr lang="ru-RU" dirty="0" smtClean="0"/>
          </a:p>
          <a:p>
            <a:r>
              <a:rPr lang="ru-RU" dirty="0" smtClean="0"/>
              <a:t>Минимизация </a:t>
            </a:r>
            <a:r>
              <a:rPr lang="ru-RU" dirty="0"/>
              <a:t>двойных требований. </a:t>
            </a:r>
            <a:endParaRPr lang="ru-RU" dirty="0" smtClean="0"/>
          </a:p>
          <a:p>
            <a:r>
              <a:rPr lang="ru-RU" dirty="0" smtClean="0"/>
              <a:t>Сокращение </a:t>
            </a:r>
            <a:r>
              <a:rPr lang="ru-RU" dirty="0"/>
              <a:t>объема заданий при сохранении уровня их </a:t>
            </a:r>
            <a:r>
              <a:rPr lang="ru-RU" dirty="0" smtClean="0"/>
              <a:t>сложности</a:t>
            </a:r>
            <a:r>
              <a:rPr lang="ru-RU" dirty="0"/>
              <a:t>. </a:t>
            </a:r>
            <a:endParaRPr lang="ru-RU" dirty="0" smtClean="0"/>
          </a:p>
          <a:p>
            <a:r>
              <a:rPr lang="ru-RU" dirty="0" smtClean="0"/>
              <a:t>Упрощение </a:t>
            </a:r>
            <a:r>
              <a:rPr lang="ru-RU" dirty="0"/>
              <a:t>содержания задания</a:t>
            </a:r>
            <a:r>
              <a:rPr lang="ru-RU" dirty="0" smtClean="0"/>
              <a:t>.</a:t>
            </a:r>
          </a:p>
          <a:p>
            <a:r>
              <a:rPr lang="ru-RU" dirty="0" smtClean="0"/>
              <a:t>Адаптация </a:t>
            </a:r>
            <a:r>
              <a:rPr lang="ru-RU" dirty="0"/>
              <a:t>способа «подачи» учебного материала (пошаговое обучение). </a:t>
            </a:r>
            <a:endParaRPr lang="ru-RU" dirty="0" smtClean="0"/>
          </a:p>
          <a:p>
            <a:r>
              <a:rPr lang="ru-RU" dirty="0" smtClean="0"/>
              <a:t>Индивидуализация </a:t>
            </a:r>
            <a:r>
              <a:rPr lang="ru-RU" dirty="0"/>
              <a:t>стимульного материала. </a:t>
            </a:r>
            <a:endParaRPr lang="ru-RU" dirty="0" smtClean="0"/>
          </a:p>
          <a:p>
            <a:endParaRPr lang="ru-RU" dirty="0"/>
          </a:p>
        </p:txBody>
      </p:sp>
      <p:sp>
        <p:nvSpPr>
          <p:cNvPr id="5" name="Объект 2"/>
          <p:cNvSpPr txBox="1">
            <a:spLocks/>
          </p:cNvSpPr>
          <p:nvPr/>
        </p:nvSpPr>
        <p:spPr>
          <a:xfrm>
            <a:off x="6096000" y="2057469"/>
            <a:ext cx="5514960" cy="3678120"/>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 typeface="Wingdings" panose="05000000000000000000" pitchFamily="2" charset="2"/>
              <a:buChar char="§"/>
            </a:pPr>
            <a:r>
              <a:rPr lang="ru-RU" dirty="0"/>
              <a:t>Адаптация заданий применяется только по мере необходимости. </a:t>
            </a:r>
          </a:p>
          <a:p>
            <a:pPr>
              <a:buFont typeface="Wingdings" panose="05000000000000000000" pitchFamily="2" charset="2"/>
              <a:buChar char="§"/>
            </a:pPr>
            <a:r>
              <a:rPr lang="ru-RU" dirty="0"/>
              <a:t>Степень адаптации заданий должна постепенно ослабляться. </a:t>
            </a:r>
          </a:p>
          <a:p>
            <a:pPr>
              <a:buFont typeface="Wingdings" panose="05000000000000000000" pitchFamily="2" charset="2"/>
              <a:buChar char="§"/>
            </a:pPr>
            <a:r>
              <a:rPr lang="ru-RU" dirty="0"/>
              <a:t> Адаптация задания распространяется преимущественно на уровень сложности заданий и/или их объем.</a:t>
            </a:r>
          </a:p>
          <a:p>
            <a:pPr>
              <a:buFont typeface="Wingdings" panose="05000000000000000000" pitchFamily="2" charset="2"/>
              <a:buChar char="§"/>
            </a:pPr>
            <a:r>
              <a:rPr lang="ru-RU" dirty="0"/>
              <a:t>При использовании адаптированных заданий фронтальная инструкция, по возможности, остается для всех общей.</a:t>
            </a:r>
          </a:p>
          <a:p>
            <a:endParaRPr lang="ru-RU" dirty="0"/>
          </a:p>
        </p:txBody>
      </p:sp>
    </p:spTree>
    <p:extLst>
      <p:ext uri="{BB962C8B-B14F-4D97-AF65-F5344CB8AC3E}">
        <p14:creationId xmlns:p14="http://schemas.microsoft.com/office/powerpoint/2010/main" val="3222368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338328"/>
            <a:ext cx="10972800" cy="930432"/>
          </a:xfrm>
        </p:spPr>
        <p:txBody>
          <a:bodyPr/>
          <a:lstStyle/>
          <a:p>
            <a:pPr algn="ctr"/>
            <a:r>
              <a:rPr lang="ru-RU" dirty="0" smtClean="0"/>
              <a:t>Математика</a:t>
            </a:r>
            <a:endParaRPr lang="ru-RU" dirty="0"/>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0881" t="25233" r="26840" b="25578"/>
          <a:stretch/>
        </p:blipFill>
        <p:spPr bwMode="auto">
          <a:xfrm>
            <a:off x="413665" y="1847653"/>
            <a:ext cx="3543633" cy="231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03" t="14179" r="27306" b="73109"/>
          <a:stretch/>
        </p:blipFill>
        <p:spPr bwMode="auto">
          <a:xfrm>
            <a:off x="6810124" y="1847653"/>
            <a:ext cx="4890677" cy="821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042" t="29424" r="27635" b="29588"/>
          <a:stretch/>
        </p:blipFill>
        <p:spPr bwMode="auto">
          <a:xfrm>
            <a:off x="6810124" y="2668799"/>
            <a:ext cx="4845345" cy="2639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0328" t="51255" r="37995" b="21377"/>
          <a:stretch/>
        </p:blipFill>
        <p:spPr bwMode="auto">
          <a:xfrm>
            <a:off x="9257120" y="5431585"/>
            <a:ext cx="2398349" cy="1165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0144" t="21290" r="27573" b="22272"/>
          <a:stretch/>
        </p:blipFill>
        <p:spPr bwMode="auto">
          <a:xfrm>
            <a:off x="455111" y="4166647"/>
            <a:ext cx="3460740" cy="259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476890"/>
      </p:ext>
    </p:extLst>
  </p:cSld>
  <p:clrMapOvr>
    <a:masterClrMapping/>
  </p:clrMapOvr>
</p:sld>
</file>

<file path=ppt/theme/theme1.xml><?xml version="1.0" encoding="utf-8"?>
<a:theme xmlns:a="http://schemas.openxmlformats.org/drawingml/2006/main" name="Дивиденд">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ивиденд">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Дивиденд">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691</TotalTime>
  <Words>2437</Words>
  <Application>Microsoft Office PowerPoint</Application>
  <PresentationFormat>Широкоэкранный</PresentationFormat>
  <Paragraphs>348</Paragraphs>
  <Slides>33</Slides>
  <Notes>9</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33</vt:i4>
      </vt:variant>
    </vt:vector>
  </HeadingPairs>
  <TitlesOfParts>
    <vt:vector size="44" baseType="lpstr">
      <vt:lpstr>Calibri</vt:lpstr>
      <vt:lpstr>Corbel</vt:lpstr>
      <vt:lpstr>EB Garamond ExtraBold</vt:lpstr>
      <vt:lpstr>EB Garamond Medium</vt:lpstr>
      <vt:lpstr>EB Garamond Medium Italic</vt:lpstr>
      <vt:lpstr>Gill Sans MT</vt:lpstr>
      <vt:lpstr>Symbol</vt:lpstr>
      <vt:lpstr>Times New Roman</vt:lpstr>
      <vt:lpstr>Wingdings</vt:lpstr>
      <vt:lpstr>Wingdings 2</vt:lpstr>
      <vt:lpstr>Дивиденд</vt:lpstr>
      <vt:lpstr> ДЕПАРТАМЕНТ ОБРАЗОВАНИЯ И НАУКИ ГОРОДА МОСКВЫ ГОСУДАРСТВЕННОЕ БЮДЖЕТНОЕ ОБЩЕОБРАЗОВАТЕЛЬНОЕ УЧРЕЖДЕНИЕ  ГОРОДА МОСКВЫ  «ШКОЛА № 2089»</vt:lpstr>
      <vt:lpstr>Преемственность ступеней образования</vt:lpstr>
      <vt:lpstr>Требования к инклюзивному уроку</vt:lpstr>
      <vt:lpstr>Планирование работы при подготовке к уроку Ориентир на планируемые результаты для обучающихся инклюзивного класса</vt:lpstr>
      <vt:lpstr>Режим организации урока </vt:lpstr>
      <vt:lpstr>Презентация PowerPoint</vt:lpstr>
      <vt:lpstr>Презентация PowerPoint</vt:lpstr>
      <vt:lpstr>Адаптация материалов Способы адаптации учебных заданий</vt:lpstr>
      <vt:lpstr>Математика</vt:lpstr>
      <vt:lpstr>Способы преодоления трудностей при изучении предмета «Математика»</vt:lpstr>
      <vt:lpstr>Русский язык</vt:lpstr>
      <vt:lpstr>Способы преодоления трудностей при изучении предмета «Русский язык»</vt:lpstr>
      <vt:lpstr>Литературное чтение</vt:lpstr>
      <vt:lpstr>Способы преодоления трудностей при изучении предмета «Литературное чтение»</vt:lpstr>
      <vt:lpstr>Способы преодоления трудностей при изучении предмета «Окружающий мир»</vt:lpstr>
      <vt:lpstr>Успешность учителя в проектировании и реализации урока в инклюзивном классе зависит от:</vt:lpstr>
      <vt:lpstr>Презентация PowerPoint</vt:lpstr>
      <vt:lpstr>Проектирование современного урока русского языка в инклюзивном классе 5 класс</vt:lpstr>
      <vt:lpstr>Преемственность ступеней образования</vt:lpstr>
      <vt:lpstr>Основные проблемы инклюзивного урока </vt:lpstr>
      <vt:lpstr>Особенности инклюзивного класса </vt:lpstr>
      <vt:lpstr>Этапы проектирования урока </vt:lpstr>
      <vt:lpstr>Методы и технологии, применяемые для построения урока </vt:lpstr>
      <vt:lpstr>Примеры адаптаций для разных категорий учеников </vt:lpstr>
      <vt:lpstr>Проектирование современного урока истории в 7 классе</vt:lpstr>
      <vt:lpstr>Условия для включения в процесс обучения учащихся с образовательными потребностями:</vt:lpstr>
      <vt:lpstr>Презентация PowerPoint</vt:lpstr>
      <vt:lpstr>Инклюзивный урок: I. Организационный момент</vt:lpstr>
      <vt:lpstr>Рекомендации ППк по индивидуализации специальных условий образования   (пространственно временная организация) </vt:lpstr>
      <vt:lpstr>II. Изучение нового материала  Причины народных выступлений (работа с текстом учебника) </vt:lpstr>
      <vt:lpstr>II. Изучение нового материала: работа в группах </vt:lpstr>
      <vt:lpstr>III. Закрепление изученного материала Выполнение тестовых заданий </vt:lpstr>
      <vt:lpstr>IV Рефлексия</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ДЕПАРТАМЕНТ ОБРАЗОВАНИЯ И НАУКИ ГОРОДА МОСКВЫ ГОСУДАРСТВЕННОЕ БЮДЖЕТНОЕ ОБЩЕОБРАЗОВАТЕЛЬНОЕ УЧРЕЖДЕНИЕ  ГОРОДА МОСКВЫ  «ШКОЛА № 2089»</dc:title>
  <dc:creator>Крылова Юлия Владимировна</dc:creator>
  <cp:lastModifiedBy>Крылова Юлия Владимировна</cp:lastModifiedBy>
  <cp:revision>24</cp:revision>
  <dcterms:created xsi:type="dcterms:W3CDTF">2025-03-25T07:49:33Z</dcterms:created>
  <dcterms:modified xsi:type="dcterms:W3CDTF">2025-03-27T10:30:15Z</dcterms:modified>
</cp:coreProperties>
</file>