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F3CC7-6570-4433-912F-10ECC158D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3FB181-D34E-4C64-BE51-2D972653D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6927F0-6CDD-4C7E-B8CA-0CD46969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DE6B95-2599-48A9-BE63-98677052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1BA720-7E38-410F-A299-DFB6EBA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6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37F71-C552-47DC-87AB-C3AED79B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DE973C-F0CF-4FDA-9181-B4091BEF0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6E5A5-2D4B-4E69-AE30-F9E35BB4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A8D7D-797C-41B6-9F41-A8ADE86A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C8036-522E-4BAA-BF42-C617966F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26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2B3E55-F9D8-4F41-BE81-50D4A2D3B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BC119E-F4CA-4064-ADB6-69E4C1C4B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3D433B-CBF5-47B6-A080-DC6883D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490759-3663-4A75-8D92-920CC729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0CE0D-5DA1-45FD-A50E-D70C7D36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17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C92-22A9-4A99-999F-8A81EE619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A304D-3032-471A-BC7E-4ACBC756D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A18EB-284E-45D8-B947-F8E7A401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2B2909-11B1-4CF8-9808-C216E632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BE632-1630-44F6-9FD8-A3586B39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1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6AA49-6C9D-4CE6-A9BD-FD21334E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0ADDD-EE99-467B-BA80-AC265D20D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3A43B-0E9F-45B9-AB04-3663EF1D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61A3E0-C0B9-4669-AACF-9E3EE5B3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3F6ED6-660B-4E68-B42E-103D72CC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9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4C221-5DB1-46F9-8037-806838FF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9A6C7-32AD-4139-B678-EC71298A0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CBE305-2B9B-460E-910D-3CEB0280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8BD51B-BF6E-44A5-BCC7-0B243692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8B7D3C-A1DE-4029-AB67-F599FA6A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018EFB-262F-4759-9784-A48BF049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87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2BC29-74B0-4017-ACA1-6892A44D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ABE57A-C403-4ED0-80D0-42372AC0A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42F5E7-1B91-40E3-A9B9-A9E8DAEB4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3A230C-5BC8-4A52-BDC5-905C33D48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B75304-70ED-450B-96CE-7B1CEE0E9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E5FF24-FD5F-4805-97AC-96754029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54A51D-FD2A-4ED9-AAFB-C0BC7A07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0E92F8-2B67-4FD2-B5BC-10018636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60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D1B4E-3F7B-410B-B838-44C7B7C5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39BE38-8819-4221-8F6F-07FFF0F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5ADEEB-76DE-4248-81D0-183AFF4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C26551-EB9E-433C-A3BC-95B3D794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7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055DDF-F50A-471D-B757-7ED672A8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614ED3-33E5-4D57-9667-33A83CA3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4FD49C-5CEF-46DF-BE25-71FE884B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7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BB968-761D-407C-88EB-A77C1506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3AB7D2-78B8-41B4-B97A-AFCA27307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F38453-71D3-4407-A7A3-4A3DA5940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91082D-0A7F-4A32-B9CB-10285E0F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855A0E-51E6-4DDE-A1B8-6BEA343B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0D3CF9-54AE-47A8-B799-F8F03C4C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70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9AD0F-23E0-40C4-8021-7676A7F56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F3D1E9-185B-4F02-A449-35F611159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7DEB5A-9A63-45E6-84A2-1EB10BA27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C72F49-9B01-491F-B4F7-10CF2664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9772F-202B-4E47-9D80-C88D92AA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905855-1CB9-4A46-A294-5F7637E4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89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D6978-9206-493D-9A04-04A05F98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A0B310-25D9-48EE-84C4-182ACAD2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5D9D8-AE16-4C21-9DE7-1B0618236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02E7-261B-42F4-8910-0B620250F083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2AFD79-EE63-46CC-B6BB-4436F7153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5083C9-2CC1-49FA-8506-9AC3A3491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5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591580" y="237614"/>
            <a:ext cx="1143000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БАЗОВЫЙ </a:t>
            </a:r>
            <a:r>
              <a:rPr lang="ru-RU" spc="51" dirty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СЦЕНАРИЙУДАЛЕНИЕ С ГИА, НЕУДОВЛЕТВОРИТЕЛЬНЫЙ РЕЗУЛЬТАТ </a:t>
            </a: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ГИА</a:t>
            </a:r>
            <a:endParaRPr kumimoji="0" lang="ru-RU" sz="1800" b="0" i="0" u="none" strike="noStrike" kern="1200" cap="none" spc="51" normalizeH="0" baseline="0" noProof="0" dirty="0">
              <a:ln>
                <a:noFill/>
              </a:ln>
              <a:solidFill>
                <a:srgbClr val="58AC9E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692807" y="683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pPr marL="0" marR="0" lvl="0" indent="25398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580" y="341036"/>
            <a:ext cx="360000" cy="360000"/>
          </a:xfrm>
          <a:prstGeom prst="rect">
            <a:avLst/>
          </a:prstGeom>
          <a:solidFill>
            <a:srgbClr val="58AC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824EE12A-06D8-406B-A31C-6860B753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369101"/>
              </p:ext>
            </p:extLst>
          </p:nvPr>
        </p:nvGraphicFramePr>
        <p:xfrm>
          <a:off x="231580" y="998049"/>
          <a:ext cx="11704258" cy="3331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270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3877115">
                  <a:extLst>
                    <a:ext uri="{9D8B030D-6E8A-4147-A177-3AD203B41FA5}">
                      <a16:colId xmlns:a16="http://schemas.microsoft.com/office/drawing/2014/main" val="928417623"/>
                    </a:ext>
                  </a:extLst>
                </a:gridCol>
                <a:gridCol w="3578873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5593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</a:rPr>
                        <a:t>Первый блок:</a:t>
                      </a:r>
                    </a:p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диагностика проблемы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Второй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Третий блок: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18223"/>
                  </a:ext>
                </a:extLst>
              </a:tr>
              <a:tr h="472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6088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ребенок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03902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Дать возможность ребенку открыто рассказать о своих переживаниях и эмоциях, связанных с экзаменом.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Помочь ребенку осознать и назвать свои чувства.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Снизить уровень тревожности и эмоционального напряжения.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Помочь ребенку проанализировать ситуацию: что привело к неудаче, какие были трудности.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Выявить факторы, которые мешали или, наоборот, могли бы помочь справиться с ситуацией.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Найти примеры успешного преодоления трудностей в прошлом опыте ребенка.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Сформировать «копилку ресурсов» — список личных сильных сторон, способов самопомощи и поддержки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с ребенком возможные варианты выхода из сложившейся ситуации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Совместно составить конкретный план действий по преодолению ситуации.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Определить круг лиц, которые могут оказать поддержку на каждом этапе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Поддержать инициативу ребенка в самостоятельном решении проблемы.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82DDE459-74FB-4373-9650-EC95866ED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6562"/>
              </p:ext>
            </p:extLst>
          </p:nvPr>
        </p:nvGraphicFramePr>
        <p:xfrm>
          <a:off x="2493272" y="5693813"/>
          <a:ext cx="7626616" cy="871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3308">
                  <a:extLst>
                    <a:ext uri="{9D8B030D-6E8A-4147-A177-3AD203B41FA5}">
                      <a16:colId xmlns:a16="http://schemas.microsoft.com/office/drawing/2014/main" val="425651960"/>
                    </a:ext>
                  </a:extLst>
                </a:gridCol>
                <a:gridCol w="3813308">
                  <a:extLst>
                    <a:ext uri="{9D8B030D-6E8A-4147-A177-3AD203B41FA5}">
                      <a16:colId xmlns:a16="http://schemas.microsoft.com/office/drawing/2014/main" val="2761522765"/>
                    </a:ext>
                  </a:extLst>
                </a:gridCol>
              </a:tblGrid>
              <a:tr h="1881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классный руководитель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775269"/>
                  </a:ext>
                </a:extLst>
              </a:tr>
              <a:tr h="20619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86154"/>
                  </a:ext>
                </a:extLst>
              </a:tr>
              <a:tr h="20619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35375"/>
                  </a:ext>
                </a:extLst>
              </a:tr>
            </a:tbl>
          </a:graphicData>
        </a:graphic>
      </p:graphicFrame>
      <p:graphicFrame>
        <p:nvGraphicFramePr>
          <p:cNvPr id="11" name="Объект 3">
            <a:extLst>
              <a:ext uri="{FF2B5EF4-FFF2-40B4-BE49-F238E27FC236}">
                <a16:creationId xmlns:a16="http://schemas.microsoft.com/office/drawing/2014/main" id="{D80B0B82-E64B-403F-8E16-678D18CD5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042700"/>
              </p:ext>
            </p:extLst>
          </p:nvPr>
        </p:nvGraphicFramePr>
        <p:xfrm>
          <a:off x="231580" y="4443560"/>
          <a:ext cx="11704258" cy="1136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9002">
                  <a:extLst>
                    <a:ext uri="{9D8B030D-6E8A-4147-A177-3AD203B41FA5}">
                      <a16:colId xmlns:a16="http://schemas.microsoft.com/office/drawing/2014/main" val="2576583094"/>
                    </a:ext>
                  </a:extLst>
                </a:gridCol>
                <a:gridCol w="3812628">
                  <a:extLst>
                    <a:ext uri="{9D8B030D-6E8A-4147-A177-3AD203B41FA5}">
                      <a16:colId xmlns:a16="http://schemas.microsoft.com/office/drawing/2014/main" val="842881593"/>
                    </a:ext>
                  </a:extLst>
                </a:gridCol>
                <a:gridCol w="3812628">
                  <a:extLst>
                    <a:ext uri="{9D8B030D-6E8A-4147-A177-3AD203B41FA5}">
                      <a16:colId xmlns:a16="http://schemas.microsoft.com/office/drawing/2014/main" val="4293347480"/>
                    </a:ext>
                  </a:extLst>
                </a:gridCol>
              </a:tblGrid>
              <a:tr h="29757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родитель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82061"/>
                  </a:ext>
                </a:extLst>
              </a:tr>
              <a:tr h="2864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88038"/>
                  </a:ext>
                </a:extLst>
              </a:tr>
              <a:tr h="259757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оценка результатов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238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701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210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10</cp:revision>
  <dcterms:created xsi:type="dcterms:W3CDTF">2024-12-06T12:58:02Z</dcterms:created>
  <dcterms:modified xsi:type="dcterms:W3CDTF">2025-07-28T14:14:47Z</dcterms:modified>
</cp:coreProperties>
</file>