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1225" r:id="rId2"/>
  </p:sldIdLst>
  <p:sldSz cx="12192000" cy="6858000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Montserrat" panose="00000500000000000000" pitchFamily="2" charset="-52"/>
      <p:regular r:id="rId9"/>
      <p:bold r:id="rId10"/>
      <p:boldItalic r:id="rId11"/>
    </p:embeddedFont>
    <p:embeddedFont>
      <p:font typeface="Montserrat Regular" panose="00000500000000000000" pitchFamily="2" charset="-52"/>
      <p:regular r:id="rId1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BBD7"/>
    <a:srgbClr val="58A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4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F3CC7-6570-4433-912F-10ECC158D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3FB181-D34E-4C64-BE51-2D972653D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6927F0-6CDD-4C7E-B8CA-0CD469698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31.07.2025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DE6B95-2599-48A9-BE63-98677052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1BA720-7E38-410F-A299-DFB6EBA8F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462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037F71-C552-47DC-87AB-C3AED79BE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DE973C-F0CF-4FDA-9181-B4091BEF0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F6E5A5-2D4B-4E69-AE30-F9E35BB47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31.07.2025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9A8D7D-797C-41B6-9F41-A8ADE86AF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6C8036-522E-4BAA-BF42-C617966F7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264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42B3E55-F9D8-4F41-BE81-50D4A2D3BD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BC119E-F4CA-4064-ADB6-69E4C1C4B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3D433B-CBF5-47B6-A080-DC6883D45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31.07.2025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490759-3663-4A75-8D92-920CC7290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C0CE0D-5DA1-45FD-A50E-D70C7D360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174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16BC92-22A9-4A99-999F-8A81EE619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6A304D-3032-471A-BC7E-4ACBC756D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A18EB-284E-45D8-B947-F8E7A401D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31.07.2025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2B2909-11B1-4CF8-9808-C216E632D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7BE632-1630-44F6-9FD8-A3586B399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010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6AA49-6C9D-4CE6-A9BD-FD21334E5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70ADDD-EE99-467B-BA80-AC265D20D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33A43B-0E9F-45B9-AB04-3663EF1DD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31.07.2025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61A3E0-C0B9-4669-AACF-9E3EE5B3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3F6ED6-660B-4E68-B42E-103D72CCB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987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4C221-5DB1-46F9-8037-806838FFE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89A6C7-32AD-4139-B678-EC71298A0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CBE305-2B9B-460E-910D-3CEB02800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8BD51B-BF6E-44A5-BCC7-0B243692F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31.07.2025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8B7D3C-A1DE-4029-AB67-F599FA6AE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018EFB-262F-4759-9784-A48BF0493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72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22BC29-74B0-4017-ACA1-6892A44D2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ABE57A-C403-4ED0-80D0-42372AC0A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42F5E7-1B91-40E3-A9B9-A9E8DAEB4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C3A230C-5BC8-4A52-BDC5-905C33D481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B75304-70ED-450B-96CE-7B1CEE0E9A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E5FF24-FD5F-4805-97AC-967540291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31.07.2025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D54A51D-FD2A-4ED9-AAFB-C0BC7A07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00E92F8-2B67-4FD2-B5BC-100186360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60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D1B4E-3F7B-410B-B838-44C7B7C55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39BE38-8819-4221-8F6F-07FFF0FA3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31.07.2025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15ADEEB-76DE-4248-81D0-183AFF4AA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C26551-EB9E-433C-A3BC-95B3D7948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27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5055DDF-F50A-471D-B757-7ED672A86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31.07.2025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614ED3-33E5-4D57-9667-33A83CA33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4FD49C-5CEF-46DF-BE25-71FE884B0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570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BBB968-761D-407C-88EB-A77C1506C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3AB7D2-78B8-41B4-B97A-AFCA27307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F38453-71D3-4407-A7A3-4A3DA5940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91082D-0A7F-4A32-B9CB-10285E0F4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31.07.2025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855A0E-51E6-4DDE-A1B8-6BEA343BD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0D3CF9-54AE-47A8-B799-F8F03C4CA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70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9AD0F-23E0-40C4-8021-7676A7F56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7F3D1E9-185B-4F02-A449-35F611159F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7DEB5A-9A63-45E6-84A2-1EB10BA27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C72F49-9B01-491F-B4F7-10CF26646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31.07.2025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29772F-202B-4E47-9D80-C88D92AA8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905855-1CB9-4A46-A294-5F7637E4E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89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D6978-9206-493D-9A04-04A05F98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A0B310-25D9-48EE-84C4-182ACAD2D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5D9D8-AE16-4C21-9DE7-1B0618236C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202E7-261B-42F4-8910-0B620250F083}" type="datetimeFigureOut">
              <a:rPr lang="ru-RU" smtClean="0"/>
              <a:t>31.07.2025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2AFD79-EE63-46CC-B6BB-4436F71536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5083C9-2CC1-49FA-8506-9AC3A3491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65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24EE12A-06D8-406B-A31C-6860B75380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853720"/>
              </p:ext>
            </p:extLst>
          </p:nvPr>
        </p:nvGraphicFramePr>
        <p:xfrm>
          <a:off x="195086" y="914400"/>
          <a:ext cx="11712210" cy="3951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2442">
                  <a:extLst>
                    <a:ext uri="{9D8B030D-6E8A-4147-A177-3AD203B41FA5}">
                      <a16:colId xmlns:a16="http://schemas.microsoft.com/office/drawing/2014/main" val="1871631541"/>
                    </a:ext>
                  </a:extLst>
                </a:gridCol>
                <a:gridCol w="2342442">
                  <a:extLst>
                    <a:ext uri="{9D8B030D-6E8A-4147-A177-3AD203B41FA5}">
                      <a16:colId xmlns:a16="http://schemas.microsoft.com/office/drawing/2014/main" val="928417623"/>
                    </a:ext>
                  </a:extLst>
                </a:gridCol>
                <a:gridCol w="2342442">
                  <a:extLst>
                    <a:ext uri="{9D8B030D-6E8A-4147-A177-3AD203B41FA5}">
                      <a16:colId xmlns:a16="http://schemas.microsoft.com/office/drawing/2014/main" val="1170006349"/>
                    </a:ext>
                  </a:extLst>
                </a:gridCol>
                <a:gridCol w="2342442">
                  <a:extLst>
                    <a:ext uri="{9D8B030D-6E8A-4147-A177-3AD203B41FA5}">
                      <a16:colId xmlns:a16="http://schemas.microsoft.com/office/drawing/2014/main" val="2522327279"/>
                    </a:ext>
                  </a:extLst>
                </a:gridCol>
                <a:gridCol w="2342442">
                  <a:extLst>
                    <a:ext uri="{9D8B030D-6E8A-4147-A177-3AD203B41FA5}">
                      <a16:colId xmlns:a16="http://schemas.microsoft.com/office/drawing/2014/main" val="4286131308"/>
                    </a:ext>
                  </a:extLst>
                </a:gridCol>
              </a:tblGrid>
              <a:tr h="4299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ontserrat" panose="00000500000000000000"/>
                        </a:rPr>
                        <a:t>Первый блок:</a:t>
                      </a:r>
                    </a:p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/>
                        </a:rPr>
                        <a:t>диагностика проблемы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Второй блок:</a:t>
                      </a:r>
                    </a:p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/>
                        </a:rPr>
                        <a:t>консультирование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Третий блок: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/>
                        </a:rPr>
                        <a:t>оценка динамики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918223"/>
                  </a:ext>
                </a:extLst>
              </a:tr>
              <a:tr h="3628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Montserrat" panose="00000500000000000000"/>
                        </a:rPr>
                        <a:t>Консультация 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Montserrat" panose="00000500000000000000"/>
                        </a:rPr>
                        <a:t>Консультация 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Montserrat" panose="00000500000000000000"/>
                        </a:rPr>
                        <a:t>Консультация 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Montserrat" panose="00000500000000000000"/>
                        </a:rPr>
                        <a:t>Консультация 4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Montserrat" panose="00000500000000000000"/>
                        </a:rPr>
                        <a:t>Консультация 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068477"/>
                  </a:ext>
                </a:extLst>
              </a:tr>
              <a:tr h="200516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Тезисный план, ребенок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113400"/>
                  </a:ext>
                </a:extLst>
              </a:tr>
              <a:tr h="295786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Оценить эмоциональное состояние ребенка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Выявить основные переживания ребенка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 Совместно с ребенком определить его отношение к себе и уровень самооценки</a:t>
                      </a:r>
                    </a:p>
                  </a:txBody>
                  <a:tcPr marL="72000" marR="36000" marT="72000" marB="36000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Выявить негативные установки и их происхождение (кто или что повлияло на формирование этих </a:t>
                      </a:r>
                      <a:r>
                        <a:rPr lang="ru-RU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глядов</a:t>
                      </a: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Обсудить ситуации успеха для формирования более сбалансированного отношения к себе.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Поддержать ребенка в поиске ресурсов для повышения самооценки.</a:t>
                      </a:r>
                    </a:p>
                  </a:txBody>
                  <a:tcPr marL="72000" marR="36000" marT="72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Помочь ребенку увидеть свои сильные стороны и внутренние ресурсы.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Вспомнить положительные моменты прошлого опыта как источник поддержки в настоящем.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2000" marR="36000" marT="72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Определить людей или занятия, которые могут поддерживать ребенка в трудной ситуации.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Помочь ребенку вспомнить или открыть для себя новые интересы и хобби.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Совместно составить план возвращения к приятным и поддерживающим занятиям.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72000" marB="36000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Совместно разработать реалистичный и посильный план действий на ближайшее время.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Ориентировать ребенка на долгосрочные позитивные цели</a:t>
                      </a:r>
                    </a:p>
                  </a:txBody>
                  <a:tcPr marL="72000" marR="36000" marT="72000" marB="36000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166466"/>
                  </a:ext>
                </a:extLst>
              </a:tr>
            </a:tbl>
          </a:graphicData>
        </a:graphic>
      </p:graphicFrame>
      <p:sp>
        <p:nvSpPr>
          <p:cNvPr id="12" name="Google Shape;237;p5">
            <a:extLst>
              <a:ext uri="{FF2B5EF4-FFF2-40B4-BE49-F238E27FC236}">
                <a16:creationId xmlns:a16="http://schemas.microsoft.com/office/drawing/2014/main" id="{3E6F49F7-F0EF-4DC9-8DAA-9F7587830E36}"/>
              </a:ext>
            </a:extLst>
          </p:cNvPr>
          <p:cNvSpPr/>
          <p:nvPr/>
        </p:nvSpPr>
        <p:spPr>
          <a:xfrm>
            <a:off x="761999" y="164559"/>
            <a:ext cx="1114529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defRPr/>
            </a:pPr>
            <a:r>
              <a:rPr kumimoji="0" lang="ru-RU" sz="1800" b="0" i="0" u="none" strike="noStrike" kern="1200" cap="none" spc="51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Arial"/>
              </a:rPr>
              <a:t>ЧТО ДОЛЖЕН ДЕЛАТЬ ШКОЛЬНЫЙ </a:t>
            </a:r>
            <a:r>
              <a:rPr lang="ru-RU" spc="51" dirty="0" smtClean="0">
                <a:solidFill>
                  <a:prstClr val="white">
                    <a:lumMod val="65000"/>
                  </a:prstClr>
                </a:solidFill>
                <a:latin typeface="Montserrat" panose="00000500000000000000" pitchFamily="2" charset="-52"/>
                <a:sym typeface="Arial"/>
              </a:rPr>
              <a:t>ПСИХОЛОГ:</a:t>
            </a:r>
          </a:p>
          <a:p>
            <a:pPr lvl="0">
              <a:defRPr/>
            </a:pPr>
            <a:r>
              <a:rPr lang="ru-RU" spc="51" dirty="0" smtClean="0">
                <a:solidFill>
                  <a:srgbClr val="3DBBD7"/>
                </a:solidFill>
                <a:latin typeface="Montserrat" panose="00000500000000000000" pitchFamily="2" charset="-52"/>
                <a:sym typeface="Arial"/>
              </a:rPr>
              <a:t>БАЗОВЫЙ </a:t>
            </a:r>
            <a:r>
              <a:rPr lang="ru-RU" spc="51" dirty="0">
                <a:solidFill>
                  <a:srgbClr val="3DBBD7"/>
                </a:solidFill>
                <a:latin typeface="Montserrat" panose="00000500000000000000" pitchFamily="2" charset="-52"/>
                <a:sym typeface="Arial"/>
              </a:rPr>
              <a:t>СЦЕНАРИЙ, НЕПРИНЯТИЕ </a:t>
            </a:r>
            <a:r>
              <a:rPr lang="ru-RU" spc="51" dirty="0" smtClean="0">
                <a:solidFill>
                  <a:srgbClr val="3DBBD7"/>
                </a:solidFill>
                <a:latin typeface="Montserrat" panose="00000500000000000000" pitchFamily="2" charset="-52"/>
                <a:sym typeface="Arial"/>
              </a:rPr>
              <a:t>СЕБЯ</a:t>
            </a:r>
            <a:endParaRPr kumimoji="0" lang="ru-RU" sz="1800" i="0" u="none" strike="noStrike" kern="1200" cap="none" spc="51" normalizeH="0" baseline="0" noProof="0" dirty="0">
              <a:ln>
                <a:noFill/>
              </a:ln>
              <a:solidFill>
                <a:srgbClr val="58AC9E"/>
              </a:solidFill>
              <a:effectLst/>
              <a:uLnTx/>
              <a:uFillTx/>
              <a:latin typeface="Montserrat" panose="00000500000000000000" pitchFamily="2" charset="-52"/>
            </a:endParaRPr>
          </a:p>
        </p:txBody>
      </p:sp>
      <p:sp>
        <p:nvSpPr>
          <p:cNvPr id="7" name="Google Shape;13;p1">
            <a:extLst>
              <a:ext uri="{FF2B5EF4-FFF2-40B4-BE49-F238E27FC236}">
                <a16:creationId xmlns:a16="http://schemas.microsoft.com/office/drawing/2014/main" id="{5B0C09A6-BC16-432C-B784-962F71C5C632}"/>
              </a:ext>
            </a:extLst>
          </p:cNvPr>
          <p:cNvSpPr txBox="1">
            <a:spLocks/>
          </p:cNvSpPr>
          <p:nvPr/>
        </p:nvSpPr>
        <p:spPr>
          <a:xfrm>
            <a:off x="11704391" y="248337"/>
            <a:ext cx="328774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25398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999999"/>
                </a:solidFill>
                <a:effectLst/>
                <a:uFillTx/>
                <a:latin typeface="Montserrat" panose="00000500000000000000" pitchFamily="2" charset="-52"/>
                <a:ea typeface="Montserrat" panose="00000500000000000000" pitchFamily="2" charset="-52"/>
                <a:cs typeface="Montserrat" panose="00000500000000000000" pitchFamily="2" charset="-52"/>
                <a:sym typeface="Montserrat Regular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25398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276B5-5657-4DD5-8C70-D2175F5395FC}" type="slidenum">
              <a: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panose="00000500000000000000" pitchFamily="2" charset="-52"/>
                <a:sym typeface="Montserrat Regular"/>
              </a:rPr>
              <a:t>1</a:t>
            </a:fld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Montserrat" panose="00000500000000000000" pitchFamily="2" charset="-52"/>
              <a:sym typeface="Montserrat Regular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82DDE459-74FB-4373-9650-EC95866ED9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398007"/>
              </p:ext>
            </p:extLst>
          </p:nvPr>
        </p:nvGraphicFramePr>
        <p:xfrm>
          <a:off x="195086" y="4925863"/>
          <a:ext cx="11712211" cy="711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69527">
                  <a:extLst>
                    <a:ext uri="{9D8B030D-6E8A-4147-A177-3AD203B41FA5}">
                      <a16:colId xmlns:a16="http://schemas.microsoft.com/office/drawing/2014/main" val="425651960"/>
                    </a:ext>
                  </a:extLst>
                </a:gridCol>
                <a:gridCol w="5642684">
                  <a:extLst>
                    <a:ext uri="{9D8B030D-6E8A-4147-A177-3AD203B41FA5}">
                      <a16:colId xmlns:a16="http://schemas.microsoft.com/office/drawing/2014/main" val="2761522765"/>
                    </a:ext>
                  </a:extLst>
                </a:gridCol>
              </a:tblGrid>
              <a:tr h="18816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Тезисный план</a:t>
                      </a: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, родитель</a:t>
                      </a: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775269"/>
                  </a:ext>
                </a:extLst>
              </a:tr>
              <a:tr h="20619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Консультация 1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Консультация 2</a:t>
                      </a: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486154"/>
                  </a:ext>
                </a:extLst>
              </a:tr>
              <a:tr h="206195"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Беседа по структурированному интервью, стандартизированные рекомендации</a:t>
                      </a: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Подведение итогов, стандартизированные рекомендации</a:t>
                      </a: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635375"/>
                  </a:ext>
                </a:extLst>
              </a:tr>
            </a:tbl>
          </a:graphicData>
        </a:graphic>
      </p:graphicFrame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id="{D80B0B82-E64B-403F-8E16-678D18CD57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520170"/>
              </p:ext>
            </p:extLst>
          </p:nvPr>
        </p:nvGraphicFramePr>
        <p:xfrm>
          <a:off x="194554" y="5699627"/>
          <a:ext cx="11702694" cy="1031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3486">
                  <a:extLst>
                    <a:ext uri="{9D8B030D-6E8A-4147-A177-3AD203B41FA5}">
                      <a16:colId xmlns:a16="http://schemas.microsoft.com/office/drawing/2014/main" val="2576583094"/>
                    </a:ext>
                  </a:extLst>
                </a:gridCol>
                <a:gridCol w="3813486">
                  <a:extLst>
                    <a:ext uri="{9D8B030D-6E8A-4147-A177-3AD203B41FA5}">
                      <a16:colId xmlns:a16="http://schemas.microsoft.com/office/drawing/2014/main" val="842881593"/>
                    </a:ext>
                  </a:extLst>
                </a:gridCol>
                <a:gridCol w="4075722">
                  <a:extLst>
                    <a:ext uri="{9D8B030D-6E8A-4147-A177-3AD203B41FA5}">
                      <a16:colId xmlns:a16="http://schemas.microsoft.com/office/drawing/2014/main" val="4293347480"/>
                    </a:ext>
                  </a:extLst>
                </a:gridCol>
              </a:tblGrid>
              <a:tr h="21496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Тезисный план</a:t>
                      </a: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, классный руководитель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982061"/>
                  </a:ext>
                </a:extLst>
              </a:tr>
              <a:tr h="19568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Консультация 1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Консультация 2</a:t>
                      </a: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Консультация 3</a:t>
                      </a: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388038"/>
                  </a:ext>
                </a:extLst>
              </a:tr>
              <a:tr h="465610"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Беседа по структурированному интервью, стандартизированные рекомендации</a:t>
                      </a:r>
                    </a:p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Подведение итогов, стандартизированные рекомендации</a:t>
                      </a: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Подведение итогов, оценка результатов работы</a:t>
                      </a:r>
                    </a:p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23803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4554" y="273881"/>
            <a:ext cx="360000" cy="360000"/>
          </a:xfrm>
          <a:prstGeom prst="rect">
            <a:avLst/>
          </a:prstGeom>
          <a:solidFill>
            <a:srgbClr val="3DB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4918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202</Words>
  <Application>Microsoft Office PowerPoint</Application>
  <PresentationFormat>Широкоэкранный</PresentationFormat>
  <Paragraphs>42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Times New Roman</vt:lpstr>
      <vt:lpstr>Arial</vt:lpstr>
      <vt:lpstr>Calibri Light</vt:lpstr>
      <vt:lpstr>Calibri</vt:lpstr>
      <vt:lpstr>Montserrat</vt:lpstr>
      <vt:lpstr>Montserrat Regular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Исаева Екатерина Сергеевна</dc:creator>
  <cp:lastModifiedBy>Romanova_LN1973@outlook.com</cp:lastModifiedBy>
  <cp:revision>17</cp:revision>
  <dcterms:created xsi:type="dcterms:W3CDTF">2024-12-06T12:58:02Z</dcterms:created>
  <dcterms:modified xsi:type="dcterms:W3CDTF">2025-07-31T10:50:05Z</dcterms:modified>
</cp:coreProperties>
</file>