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12192000"/>
  <p:notesSz cx="6858000" cy="9144000"/>
  <p:embeddedFontLst>
    <p:embeddedFont>
      <p:font typeface="Corbel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8" roundtripDataSignature="AMtx7mi4gKuLPyokREKCmDz9FCC5/igj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font" Target="fonts/Corbel-bold.fntdata"/><Relationship Id="rId14" Type="http://schemas.openxmlformats.org/officeDocument/2006/relationships/font" Target="fonts/Corbel-regular.fntdata"/><Relationship Id="rId17" Type="http://schemas.openxmlformats.org/officeDocument/2006/relationships/font" Target="fonts/Corbel-boldItalic.fntdata"/><Relationship Id="rId16" Type="http://schemas.openxmlformats.org/officeDocument/2006/relationships/font" Target="fonts/Corbel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showMasterSp="0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0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10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10"/>
          <p:cNvSpPr txBox="1"/>
          <p:nvPr>
            <p:ph type="ctrTitle"/>
          </p:nvPr>
        </p:nvSpPr>
        <p:spPr>
          <a:xfrm>
            <a:off x="1069848" y="1298448"/>
            <a:ext cx="73152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Corbel"/>
              <a:buNone/>
              <a:defRPr sz="59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" type="subTitle"/>
          </p:nvPr>
        </p:nvSpPr>
        <p:spPr>
          <a:xfrm>
            <a:off x="1100015" y="4670246"/>
            <a:ext cx="7315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200"/>
              <a:buNone/>
              <a:defRPr sz="2200" cap="none">
                <a:solidFill>
                  <a:srgbClr val="D7F0F6"/>
                </a:solidFill>
              </a:defRPr>
            </a:lvl1pPr>
            <a:lvl2pPr lvl="1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1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1"/>
          <p:cNvSpPr txBox="1"/>
          <p:nvPr>
            <p:ph idx="1" type="body"/>
          </p:nvPr>
        </p:nvSpPr>
        <p:spPr>
          <a:xfrm rot="5400000">
            <a:off x="4966548" y="-233172"/>
            <a:ext cx="5120640" cy="73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5" name="Google Shape;75;p31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1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1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2"/>
          <p:cNvSpPr txBox="1"/>
          <p:nvPr>
            <p:ph type="title"/>
          </p:nvPr>
        </p:nvSpPr>
        <p:spPr>
          <a:xfrm rot="5400000">
            <a:off x="-685800" y="2057400"/>
            <a:ext cx="49530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2"/>
          <p:cNvSpPr txBox="1"/>
          <p:nvPr>
            <p:ph idx="1" type="body"/>
          </p:nvPr>
        </p:nvSpPr>
        <p:spPr>
          <a:xfrm rot="5400000">
            <a:off x="4965192" y="-228600"/>
            <a:ext cx="5120640" cy="73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81" name="Google Shape;81;p32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2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2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93" name="Google Shape;93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9" name="Google Shape;99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5" name="Google Shape;10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" name="Google Shape;119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0" name="Google Shape;120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6" name="Google Shape;136;p1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7" name="Google Shape;13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3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3"/>
          <p:cNvSpPr txBox="1"/>
          <p:nvPr>
            <p:ph idx="1" type="body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4" name="Google Shape;24;p23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3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3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Google Shape;143;p2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4" name="Google Shape;144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2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" name="Google Shape;150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2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6" name="Google Shape;156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4"/>
          <p:cNvSpPr txBox="1"/>
          <p:nvPr>
            <p:ph type="title"/>
          </p:nvPr>
        </p:nvSpPr>
        <p:spPr>
          <a:xfrm>
            <a:off x="3867912" y="1298448"/>
            <a:ext cx="73152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5900"/>
              <a:buFont typeface="Corbel"/>
              <a:buNone/>
              <a:defRPr b="0" sz="5900">
                <a:solidFill>
                  <a:srgbClr val="59595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4"/>
          <p:cNvSpPr txBox="1"/>
          <p:nvPr>
            <p:ph idx="1" type="body"/>
          </p:nvPr>
        </p:nvSpPr>
        <p:spPr>
          <a:xfrm>
            <a:off x="3886200" y="4672584"/>
            <a:ext cx="7315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200"/>
              <a:buNone/>
              <a:defRPr sz="2200" cap="none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4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4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4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5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5"/>
          <p:cNvSpPr txBox="1"/>
          <p:nvPr>
            <p:ph idx="1" type="body"/>
          </p:nvPr>
        </p:nvSpPr>
        <p:spPr>
          <a:xfrm>
            <a:off x="3867912" y="868680"/>
            <a:ext cx="347472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36" name="Google Shape;36;p25"/>
          <p:cNvSpPr txBox="1"/>
          <p:nvPr>
            <p:ph idx="2" type="body"/>
          </p:nvPr>
        </p:nvSpPr>
        <p:spPr>
          <a:xfrm>
            <a:off x="7818120" y="868680"/>
            <a:ext cx="347472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37" name="Google Shape;37;p25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5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5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6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6"/>
          <p:cNvSpPr txBox="1"/>
          <p:nvPr>
            <p:ph idx="1" type="body"/>
          </p:nvPr>
        </p:nvSpPr>
        <p:spPr>
          <a:xfrm>
            <a:off x="3867912" y="1023586"/>
            <a:ext cx="3474720" cy="8077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6"/>
          <p:cNvSpPr txBox="1"/>
          <p:nvPr>
            <p:ph idx="2" type="body"/>
          </p:nvPr>
        </p:nvSpPr>
        <p:spPr>
          <a:xfrm>
            <a:off x="3867912" y="1930936"/>
            <a:ext cx="347472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44" name="Google Shape;44;p26"/>
          <p:cNvSpPr txBox="1"/>
          <p:nvPr>
            <p:ph idx="3" type="body"/>
          </p:nvPr>
        </p:nvSpPr>
        <p:spPr>
          <a:xfrm>
            <a:off x="7818463" y="1023586"/>
            <a:ext cx="3474720" cy="8131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6"/>
          <p:cNvSpPr txBox="1"/>
          <p:nvPr>
            <p:ph idx="4" type="body"/>
          </p:nvPr>
        </p:nvSpPr>
        <p:spPr>
          <a:xfrm>
            <a:off x="7818463" y="1930936"/>
            <a:ext cx="347472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46" name="Google Shape;46;p26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6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6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7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7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7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7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showMasterSp="0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8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8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8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9"/>
          <p:cNvSpPr txBox="1"/>
          <p:nvPr>
            <p:ph type="title"/>
          </p:nvPr>
        </p:nvSpPr>
        <p:spPr>
          <a:xfrm>
            <a:off x="256032" y="1143000"/>
            <a:ext cx="283464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rbel"/>
              <a:buNone/>
              <a:defRPr b="0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9"/>
          <p:cNvSpPr txBox="1"/>
          <p:nvPr>
            <p:ph idx="1" type="body"/>
          </p:nvPr>
        </p:nvSpPr>
        <p:spPr>
          <a:xfrm>
            <a:off x="3867912" y="868680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61" name="Google Shape;61;p29"/>
          <p:cNvSpPr txBox="1"/>
          <p:nvPr>
            <p:ph idx="2" type="body"/>
          </p:nvPr>
        </p:nvSpPr>
        <p:spPr>
          <a:xfrm>
            <a:off x="256032" y="3494176"/>
            <a:ext cx="2834640" cy="2321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29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9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9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0"/>
          <p:cNvSpPr txBox="1"/>
          <p:nvPr>
            <p:ph type="title"/>
          </p:nvPr>
        </p:nvSpPr>
        <p:spPr>
          <a:xfrm>
            <a:off x="256032" y="1143000"/>
            <a:ext cx="283464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rbel"/>
              <a:buNone/>
              <a:defRPr b="0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0"/>
          <p:cNvSpPr/>
          <p:nvPr>
            <p:ph idx="2" type="pic"/>
          </p:nvPr>
        </p:nvSpPr>
        <p:spPr>
          <a:xfrm>
            <a:off x="3570644" y="767419"/>
            <a:ext cx="8115230" cy="5330952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68" name="Google Shape;68;p30"/>
          <p:cNvSpPr txBox="1"/>
          <p:nvPr>
            <p:ph idx="1" type="body"/>
          </p:nvPr>
        </p:nvSpPr>
        <p:spPr>
          <a:xfrm>
            <a:off x="256032" y="3493008"/>
            <a:ext cx="2834640" cy="2322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30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0"/>
          <p:cNvSpPr txBox="1"/>
          <p:nvPr>
            <p:ph idx="11" type="ftr"/>
          </p:nvPr>
        </p:nvSpPr>
        <p:spPr>
          <a:xfrm>
            <a:off x="3499101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0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9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  <a:defRPr b="0" i="0" sz="36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9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" name="Google Shape;9;p9"/>
          <p:cNvSpPr txBox="1"/>
          <p:nvPr>
            <p:ph idx="1" type="body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6" name="Google Shape;86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gif"/><Relationship Id="rId4" Type="http://schemas.openxmlformats.org/officeDocument/2006/relationships/image" Target="../media/image1.jpg"/><Relationship Id="rId5" Type="http://schemas.openxmlformats.org/officeDocument/2006/relationships/image" Target="../media/image4.png"/><Relationship Id="rId6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6.png"/><Relationship Id="rId6" Type="http://schemas.openxmlformats.org/officeDocument/2006/relationships/image" Target="../media/image8.png"/><Relationship Id="rId7" Type="http://schemas.openxmlformats.org/officeDocument/2006/relationships/image" Target="../media/image2.png"/><Relationship Id="rId8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5" Type="http://schemas.openxmlformats.org/officeDocument/2006/relationships/image" Target="../media/image6.png"/><Relationship Id="rId6" Type="http://schemas.openxmlformats.org/officeDocument/2006/relationships/image" Target="../media/image10.jpg"/><Relationship Id="rId7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"/>
          <p:cNvSpPr txBox="1"/>
          <p:nvPr>
            <p:ph type="ctrTitle"/>
          </p:nvPr>
        </p:nvSpPr>
        <p:spPr>
          <a:xfrm>
            <a:off x="245660" y="1555473"/>
            <a:ext cx="8447964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r>
              <a:rPr lang="ru-RU" sz="3200">
                <a:latin typeface="Arial"/>
                <a:ea typeface="Arial"/>
                <a:cs typeface="Arial"/>
                <a:sym typeface="Arial"/>
              </a:rPr>
              <a:t>Методы и приёмы предупреждения проблемного поведения в работе учителя инклюзивного класса с детьми с ОВЗ</a:t>
            </a:r>
            <a:endParaRPr sz="3200"/>
          </a:p>
        </p:txBody>
      </p:sp>
      <p:sp>
        <p:nvSpPr>
          <p:cNvPr id="164" name="Google Shape;164;p1"/>
          <p:cNvSpPr txBox="1"/>
          <p:nvPr>
            <p:ph idx="1" type="subTitle"/>
          </p:nvPr>
        </p:nvSpPr>
        <p:spPr>
          <a:xfrm>
            <a:off x="140208" y="4295695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i="1" lang="ru-RU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Шедания Ираклий Ревазиевич, старший методист                                                                                                   Тюрина Анастасия Николаевна, педагог-психолог</a:t>
            </a:r>
            <a:endParaRPr/>
          </a:p>
        </p:txBody>
      </p:sp>
      <p:pic>
        <p:nvPicPr>
          <p:cNvPr id="165" name="Google Shape;16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33728" y="65854"/>
            <a:ext cx="774918" cy="65443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Городской психолого-педагогический центр" id="166" name="Google Shape;16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0208" y="119953"/>
            <a:ext cx="1493520" cy="5462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101984" y="65855"/>
            <a:ext cx="1601336" cy="617734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1"/>
          <p:cNvSpPr/>
          <p:nvPr/>
        </p:nvSpPr>
        <p:spPr>
          <a:xfrm>
            <a:off x="1" y="962766"/>
            <a:ext cx="9103282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b="0" i="0" lang="ru-RU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 учреждение города Москвы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b="0" i="0" lang="ru-RU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«Школа № 830»</a:t>
            </a:r>
            <a:endParaRPr b="0" i="0" sz="16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"/>
          <p:cNvSpPr/>
          <p:nvPr/>
        </p:nvSpPr>
        <p:spPr>
          <a:xfrm>
            <a:off x="4645574" y="5715504"/>
            <a:ext cx="2905402" cy="76944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Письмо Минпросвещения России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от 20.02.2019 № ТС-551/07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ru-RU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«О сопровождении образования обучающихся с ОВЗ и инвалидностью» </a:t>
            </a:r>
            <a:endParaRPr/>
          </a:p>
        </p:txBody>
      </p:sp>
      <p:sp>
        <p:nvSpPr>
          <p:cNvPr id="174" name="Google Shape;174;p2"/>
          <p:cNvSpPr/>
          <p:nvPr/>
        </p:nvSpPr>
        <p:spPr>
          <a:xfrm>
            <a:off x="0" y="0"/>
            <a:ext cx="12192000" cy="961460"/>
          </a:xfrm>
          <a:prstGeom prst="rect">
            <a:avLst/>
          </a:prstGeom>
          <a:solidFill>
            <a:srgbClr val="40BAD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75" name="Google Shape;175;p2"/>
          <p:cNvSpPr/>
          <p:nvPr/>
        </p:nvSpPr>
        <p:spPr>
          <a:xfrm>
            <a:off x="457200" y="249897"/>
            <a:ext cx="112776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Преемственность образовательного маршрута обучающихся с ОВЗ</a:t>
            </a:r>
            <a:endParaRPr/>
          </a:p>
        </p:txBody>
      </p:sp>
      <p:sp>
        <p:nvSpPr>
          <p:cNvPr id="176" name="Google Shape;176;p2"/>
          <p:cNvSpPr/>
          <p:nvPr/>
        </p:nvSpPr>
        <p:spPr>
          <a:xfrm>
            <a:off x="0" y="6608102"/>
            <a:ext cx="12192000" cy="249897"/>
          </a:xfrm>
          <a:prstGeom prst="rect">
            <a:avLst/>
          </a:prstGeom>
          <a:solidFill>
            <a:srgbClr val="DBDBDB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177" name="Google Shape;177;p2"/>
          <p:cNvGrpSpPr/>
          <p:nvPr/>
        </p:nvGrpSpPr>
        <p:grpSpPr>
          <a:xfrm>
            <a:off x="263144" y="1408553"/>
            <a:ext cx="11471656" cy="4123566"/>
            <a:chOff x="0" y="0"/>
            <a:chExt cx="11471656" cy="4123566"/>
          </a:xfrm>
        </p:grpSpPr>
        <p:cxnSp>
          <p:nvCxnSpPr>
            <p:cNvPr id="178" name="Google Shape;178;p2"/>
            <p:cNvCxnSpPr/>
            <p:nvPr/>
          </p:nvCxnSpPr>
          <p:spPr>
            <a:xfrm>
              <a:off x="0" y="0"/>
              <a:ext cx="11471656" cy="0"/>
            </a:xfrm>
            <a:prstGeom prst="straightConnector1">
              <a:avLst/>
            </a:prstGeom>
            <a:solidFill>
              <a:srgbClr val="4372C3"/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79" name="Google Shape;179;p2"/>
            <p:cNvSpPr/>
            <p:nvPr/>
          </p:nvSpPr>
          <p:spPr>
            <a:xfrm>
              <a:off x="0" y="0"/>
              <a:ext cx="2294331" cy="2061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2"/>
            <p:cNvSpPr txBox="1"/>
            <p:nvPr/>
          </p:nvSpPr>
          <p:spPr>
            <a:xfrm>
              <a:off x="0" y="0"/>
              <a:ext cx="2294331" cy="2061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76200" spcFirstLastPara="1" rIns="76200" wrap="square" tIns="7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Noto Sans Symbols"/>
                <a:buNone/>
              </a:pPr>
              <a:r>
                <a:rPr b="0" i="0" lang="ru-RU" sz="2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Психолого-педагогический консилиум</a:t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2466406" y="24237"/>
              <a:ext cx="9005249" cy="484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2"/>
            <p:cNvSpPr txBox="1"/>
            <p:nvPr/>
          </p:nvSpPr>
          <p:spPr>
            <a:xfrm>
              <a:off x="2466406" y="24237"/>
              <a:ext cx="9005249" cy="484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7150" lIns="57150" spcFirstLastPara="1" rIns="57150" wrap="square" tIns="571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b="0" i="0" lang="ru-RU" sz="15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переход с уровня дошкольного образования в 1 класс</a:t>
              </a:r>
              <a:endPara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83" name="Google Shape;183;p2"/>
            <p:cNvCxnSpPr/>
            <p:nvPr/>
          </p:nvCxnSpPr>
          <p:spPr>
            <a:xfrm>
              <a:off x="2294331" y="508977"/>
              <a:ext cx="9177324" cy="0"/>
            </a:xfrm>
            <a:prstGeom prst="straightConnector1">
              <a:avLst/>
            </a:prstGeom>
            <a:solidFill>
              <a:srgbClr val="4372C3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</p:cxnSp>
        <p:sp>
          <p:nvSpPr>
            <p:cNvPr id="184" name="Google Shape;184;p2"/>
            <p:cNvSpPr/>
            <p:nvPr/>
          </p:nvSpPr>
          <p:spPr>
            <a:xfrm>
              <a:off x="2466406" y="533214"/>
              <a:ext cx="9005249" cy="484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2"/>
            <p:cNvSpPr txBox="1"/>
            <p:nvPr/>
          </p:nvSpPr>
          <p:spPr>
            <a:xfrm>
              <a:off x="2466406" y="533214"/>
              <a:ext cx="9005249" cy="484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7150" lIns="57150" spcFirstLastPara="1" rIns="57150" wrap="square" tIns="571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Noto Sans Symbols"/>
                <a:buNone/>
              </a:pPr>
              <a:r>
                <a:rPr b="0" i="0" lang="ru-RU" sz="15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переход с уровня начального общего образования в 5 класс</a:t>
              </a:r>
              <a:endParaRPr/>
            </a:p>
          </p:txBody>
        </p:sp>
        <p:cxnSp>
          <p:nvCxnSpPr>
            <p:cNvPr id="186" name="Google Shape;186;p2"/>
            <p:cNvCxnSpPr/>
            <p:nvPr/>
          </p:nvCxnSpPr>
          <p:spPr>
            <a:xfrm>
              <a:off x="2294331" y="1017955"/>
              <a:ext cx="9177324" cy="0"/>
            </a:xfrm>
            <a:prstGeom prst="straightConnector1">
              <a:avLst/>
            </a:prstGeom>
            <a:solidFill>
              <a:srgbClr val="4372C3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</p:cxnSp>
        <p:sp>
          <p:nvSpPr>
            <p:cNvPr id="187" name="Google Shape;187;p2"/>
            <p:cNvSpPr/>
            <p:nvPr/>
          </p:nvSpPr>
          <p:spPr>
            <a:xfrm>
              <a:off x="2466406" y="1042192"/>
              <a:ext cx="9005249" cy="484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2"/>
            <p:cNvSpPr txBox="1"/>
            <p:nvPr/>
          </p:nvSpPr>
          <p:spPr>
            <a:xfrm>
              <a:off x="2466406" y="1042192"/>
              <a:ext cx="9005249" cy="484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7150" lIns="57150" spcFirstLastPara="1" rIns="57150" wrap="square" tIns="571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Noto Sans Symbols"/>
                <a:buNone/>
              </a:pPr>
              <a:r>
                <a:rPr b="0" i="0" lang="ru-RU" sz="15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внутренние переводы из класса в класс (смена коллектива)</a:t>
              </a:r>
              <a:endParaRPr/>
            </a:p>
          </p:txBody>
        </p:sp>
        <p:cxnSp>
          <p:nvCxnSpPr>
            <p:cNvPr id="189" name="Google Shape;189;p2"/>
            <p:cNvCxnSpPr/>
            <p:nvPr/>
          </p:nvCxnSpPr>
          <p:spPr>
            <a:xfrm>
              <a:off x="2294331" y="1526932"/>
              <a:ext cx="9177324" cy="0"/>
            </a:xfrm>
            <a:prstGeom prst="straightConnector1">
              <a:avLst/>
            </a:prstGeom>
            <a:solidFill>
              <a:srgbClr val="4372C3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</p:cxnSp>
        <p:sp>
          <p:nvSpPr>
            <p:cNvPr id="190" name="Google Shape;190;p2"/>
            <p:cNvSpPr/>
            <p:nvPr/>
          </p:nvSpPr>
          <p:spPr>
            <a:xfrm>
              <a:off x="2466406" y="1551169"/>
              <a:ext cx="9005249" cy="484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2"/>
            <p:cNvSpPr txBox="1"/>
            <p:nvPr/>
          </p:nvSpPr>
          <p:spPr>
            <a:xfrm>
              <a:off x="2466406" y="1551169"/>
              <a:ext cx="9005249" cy="4847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7150" lIns="57150" spcFirstLastPara="1" rIns="57150" wrap="square" tIns="571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Noto Sans Symbols"/>
                <a:buNone/>
              </a:pPr>
              <a:r>
                <a:rPr b="0" i="0" lang="ru-RU" sz="15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перевод из другой образовательной организации</a:t>
              </a:r>
              <a:endParaRPr/>
            </a:p>
          </p:txBody>
        </p:sp>
        <p:cxnSp>
          <p:nvCxnSpPr>
            <p:cNvPr id="192" name="Google Shape;192;p2"/>
            <p:cNvCxnSpPr/>
            <p:nvPr/>
          </p:nvCxnSpPr>
          <p:spPr>
            <a:xfrm>
              <a:off x="2294331" y="2035910"/>
              <a:ext cx="9177324" cy="0"/>
            </a:xfrm>
            <a:prstGeom prst="straightConnector1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3" name="Google Shape;193;p2"/>
            <p:cNvCxnSpPr/>
            <p:nvPr/>
          </p:nvCxnSpPr>
          <p:spPr>
            <a:xfrm>
              <a:off x="0" y="2061783"/>
              <a:ext cx="11471656" cy="0"/>
            </a:xfrm>
            <a:prstGeom prst="straightConnector1">
              <a:avLst/>
            </a:prstGeom>
            <a:solidFill>
              <a:srgbClr val="4372C3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</p:cxnSp>
        <p:sp>
          <p:nvSpPr>
            <p:cNvPr id="194" name="Google Shape;194;p2"/>
            <p:cNvSpPr/>
            <p:nvPr/>
          </p:nvSpPr>
          <p:spPr>
            <a:xfrm>
              <a:off x="0" y="2061783"/>
              <a:ext cx="2294331" cy="2061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2"/>
            <p:cNvSpPr txBox="1"/>
            <p:nvPr/>
          </p:nvSpPr>
          <p:spPr>
            <a:xfrm>
              <a:off x="0" y="2061783"/>
              <a:ext cx="2294331" cy="2061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76200" lIns="76200" spcFirstLastPara="1" rIns="76200" wrap="square" tIns="7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Noto Sans Symbols"/>
                <a:buNone/>
              </a:pPr>
              <a:r>
                <a:rPr b="0" i="0" lang="ru-RU" sz="2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Индивидуальный образовательный маршрут</a:t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2466406" y="2081213"/>
              <a:ext cx="9005249" cy="3885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2"/>
            <p:cNvSpPr txBox="1"/>
            <p:nvPr/>
          </p:nvSpPr>
          <p:spPr>
            <a:xfrm>
              <a:off x="2466406" y="2081213"/>
              <a:ext cx="9005249" cy="3885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7150" lIns="57150" spcFirstLastPara="1" rIns="57150" wrap="square" tIns="571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b="0" i="0" lang="ru-RU" sz="15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решение о предоставлении индивидуального тьюторского сопровождения на период адаптации</a:t>
              </a:r>
              <a:endPara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98" name="Google Shape;198;p2"/>
            <p:cNvCxnSpPr/>
            <p:nvPr/>
          </p:nvCxnSpPr>
          <p:spPr>
            <a:xfrm>
              <a:off x="2294331" y="2469811"/>
              <a:ext cx="9177324" cy="0"/>
            </a:xfrm>
            <a:prstGeom prst="straightConnector1">
              <a:avLst/>
            </a:prstGeom>
            <a:solidFill>
              <a:srgbClr val="4372C3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</p:cxnSp>
        <p:sp>
          <p:nvSpPr>
            <p:cNvPr id="199" name="Google Shape;199;p2"/>
            <p:cNvSpPr/>
            <p:nvPr/>
          </p:nvSpPr>
          <p:spPr>
            <a:xfrm>
              <a:off x="2466406" y="2489241"/>
              <a:ext cx="9005249" cy="3885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2"/>
            <p:cNvSpPr txBox="1"/>
            <p:nvPr/>
          </p:nvSpPr>
          <p:spPr>
            <a:xfrm>
              <a:off x="2466406" y="2489241"/>
              <a:ext cx="9005249" cy="3885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7150" lIns="57150" spcFirstLastPara="1" rIns="57150" wrap="square" tIns="571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Noto Sans Symbols"/>
                <a:buNone/>
              </a:pPr>
              <a:r>
                <a:rPr b="0" i="0" lang="ru-RU" sz="15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решение об организации обучения по индивидуальному учебному плану</a:t>
              </a:r>
              <a:endParaRPr/>
            </a:p>
          </p:txBody>
        </p:sp>
        <p:cxnSp>
          <p:nvCxnSpPr>
            <p:cNvPr id="201" name="Google Shape;201;p2"/>
            <p:cNvCxnSpPr/>
            <p:nvPr/>
          </p:nvCxnSpPr>
          <p:spPr>
            <a:xfrm>
              <a:off x="2294331" y="2877839"/>
              <a:ext cx="9177324" cy="0"/>
            </a:xfrm>
            <a:prstGeom prst="straightConnector1">
              <a:avLst/>
            </a:prstGeom>
            <a:solidFill>
              <a:srgbClr val="4372C3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</p:cxnSp>
        <p:sp>
          <p:nvSpPr>
            <p:cNvPr id="202" name="Google Shape;202;p2"/>
            <p:cNvSpPr/>
            <p:nvPr/>
          </p:nvSpPr>
          <p:spPr>
            <a:xfrm>
              <a:off x="2466406" y="2897268"/>
              <a:ext cx="9005249" cy="3885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2"/>
            <p:cNvSpPr txBox="1"/>
            <p:nvPr/>
          </p:nvSpPr>
          <p:spPr>
            <a:xfrm>
              <a:off x="2466406" y="2897268"/>
              <a:ext cx="9005249" cy="3885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7150" lIns="57150" spcFirstLastPara="1" rIns="57150" wrap="square" tIns="571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Noto Sans Symbols"/>
                <a:buNone/>
              </a:pPr>
              <a:r>
                <a:rPr b="0" i="0" lang="ru-RU" sz="15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сопровождение педагогом-психологом</a:t>
              </a:r>
              <a:endParaRPr/>
            </a:p>
          </p:txBody>
        </p:sp>
        <p:cxnSp>
          <p:nvCxnSpPr>
            <p:cNvPr id="204" name="Google Shape;204;p2"/>
            <p:cNvCxnSpPr/>
            <p:nvPr/>
          </p:nvCxnSpPr>
          <p:spPr>
            <a:xfrm>
              <a:off x="2294331" y="3285866"/>
              <a:ext cx="9177324" cy="0"/>
            </a:xfrm>
            <a:prstGeom prst="straightConnector1">
              <a:avLst/>
            </a:prstGeom>
            <a:solidFill>
              <a:srgbClr val="4372C3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</p:cxnSp>
        <p:sp>
          <p:nvSpPr>
            <p:cNvPr id="205" name="Google Shape;205;p2"/>
            <p:cNvSpPr/>
            <p:nvPr/>
          </p:nvSpPr>
          <p:spPr>
            <a:xfrm>
              <a:off x="2466406" y="3305296"/>
              <a:ext cx="9005249" cy="3885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2"/>
            <p:cNvSpPr txBox="1"/>
            <p:nvPr/>
          </p:nvSpPr>
          <p:spPr>
            <a:xfrm>
              <a:off x="2466406" y="3305296"/>
              <a:ext cx="9005249" cy="3885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7150" lIns="57150" spcFirstLastPara="1" rIns="57150" wrap="square" tIns="571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Noto Sans Symbols"/>
                <a:buNone/>
              </a:pPr>
              <a:r>
                <a:rPr b="0" i="0" lang="ru-RU" sz="15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решение об обязательном включении обучающегося в систему дополнительного образования</a:t>
              </a:r>
              <a:endParaRPr/>
            </a:p>
          </p:txBody>
        </p:sp>
        <p:cxnSp>
          <p:nvCxnSpPr>
            <p:cNvPr id="207" name="Google Shape;207;p2"/>
            <p:cNvCxnSpPr/>
            <p:nvPr/>
          </p:nvCxnSpPr>
          <p:spPr>
            <a:xfrm>
              <a:off x="2294331" y="3693894"/>
              <a:ext cx="9177324" cy="0"/>
            </a:xfrm>
            <a:prstGeom prst="straightConnector1">
              <a:avLst/>
            </a:prstGeom>
            <a:solidFill>
              <a:srgbClr val="4372C3"/>
            </a:solidFill>
            <a:ln cap="flat" cmpd="sng" w="12700">
              <a:solidFill>
                <a:srgbClr val="7F7F7F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</p:cxnSp>
        <p:sp>
          <p:nvSpPr>
            <p:cNvPr id="208" name="Google Shape;208;p2"/>
            <p:cNvSpPr/>
            <p:nvPr/>
          </p:nvSpPr>
          <p:spPr>
            <a:xfrm>
              <a:off x="2466406" y="3713324"/>
              <a:ext cx="9005249" cy="3885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2"/>
            <p:cNvSpPr txBox="1"/>
            <p:nvPr/>
          </p:nvSpPr>
          <p:spPr>
            <a:xfrm>
              <a:off x="2466406" y="3713324"/>
              <a:ext cx="9005249" cy="3885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57150" lIns="57150" spcFirstLastPara="1" rIns="57150" wrap="square" tIns="571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Noto Sans Symbols"/>
                <a:buNone/>
              </a:pPr>
              <a:r>
                <a:rPr b="0" i="0" lang="ru-RU" sz="15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определение рекомендаций для педагогов и родителей</a:t>
              </a:r>
              <a:endParaRPr b="0" i="0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10" name="Google Shape;210;p2"/>
            <p:cNvCxnSpPr/>
            <p:nvPr/>
          </p:nvCxnSpPr>
          <p:spPr>
            <a:xfrm>
              <a:off x="2294331" y="4101922"/>
              <a:ext cx="9177324" cy="0"/>
            </a:xfrm>
            <a:prstGeom prst="straightConnector1">
              <a:avLst/>
            </a:prstGeom>
            <a:solidFill>
              <a:srgbClr val="4372C3"/>
            </a:solidFill>
            <a:ln cap="flat" cmpd="sng" w="12700">
              <a:solidFill>
                <a:srgbClr val="BFC8E3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pic>
        <p:nvPicPr>
          <p:cNvPr descr="http://qrcoder.ru/code/?https%3A%2F%2Fwww.garant.ru%2Fproducts%2Fipo%2Fprime%2Fdoc%2F72084878%2F&amp;4&amp;0" id="211" name="Google Shape;21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03024" y="5592347"/>
            <a:ext cx="1040275" cy="1015755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pic>
        <p:nvPicPr>
          <p:cNvPr id="212" name="Google Shape;212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298928" y="6274210"/>
            <a:ext cx="380740" cy="3537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Городской психолого-педагогический центр" id="213" name="Google Shape;213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331765" y="6262014"/>
            <a:ext cx="967163" cy="3537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1489298" y="6274210"/>
            <a:ext cx="865540" cy="3338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"/>
          <p:cNvSpPr/>
          <p:nvPr/>
        </p:nvSpPr>
        <p:spPr>
          <a:xfrm>
            <a:off x="0" y="0"/>
            <a:ext cx="12192000" cy="961460"/>
          </a:xfrm>
          <a:prstGeom prst="rect">
            <a:avLst/>
          </a:prstGeom>
          <a:solidFill>
            <a:srgbClr val="40BAD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20" name="Google Shape;220;p3"/>
          <p:cNvSpPr/>
          <p:nvPr/>
        </p:nvSpPr>
        <p:spPr>
          <a:xfrm>
            <a:off x="457200" y="123777"/>
            <a:ext cx="112776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Психолог как поддержка для педагога: работа с классом,                                           где есть ученик с поведенческими трудностями</a:t>
            </a:r>
            <a:endParaRPr/>
          </a:p>
        </p:txBody>
      </p:sp>
      <p:sp>
        <p:nvSpPr>
          <p:cNvPr id="221" name="Google Shape;221;p3"/>
          <p:cNvSpPr/>
          <p:nvPr/>
        </p:nvSpPr>
        <p:spPr>
          <a:xfrm>
            <a:off x="0" y="6608102"/>
            <a:ext cx="12192000" cy="249897"/>
          </a:xfrm>
          <a:prstGeom prst="rect">
            <a:avLst/>
          </a:prstGeom>
          <a:solidFill>
            <a:srgbClr val="DBDBDB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id="222" name="Google Shape;22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298928" y="6274210"/>
            <a:ext cx="380740" cy="3537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Городской психолого-педагогический центр" id="223" name="Google Shape;223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331765" y="6262014"/>
            <a:ext cx="967163" cy="3537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489298" y="6274210"/>
            <a:ext cx="865540" cy="33389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25" name="Google Shape;225;p3"/>
          <p:cNvGrpSpPr/>
          <p:nvPr/>
        </p:nvGrpSpPr>
        <p:grpSpPr>
          <a:xfrm>
            <a:off x="538072" y="1609289"/>
            <a:ext cx="11141596" cy="4268160"/>
            <a:chOff x="0" y="29364"/>
            <a:chExt cx="11141596" cy="4268160"/>
          </a:xfrm>
        </p:grpSpPr>
        <p:sp>
          <p:nvSpPr>
            <p:cNvPr id="226" name="Google Shape;226;p3"/>
            <p:cNvSpPr/>
            <p:nvPr/>
          </p:nvSpPr>
          <p:spPr>
            <a:xfrm>
              <a:off x="0" y="265524"/>
              <a:ext cx="11141596" cy="403200"/>
            </a:xfrm>
            <a:prstGeom prst="rect">
              <a:avLst/>
            </a:prstGeom>
            <a:solidFill>
              <a:srgbClr val="DBDBDB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3"/>
            <p:cNvSpPr/>
            <p:nvPr/>
          </p:nvSpPr>
          <p:spPr>
            <a:xfrm>
              <a:off x="532054" y="29364"/>
              <a:ext cx="10606298" cy="47232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3"/>
            <p:cNvSpPr txBox="1"/>
            <p:nvPr/>
          </p:nvSpPr>
          <p:spPr>
            <a:xfrm>
              <a:off x="555111" y="52421"/>
              <a:ext cx="10560184" cy="4262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294775" spcFirstLastPara="1" rIns="29477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0" i="0" lang="ru-RU" sz="2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Проведение диагностических процедур согласно плану ППк                                                        </a:t>
              </a:r>
              <a:r>
                <a:rPr b="0" i="1" lang="ru-RU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(в том числе и по запросу учителя)</a:t>
              </a:r>
              <a:endParaRPr b="0" i="1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3"/>
            <p:cNvSpPr/>
            <p:nvPr/>
          </p:nvSpPr>
          <p:spPr>
            <a:xfrm>
              <a:off x="0" y="991284"/>
              <a:ext cx="11141596" cy="403200"/>
            </a:xfrm>
            <a:prstGeom prst="rect">
              <a:avLst/>
            </a:prstGeom>
            <a:solidFill>
              <a:srgbClr val="DBDBDB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3"/>
            <p:cNvSpPr/>
            <p:nvPr/>
          </p:nvSpPr>
          <p:spPr>
            <a:xfrm>
              <a:off x="530422" y="755124"/>
              <a:ext cx="10608442" cy="47232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3"/>
            <p:cNvSpPr txBox="1"/>
            <p:nvPr/>
          </p:nvSpPr>
          <p:spPr>
            <a:xfrm>
              <a:off x="553479" y="778181"/>
              <a:ext cx="10562328" cy="4262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294775" spcFirstLastPara="1" rIns="29477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0" i="0" lang="ru-RU" sz="2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Организация и проведение круглых столов и тренингов в классе</a:t>
              </a:r>
              <a:endPara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3"/>
            <p:cNvSpPr/>
            <p:nvPr/>
          </p:nvSpPr>
          <p:spPr>
            <a:xfrm>
              <a:off x="0" y="1717044"/>
              <a:ext cx="11141596" cy="403200"/>
            </a:xfrm>
            <a:prstGeom prst="rect">
              <a:avLst/>
            </a:prstGeom>
            <a:solidFill>
              <a:srgbClr val="DBDBDB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3"/>
            <p:cNvSpPr/>
            <p:nvPr/>
          </p:nvSpPr>
          <p:spPr>
            <a:xfrm>
              <a:off x="530422" y="1480884"/>
              <a:ext cx="10608442" cy="47232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3"/>
            <p:cNvSpPr txBox="1"/>
            <p:nvPr/>
          </p:nvSpPr>
          <p:spPr>
            <a:xfrm>
              <a:off x="553479" y="1503941"/>
              <a:ext cx="10562328" cy="4262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294775" spcFirstLastPara="1" rIns="29477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0" i="0" lang="ru-RU" sz="2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Проведение классных часов на психологические темы</a:t>
              </a:r>
              <a:endPara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3"/>
            <p:cNvSpPr/>
            <p:nvPr/>
          </p:nvSpPr>
          <p:spPr>
            <a:xfrm>
              <a:off x="0" y="2442804"/>
              <a:ext cx="11141596" cy="403200"/>
            </a:xfrm>
            <a:prstGeom prst="rect">
              <a:avLst/>
            </a:prstGeom>
            <a:solidFill>
              <a:srgbClr val="DBDBDB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3"/>
            <p:cNvSpPr/>
            <p:nvPr/>
          </p:nvSpPr>
          <p:spPr>
            <a:xfrm>
              <a:off x="530422" y="2206644"/>
              <a:ext cx="10608442" cy="47232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3"/>
            <p:cNvSpPr txBox="1"/>
            <p:nvPr/>
          </p:nvSpPr>
          <p:spPr>
            <a:xfrm>
              <a:off x="553479" y="2229701"/>
              <a:ext cx="10562328" cy="4262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294775" spcFirstLastPara="1" rIns="29477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0" i="0" lang="ru-RU" sz="2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Организация мастер-классов для учителей по профилактике профессионального выгорания</a:t>
              </a:r>
              <a:endPara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3"/>
            <p:cNvSpPr/>
            <p:nvPr/>
          </p:nvSpPr>
          <p:spPr>
            <a:xfrm>
              <a:off x="0" y="3192948"/>
              <a:ext cx="11141596" cy="403200"/>
            </a:xfrm>
            <a:prstGeom prst="rect">
              <a:avLst/>
            </a:prstGeom>
            <a:solidFill>
              <a:srgbClr val="DBDBDB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3"/>
            <p:cNvSpPr/>
            <p:nvPr/>
          </p:nvSpPr>
          <p:spPr>
            <a:xfrm>
              <a:off x="530422" y="2932404"/>
              <a:ext cx="10608442" cy="47232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3"/>
            <p:cNvSpPr txBox="1"/>
            <p:nvPr/>
          </p:nvSpPr>
          <p:spPr>
            <a:xfrm>
              <a:off x="553479" y="2955461"/>
              <a:ext cx="10562328" cy="4262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294775" spcFirstLastPara="1" rIns="29477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0" i="0" lang="ru-RU" sz="2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Лекции для педагогов по особенностям обучения детей с ОВЗ</a:t>
              </a:r>
              <a:endPara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3"/>
            <p:cNvSpPr/>
            <p:nvPr/>
          </p:nvSpPr>
          <p:spPr>
            <a:xfrm>
              <a:off x="0" y="3894324"/>
              <a:ext cx="11141596" cy="403200"/>
            </a:xfrm>
            <a:prstGeom prst="rect">
              <a:avLst/>
            </a:prstGeom>
            <a:solidFill>
              <a:srgbClr val="DBDBDB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3"/>
            <p:cNvSpPr/>
            <p:nvPr/>
          </p:nvSpPr>
          <p:spPr>
            <a:xfrm>
              <a:off x="530422" y="3658164"/>
              <a:ext cx="10608442" cy="47232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3"/>
            <p:cNvSpPr txBox="1"/>
            <p:nvPr/>
          </p:nvSpPr>
          <p:spPr>
            <a:xfrm>
              <a:off x="553479" y="3681221"/>
              <a:ext cx="10562328" cy="4262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294775" spcFirstLastPara="1" rIns="29477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r>
                <a:rPr b="0" i="0" lang="ru-RU" sz="2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Родительские лектории</a:t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4"/>
          <p:cNvSpPr/>
          <p:nvPr/>
        </p:nvSpPr>
        <p:spPr>
          <a:xfrm>
            <a:off x="0" y="0"/>
            <a:ext cx="12192000" cy="961460"/>
          </a:xfrm>
          <a:prstGeom prst="rect">
            <a:avLst/>
          </a:prstGeom>
          <a:solidFill>
            <a:srgbClr val="40BAD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49" name="Google Shape;249;p4"/>
          <p:cNvSpPr/>
          <p:nvPr/>
        </p:nvSpPr>
        <p:spPr>
          <a:xfrm>
            <a:off x="457200" y="123777"/>
            <a:ext cx="112776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b="0" i="0" lang="ru-RU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Психолог как поддержка для педагога: работа с классом,                                           где есть ученик с поведенческими трудностями</a:t>
            </a:r>
            <a:endParaRPr/>
          </a:p>
        </p:txBody>
      </p:sp>
      <p:sp>
        <p:nvSpPr>
          <p:cNvPr id="250" name="Google Shape;250;p4"/>
          <p:cNvSpPr/>
          <p:nvPr/>
        </p:nvSpPr>
        <p:spPr>
          <a:xfrm>
            <a:off x="0" y="6608102"/>
            <a:ext cx="12192000" cy="249897"/>
          </a:xfrm>
          <a:prstGeom prst="rect">
            <a:avLst/>
          </a:prstGeom>
          <a:solidFill>
            <a:srgbClr val="DBDBDB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id="251" name="Google Shape;25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298928" y="6274210"/>
            <a:ext cx="380740" cy="3537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Городской психолого-педагогический центр" id="252" name="Google Shape;252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331765" y="6262014"/>
            <a:ext cx="967163" cy="3537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489298" y="6274210"/>
            <a:ext cx="865540" cy="33389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4" name="Google Shape;254;p4"/>
          <p:cNvGrpSpPr/>
          <p:nvPr/>
        </p:nvGrpSpPr>
        <p:grpSpPr>
          <a:xfrm>
            <a:off x="1091631" y="1562567"/>
            <a:ext cx="9721856" cy="3423895"/>
            <a:chOff x="1857" y="584145"/>
            <a:chExt cx="9721856" cy="3423895"/>
          </a:xfrm>
        </p:grpSpPr>
        <p:sp>
          <p:nvSpPr>
            <p:cNvPr id="255" name="Google Shape;255;p4"/>
            <p:cNvSpPr/>
            <p:nvPr/>
          </p:nvSpPr>
          <p:spPr>
            <a:xfrm>
              <a:off x="191810" y="789927"/>
              <a:ext cx="4558861" cy="142464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4"/>
            <p:cNvSpPr txBox="1"/>
            <p:nvPr/>
          </p:nvSpPr>
          <p:spPr>
            <a:xfrm>
              <a:off x="191810" y="789927"/>
              <a:ext cx="4558861" cy="14246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964950" spcFirstLastPara="1" rIns="76200" wrap="square" tIns="7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CADE4"/>
                </a:buClr>
                <a:buSzPts val="2000"/>
                <a:buFont typeface="Arial"/>
                <a:buNone/>
              </a:pPr>
              <a:r>
                <a:rPr b="0" i="0" lang="ru-RU" sz="2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Индивидуальные и групповые беседы с классом на социальные темы</a:t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4"/>
            <p:cNvSpPr/>
            <p:nvPr/>
          </p:nvSpPr>
          <p:spPr>
            <a:xfrm>
              <a:off x="1857" y="584145"/>
              <a:ext cx="997251" cy="1495876"/>
            </a:xfrm>
            <a:prstGeom prst="rect">
              <a:avLst/>
            </a:prstGeom>
            <a:noFill/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4"/>
            <p:cNvSpPr/>
            <p:nvPr/>
          </p:nvSpPr>
          <p:spPr>
            <a:xfrm>
              <a:off x="5164852" y="789927"/>
              <a:ext cx="4558861" cy="142464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4"/>
            <p:cNvSpPr txBox="1"/>
            <p:nvPr/>
          </p:nvSpPr>
          <p:spPr>
            <a:xfrm>
              <a:off x="5164852" y="789927"/>
              <a:ext cx="4558861" cy="14246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964950" spcFirstLastPara="1" rIns="76200" wrap="square" tIns="7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0" i="0" lang="ru-RU" sz="2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Организация совместного досуга (чёткое планирование деятельности)</a:t>
              </a:r>
              <a:endParaRPr/>
            </a:p>
          </p:txBody>
        </p:sp>
        <p:sp>
          <p:nvSpPr>
            <p:cNvPr id="260" name="Google Shape;260;p4"/>
            <p:cNvSpPr/>
            <p:nvPr/>
          </p:nvSpPr>
          <p:spPr>
            <a:xfrm>
              <a:off x="4974899" y="584145"/>
              <a:ext cx="997251" cy="1495876"/>
            </a:xfrm>
            <a:prstGeom prst="rect">
              <a:avLst/>
            </a:prstGeom>
            <a:noFill/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4"/>
            <p:cNvSpPr/>
            <p:nvPr/>
          </p:nvSpPr>
          <p:spPr>
            <a:xfrm>
              <a:off x="2678331" y="2583396"/>
              <a:ext cx="4558861" cy="142464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4"/>
            <p:cNvSpPr txBox="1"/>
            <p:nvPr/>
          </p:nvSpPr>
          <p:spPr>
            <a:xfrm>
              <a:off x="2678331" y="2583396"/>
              <a:ext cx="4558861" cy="14246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964950" spcFirstLastPara="1" rIns="76200" wrap="square" tIns="76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0" i="0" lang="ru-RU" sz="2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Поощрение за проявление себя. Всегда можно найти то, за что похвалить ученика</a:t>
              </a:r>
              <a:endParaRPr/>
            </a:p>
          </p:txBody>
        </p:sp>
        <p:sp>
          <p:nvSpPr>
            <p:cNvPr id="263" name="Google Shape;263;p4"/>
            <p:cNvSpPr/>
            <p:nvPr/>
          </p:nvSpPr>
          <p:spPr>
            <a:xfrm>
              <a:off x="2488378" y="2377614"/>
              <a:ext cx="997251" cy="1495876"/>
            </a:xfrm>
            <a:prstGeom prst="rect">
              <a:avLst/>
            </a:prstGeom>
            <a:noFill/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4" name="Google Shape;264;p4"/>
          <p:cNvSpPr txBox="1"/>
          <p:nvPr/>
        </p:nvSpPr>
        <p:spPr>
          <a:xfrm>
            <a:off x="555113" y="1538845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Чат" id="265" name="Google Shape;265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18862" y="1668517"/>
            <a:ext cx="1319249" cy="131924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pic>
        <p:nvPicPr>
          <p:cNvPr descr="Чоканье" id="266" name="Google Shape;266;p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952560" y="1905677"/>
            <a:ext cx="1082089" cy="1082089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pic>
        <p:nvPicPr>
          <p:cNvPr descr="Медаль" id="267" name="Google Shape;267;p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294991" y="3654972"/>
            <a:ext cx="1098331" cy="1098331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5"/>
          <p:cNvSpPr/>
          <p:nvPr/>
        </p:nvSpPr>
        <p:spPr>
          <a:xfrm>
            <a:off x="0" y="0"/>
            <a:ext cx="12192000" cy="961460"/>
          </a:xfrm>
          <a:prstGeom prst="rect">
            <a:avLst/>
          </a:prstGeom>
          <a:solidFill>
            <a:srgbClr val="40BAD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73" name="Google Shape;273;p5"/>
          <p:cNvSpPr/>
          <p:nvPr/>
        </p:nvSpPr>
        <p:spPr>
          <a:xfrm>
            <a:off x="402068" y="249898"/>
            <a:ext cx="112776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b="0" i="0" lang="ru-RU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Кейс</a:t>
            </a:r>
            <a:endParaRPr/>
          </a:p>
        </p:txBody>
      </p:sp>
      <p:sp>
        <p:nvSpPr>
          <p:cNvPr id="274" name="Google Shape;274;p5"/>
          <p:cNvSpPr/>
          <p:nvPr/>
        </p:nvSpPr>
        <p:spPr>
          <a:xfrm>
            <a:off x="0" y="6608102"/>
            <a:ext cx="12192000" cy="249897"/>
          </a:xfrm>
          <a:prstGeom prst="rect">
            <a:avLst/>
          </a:prstGeom>
          <a:solidFill>
            <a:srgbClr val="DBDBDB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id="275" name="Google Shape;27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298928" y="6274210"/>
            <a:ext cx="380740" cy="3537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Городской психолого-педагогический центр" id="276" name="Google Shape;276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331765" y="6262014"/>
            <a:ext cx="967163" cy="3537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489298" y="6274210"/>
            <a:ext cx="865540" cy="333892"/>
          </a:xfrm>
          <a:prstGeom prst="rect">
            <a:avLst/>
          </a:prstGeom>
          <a:noFill/>
          <a:ln>
            <a:noFill/>
          </a:ln>
        </p:spPr>
      </p:pic>
      <p:sp>
        <p:nvSpPr>
          <p:cNvPr id="278" name="Google Shape;278;p5"/>
          <p:cNvSpPr txBox="1"/>
          <p:nvPr/>
        </p:nvSpPr>
        <p:spPr>
          <a:xfrm>
            <a:off x="555113" y="1538845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5"/>
          <p:cNvSpPr/>
          <p:nvPr/>
        </p:nvSpPr>
        <p:spPr>
          <a:xfrm>
            <a:off x="320661" y="1288948"/>
            <a:ext cx="11492967" cy="1200329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Ученица Катя (9 лет) перевелась в 3 класс из другого образовательного учреждения, девочка обучается по АООП НОО ЗПР, вариант 7.1. На этапе знакомства (первичный ППк) Катя проявила себя как приветливая, активная и дружелюбная девочка. Однако спустя две недели обучения начали возникать проблемы в её взаимоотношениях с одноклассниками.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5"/>
          <p:cNvSpPr/>
          <p:nvPr/>
        </p:nvSpPr>
        <p:spPr>
          <a:xfrm>
            <a:off x="4590471" y="2934720"/>
            <a:ext cx="290079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Наблюдения и жалобы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5"/>
          <p:cNvSpPr/>
          <p:nvPr/>
        </p:nvSpPr>
        <p:spPr>
          <a:xfrm>
            <a:off x="270689" y="3429000"/>
            <a:ext cx="11542940" cy="203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Ссоры с одноклассниками:</a:t>
            </a:r>
            <a:r>
              <a:rPr lang="ru-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Катя часто провоцирует конфликты, толкает и обзывает одноклассников.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Пассивность на уроках:</a:t>
            </a:r>
            <a:r>
              <a:rPr lang="ru-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во время занятий Катя не проявляет активности, занимается рисованием или играет в мобильные игры. При замечаниях может покинуть кабинет, хлопнув дверью.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Проблемное поведение:</a:t>
            </a:r>
            <a:r>
              <a:rPr lang="ru-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в столовой Катя проявила грубость по отношению к дежурному педагогу из-за недостаточной суммы на карте.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Общение со сверстниками:</a:t>
            </a:r>
            <a:r>
              <a:rPr lang="ru-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на переменах Катя предпочитает общаться с мальчиками из 4-го класса, может материться.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6"/>
          <p:cNvSpPr/>
          <p:nvPr/>
        </p:nvSpPr>
        <p:spPr>
          <a:xfrm>
            <a:off x="0" y="0"/>
            <a:ext cx="12192000" cy="961460"/>
          </a:xfrm>
          <a:prstGeom prst="rect">
            <a:avLst/>
          </a:prstGeom>
          <a:solidFill>
            <a:srgbClr val="40BAD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87" name="Google Shape;287;p6"/>
          <p:cNvSpPr/>
          <p:nvPr/>
        </p:nvSpPr>
        <p:spPr>
          <a:xfrm>
            <a:off x="428344" y="71760"/>
            <a:ext cx="112776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Какие из нижеперечисленных стратегий можно использовать для работы с ученицей, проявляющей нежелательное поведение?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6"/>
          <p:cNvSpPr/>
          <p:nvPr/>
        </p:nvSpPr>
        <p:spPr>
          <a:xfrm>
            <a:off x="0" y="6608102"/>
            <a:ext cx="12192000" cy="249897"/>
          </a:xfrm>
          <a:prstGeom prst="rect">
            <a:avLst/>
          </a:prstGeom>
          <a:solidFill>
            <a:srgbClr val="DBDBDB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id="289" name="Google Shape;289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298928" y="6274210"/>
            <a:ext cx="380740" cy="3537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Городской психолого-педагогический центр" id="290" name="Google Shape;290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331765" y="6262014"/>
            <a:ext cx="967163" cy="3537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489298" y="6274210"/>
            <a:ext cx="865540" cy="333892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6"/>
          <p:cNvSpPr txBox="1"/>
          <p:nvPr/>
        </p:nvSpPr>
        <p:spPr>
          <a:xfrm>
            <a:off x="555113" y="1538845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6"/>
          <p:cNvSpPr/>
          <p:nvPr/>
        </p:nvSpPr>
        <p:spPr>
          <a:xfrm>
            <a:off x="428344" y="1328015"/>
            <a:ext cx="11188358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0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Выберите правильные на ваш взгляд пункты и напишите их в чат.</a:t>
            </a:r>
            <a:endParaRPr b="1" sz="20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94" name="Google Shape;294;p6"/>
          <p:cNvGrpSpPr/>
          <p:nvPr/>
        </p:nvGrpSpPr>
        <p:grpSpPr>
          <a:xfrm>
            <a:off x="555113" y="1939492"/>
            <a:ext cx="11188357" cy="4123350"/>
            <a:chOff x="0" y="64188"/>
            <a:chExt cx="11188357" cy="4123350"/>
          </a:xfrm>
        </p:grpSpPr>
        <p:sp>
          <p:nvSpPr>
            <p:cNvPr id="295" name="Google Shape;295;p6"/>
            <p:cNvSpPr/>
            <p:nvPr/>
          </p:nvSpPr>
          <p:spPr>
            <a:xfrm>
              <a:off x="0" y="64188"/>
              <a:ext cx="11188357" cy="646425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6"/>
            <p:cNvSpPr txBox="1"/>
            <p:nvPr/>
          </p:nvSpPr>
          <p:spPr>
            <a:xfrm>
              <a:off x="31556" y="95744"/>
              <a:ext cx="11125245" cy="5833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just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ru-RU" sz="17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Поговорить при всем классе с ученицей, чтобы понять причины её поведения и предложить помощь</a:t>
              </a:r>
              <a:endParaRPr/>
            </a:p>
          </p:txBody>
        </p:sp>
        <p:sp>
          <p:nvSpPr>
            <p:cNvPr id="297" name="Google Shape;297;p6"/>
            <p:cNvSpPr/>
            <p:nvPr/>
          </p:nvSpPr>
          <p:spPr>
            <a:xfrm>
              <a:off x="0" y="759573"/>
              <a:ext cx="11188357" cy="646425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6"/>
            <p:cNvSpPr txBox="1"/>
            <p:nvPr/>
          </p:nvSpPr>
          <p:spPr>
            <a:xfrm>
              <a:off x="31556" y="791129"/>
              <a:ext cx="11125245" cy="5833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ru-RU" sz="17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Вызвать социального педагога для рассмотрения вопроса о постановке ученицы на внутришкольный учёт</a:t>
              </a:r>
              <a:endParaRPr/>
            </a:p>
          </p:txBody>
        </p:sp>
        <p:sp>
          <p:nvSpPr>
            <p:cNvPr id="299" name="Google Shape;299;p6"/>
            <p:cNvSpPr/>
            <p:nvPr/>
          </p:nvSpPr>
          <p:spPr>
            <a:xfrm>
              <a:off x="0" y="1454958"/>
              <a:ext cx="11188357" cy="646425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6"/>
            <p:cNvSpPr txBox="1"/>
            <p:nvPr/>
          </p:nvSpPr>
          <p:spPr>
            <a:xfrm>
              <a:off x="31556" y="1486514"/>
              <a:ext cx="11125245" cy="5833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Arial"/>
                <a:buNone/>
              </a:pPr>
              <a:r>
                <a:rPr lang="ru-RU" sz="17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Провести беседу с обучающейся в спокойной обстановке, показать, что она может доверять специалистам Школы, предложить поддержку</a:t>
              </a:r>
              <a:r>
                <a:rPr lang="ru-RU" sz="17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.</a:t>
              </a:r>
              <a:endParaRPr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6"/>
            <p:cNvSpPr/>
            <p:nvPr/>
          </p:nvSpPr>
          <p:spPr>
            <a:xfrm>
              <a:off x="0" y="2150343"/>
              <a:ext cx="11188357" cy="646425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6"/>
            <p:cNvSpPr txBox="1"/>
            <p:nvPr/>
          </p:nvSpPr>
          <p:spPr>
            <a:xfrm>
              <a:off x="31556" y="2181899"/>
              <a:ext cx="11125245" cy="5833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ru-RU" sz="17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Обсудить поведение ученицы с родителями, выявить возможные причины изменений и разработать совместный план помощи</a:t>
              </a:r>
              <a:endParaRPr/>
            </a:p>
          </p:txBody>
        </p:sp>
        <p:sp>
          <p:nvSpPr>
            <p:cNvPr id="303" name="Google Shape;303;p6"/>
            <p:cNvSpPr/>
            <p:nvPr/>
          </p:nvSpPr>
          <p:spPr>
            <a:xfrm>
              <a:off x="0" y="2845728"/>
              <a:ext cx="11188357" cy="646425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6"/>
            <p:cNvSpPr txBox="1"/>
            <p:nvPr/>
          </p:nvSpPr>
          <p:spPr>
            <a:xfrm>
              <a:off x="31556" y="2877284"/>
              <a:ext cx="11125245" cy="5833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Arial"/>
                <a:buNone/>
              </a:pPr>
              <a:r>
                <a:rPr lang="ru-RU" sz="17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Обратиться за помощью к школьному психологу для профессиональной оценки ситуации и разработки рекомендаций</a:t>
              </a:r>
              <a:endParaRPr/>
            </a:p>
          </p:txBody>
        </p:sp>
        <p:sp>
          <p:nvSpPr>
            <p:cNvPr id="305" name="Google Shape;305;p6"/>
            <p:cNvSpPr/>
            <p:nvPr/>
          </p:nvSpPr>
          <p:spPr>
            <a:xfrm>
              <a:off x="0" y="3541113"/>
              <a:ext cx="11188357" cy="646425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6"/>
            <p:cNvSpPr txBox="1"/>
            <p:nvPr/>
          </p:nvSpPr>
          <p:spPr>
            <a:xfrm>
              <a:off x="31556" y="3572669"/>
              <a:ext cx="11125245" cy="5833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ru-RU" sz="17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Провести беседу со всем классом о важности уважительного поведения, обсудить нарушение школьных правил одним из учеников класса</a:t>
              </a:r>
              <a:endParaRPr/>
            </a:p>
          </p:txBody>
        </p:sp>
      </p:grpSp>
      <p:sp>
        <p:nvSpPr>
          <p:cNvPr id="307" name="Google Shape;307;p6"/>
          <p:cNvSpPr/>
          <p:nvPr/>
        </p:nvSpPr>
        <p:spPr>
          <a:xfrm>
            <a:off x="134699" y="1950637"/>
            <a:ext cx="506432" cy="468512"/>
          </a:xfrm>
          <a:prstGeom prst="ellipse">
            <a:avLst/>
          </a:prstGeom>
          <a:solidFill>
            <a:srgbClr val="40BAD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308" name="Google Shape;308;p6"/>
          <p:cNvSpPr/>
          <p:nvPr/>
        </p:nvSpPr>
        <p:spPr>
          <a:xfrm>
            <a:off x="134699" y="2653941"/>
            <a:ext cx="506432" cy="468512"/>
          </a:xfrm>
          <a:prstGeom prst="ellipse">
            <a:avLst/>
          </a:prstGeom>
          <a:solidFill>
            <a:srgbClr val="40BAD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sp>
        <p:nvSpPr>
          <p:cNvPr id="309" name="Google Shape;309;p6"/>
          <p:cNvSpPr/>
          <p:nvPr/>
        </p:nvSpPr>
        <p:spPr>
          <a:xfrm>
            <a:off x="133731" y="3430227"/>
            <a:ext cx="506432" cy="468512"/>
          </a:xfrm>
          <a:prstGeom prst="ellipse">
            <a:avLst/>
          </a:prstGeom>
          <a:solidFill>
            <a:srgbClr val="40BAD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/>
          </a:p>
        </p:txBody>
      </p:sp>
      <p:sp>
        <p:nvSpPr>
          <p:cNvPr id="310" name="Google Shape;310;p6"/>
          <p:cNvSpPr/>
          <p:nvPr/>
        </p:nvSpPr>
        <p:spPr>
          <a:xfrm>
            <a:off x="133731" y="4074427"/>
            <a:ext cx="506432" cy="468512"/>
          </a:xfrm>
          <a:prstGeom prst="ellipse">
            <a:avLst/>
          </a:prstGeom>
          <a:solidFill>
            <a:srgbClr val="40BAD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/>
          </a:p>
        </p:txBody>
      </p:sp>
      <p:sp>
        <p:nvSpPr>
          <p:cNvPr id="311" name="Google Shape;311;p6"/>
          <p:cNvSpPr/>
          <p:nvPr/>
        </p:nvSpPr>
        <p:spPr>
          <a:xfrm>
            <a:off x="133731" y="4846106"/>
            <a:ext cx="506432" cy="468512"/>
          </a:xfrm>
          <a:prstGeom prst="ellipse">
            <a:avLst/>
          </a:prstGeom>
          <a:solidFill>
            <a:srgbClr val="40BAD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/>
          </a:p>
        </p:txBody>
      </p:sp>
      <p:sp>
        <p:nvSpPr>
          <p:cNvPr id="312" name="Google Shape;312;p6"/>
          <p:cNvSpPr/>
          <p:nvPr/>
        </p:nvSpPr>
        <p:spPr>
          <a:xfrm>
            <a:off x="133731" y="5490306"/>
            <a:ext cx="506432" cy="468512"/>
          </a:xfrm>
          <a:prstGeom prst="ellipse">
            <a:avLst/>
          </a:prstGeom>
          <a:solidFill>
            <a:srgbClr val="40BAD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7"/>
          <p:cNvSpPr/>
          <p:nvPr/>
        </p:nvSpPr>
        <p:spPr>
          <a:xfrm>
            <a:off x="0" y="0"/>
            <a:ext cx="12192000" cy="961460"/>
          </a:xfrm>
          <a:prstGeom prst="rect">
            <a:avLst/>
          </a:prstGeom>
          <a:solidFill>
            <a:srgbClr val="40BAD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18" name="Google Shape;318;p7"/>
          <p:cNvSpPr/>
          <p:nvPr/>
        </p:nvSpPr>
        <p:spPr>
          <a:xfrm>
            <a:off x="428344" y="71760"/>
            <a:ext cx="112776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b="0" i="0" lang="ru-RU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Какие из нижеперечисленных стратегий можно использовать для работы с ученицей, проявляющей нежелательное поведение?</a:t>
            </a:r>
            <a:endParaRPr/>
          </a:p>
        </p:txBody>
      </p:sp>
      <p:sp>
        <p:nvSpPr>
          <p:cNvPr id="319" name="Google Shape;319;p7"/>
          <p:cNvSpPr/>
          <p:nvPr/>
        </p:nvSpPr>
        <p:spPr>
          <a:xfrm>
            <a:off x="0" y="6608102"/>
            <a:ext cx="12192000" cy="249897"/>
          </a:xfrm>
          <a:prstGeom prst="rect">
            <a:avLst/>
          </a:prstGeom>
          <a:solidFill>
            <a:srgbClr val="DBDBDB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id="320" name="Google Shape;32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298928" y="6274210"/>
            <a:ext cx="380740" cy="3537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Городской психолого-педагогический центр" id="321" name="Google Shape;321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331765" y="6262014"/>
            <a:ext cx="967163" cy="3537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489298" y="6274210"/>
            <a:ext cx="865540" cy="333892"/>
          </a:xfrm>
          <a:prstGeom prst="rect">
            <a:avLst/>
          </a:prstGeom>
          <a:noFill/>
          <a:ln>
            <a:noFill/>
          </a:ln>
        </p:spPr>
      </p:pic>
      <p:sp>
        <p:nvSpPr>
          <p:cNvPr id="323" name="Google Shape;323;p7"/>
          <p:cNvSpPr txBox="1"/>
          <p:nvPr/>
        </p:nvSpPr>
        <p:spPr>
          <a:xfrm>
            <a:off x="849726" y="1144600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24" name="Google Shape;324;p7"/>
          <p:cNvGrpSpPr/>
          <p:nvPr/>
        </p:nvGrpSpPr>
        <p:grpSpPr>
          <a:xfrm>
            <a:off x="849726" y="1515412"/>
            <a:ext cx="11188357" cy="4183020"/>
            <a:chOff x="0" y="34353"/>
            <a:chExt cx="11188357" cy="4183020"/>
          </a:xfrm>
        </p:grpSpPr>
        <p:sp>
          <p:nvSpPr>
            <p:cNvPr id="325" name="Google Shape;325;p7"/>
            <p:cNvSpPr/>
            <p:nvPr/>
          </p:nvSpPr>
          <p:spPr>
            <a:xfrm>
              <a:off x="0" y="34353"/>
              <a:ext cx="11188357" cy="65637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7"/>
            <p:cNvSpPr txBox="1"/>
            <p:nvPr/>
          </p:nvSpPr>
          <p:spPr>
            <a:xfrm>
              <a:off x="32041" y="66394"/>
              <a:ext cx="11124275" cy="592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ru-RU" sz="17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Провести повторный психолого-педагогический консилиум, если ранее запланированные действия не помогают или есть серьёзные причины, требующие вмешательства</a:t>
              </a:r>
              <a:endParaRPr sz="17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7" name="Google Shape;327;p7"/>
            <p:cNvSpPr/>
            <p:nvPr/>
          </p:nvSpPr>
          <p:spPr>
            <a:xfrm>
              <a:off x="0" y="739683"/>
              <a:ext cx="11188357" cy="65637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7"/>
            <p:cNvSpPr txBox="1"/>
            <p:nvPr/>
          </p:nvSpPr>
          <p:spPr>
            <a:xfrm>
              <a:off x="32041" y="771724"/>
              <a:ext cx="11124275" cy="592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ru-RU" sz="17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Обсудить причины и последствия нежелательного поведения наедине с ученицей, наладить доверительный контакт</a:t>
              </a:r>
              <a:endParaRPr/>
            </a:p>
          </p:txBody>
        </p:sp>
        <p:sp>
          <p:nvSpPr>
            <p:cNvPr id="329" name="Google Shape;329;p7"/>
            <p:cNvSpPr/>
            <p:nvPr/>
          </p:nvSpPr>
          <p:spPr>
            <a:xfrm>
              <a:off x="0" y="1445013"/>
              <a:ext cx="11188357" cy="65637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7"/>
            <p:cNvSpPr txBox="1"/>
            <p:nvPr/>
          </p:nvSpPr>
          <p:spPr>
            <a:xfrm>
              <a:off x="32041" y="1477054"/>
              <a:ext cx="11124275" cy="592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ru-RU" sz="17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Поговорить с родителями о возможных причинах и способах помощи девочке</a:t>
              </a:r>
              <a:endParaRPr/>
            </a:p>
          </p:txBody>
        </p:sp>
        <p:sp>
          <p:nvSpPr>
            <p:cNvPr id="331" name="Google Shape;331;p7"/>
            <p:cNvSpPr/>
            <p:nvPr/>
          </p:nvSpPr>
          <p:spPr>
            <a:xfrm>
              <a:off x="0" y="2150343"/>
              <a:ext cx="11188357" cy="65637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7"/>
            <p:cNvSpPr txBox="1"/>
            <p:nvPr/>
          </p:nvSpPr>
          <p:spPr>
            <a:xfrm>
              <a:off x="32041" y="2182384"/>
              <a:ext cx="11124275" cy="592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ru-RU" sz="17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Не акцентировать внимание на нежелательном поведении ученицы при всём классе, но провести классный час на тему правил поведения в школе, не ссылаясь на конкретных учеников</a:t>
              </a:r>
              <a:endParaRPr/>
            </a:p>
          </p:txBody>
        </p:sp>
        <p:sp>
          <p:nvSpPr>
            <p:cNvPr id="333" name="Google Shape;333;p7"/>
            <p:cNvSpPr/>
            <p:nvPr/>
          </p:nvSpPr>
          <p:spPr>
            <a:xfrm>
              <a:off x="0" y="2855673"/>
              <a:ext cx="11188357" cy="65637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7"/>
            <p:cNvSpPr txBox="1"/>
            <p:nvPr/>
          </p:nvSpPr>
          <p:spPr>
            <a:xfrm>
              <a:off x="32041" y="2887714"/>
              <a:ext cx="11124275" cy="592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ru-RU" sz="17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Найти сильные стороны ученицы и помочь ей проявить их в положительном ракурсе</a:t>
              </a:r>
              <a:endParaRPr/>
            </a:p>
          </p:txBody>
        </p:sp>
        <p:sp>
          <p:nvSpPr>
            <p:cNvPr id="335" name="Google Shape;335;p7"/>
            <p:cNvSpPr/>
            <p:nvPr/>
          </p:nvSpPr>
          <p:spPr>
            <a:xfrm>
              <a:off x="0" y="3561003"/>
              <a:ext cx="11188357" cy="65637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50800" rotWithShape="0" algn="tl" dir="27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7"/>
            <p:cNvSpPr txBox="1"/>
            <p:nvPr/>
          </p:nvSpPr>
          <p:spPr>
            <a:xfrm>
              <a:off x="32041" y="3593044"/>
              <a:ext cx="11124275" cy="592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4750" lIns="64750" spcFirstLastPara="1" rIns="64750" wrap="square" tIns="64750">
              <a:noAutofit/>
            </a:bodyPr>
            <a:lstStyle/>
            <a:p>
              <a:pPr indent="0" lvl="0" marL="0" marR="0" rtl="0" algn="just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ru-RU" sz="17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Организовать совместный досуг с одноклассниками, чтобы улучшить взаимоотношения, предоставить выбор организованной деятельности детям</a:t>
              </a:r>
              <a:endParaRPr/>
            </a:p>
          </p:txBody>
        </p:sp>
      </p:grpSp>
      <p:sp>
        <p:nvSpPr>
          <p:cNvPr id="337" name="Google Shape;337;p7"/>
          <p:cNvSpPr/>
          <p:nvPr/>
        </p:nvSpPr>
        <p:spPr>
          <a:xfrm>
            <a:off x="429312" y="1556392"/>
            <a:ext cx="506432" cy="468512"/>
          </a:xfrm>
          <a:prstGeom prst="ellipse">
            <a:avLst/>
          </a:prstGeom>
          <a:solidFill>
            <a:srgbClr val="40BAD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ru-RU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338" name="Google Shape;338;p7"/>
          <p:cNvSpPr/>
          <p:nvPr/>
        </p:nvSpPr>
        <p:spPr>
          <a:xfrm>
            <a:off x="429312" y="2259696"/>
            <a:ext cx="506432" cy="468512"/>
          </a:xfrm>
          <a:prstGeom prst="ellipse">
            <a:avLst/>
          </a:prstGeom>
          <a:solidFill>
            <a:srgbClr val="40BAD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ru-RU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sp>
        <p:nvSpPr>
          <p:cNvPr id="339" name="Google Shape;339;p7"/>
          <p:cNvSpPr/>
          <p:nvPr/>
        </p:nvSpPr>
        <p:spPr>
          <a:xfrm>
            <a:off x="428344" y="3035982"/>
            <a:ext cx="506432" cy="468512"/>
          </a:xfrm>
          <a:prstGeom prst="ellipse">
            <a:avLst/>
          </a:prstGeom>
          <a:solidFill>
            <a:srgbClr val="40BAD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ru-RU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/>
          </a:p>
        </p:txBody>
      </p:sp>
      <p:sp>
        <p:nvSpPr>
          <p:cNvPr id="340" name="Google Shape;340;p7"/>
          <p:cNvSpPr/>
          <p:nvPr/>
        </p:nvSpPr>
        <p:spPr>
          <a:xfrm>
            <a:off x="428344" y="3680182"/>
            <a:ext cx="506432" cy="468512"/>
          </a:xfrm>
          <a:prstGeom prst="ellipse">
            <a:avLst/>
          </a:prstGeom>
          <a:solidFill>
            <a:srgbClr val="40BAD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ru-RU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/>
          </a:p>
        </p:txBody>
      </p:sp>
      <p:sp>
        <p:nvSpPr>
          <p:cNvPr id="341" name="Google Shape;341;p7"/>
          <p:cNvSpPr/>
          <p:nvPr/>
        </p:nvSpPr>
        <p:spPr>
          <a:xfrm>
            <a:off x="428344" y="4451861"/>
            <a:ext cx="506432" cy="468512"/>
          </a:xfrm>
          <a:prstGeom prst="ellipse">
            <a:avLst/>
          </a:prstGeom>
          <a:solidFill>
            <a:srgbClr val="40BAD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ru-RU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/>
          </a:p>
        </p:txBody>
      </p:sp>
      <p:sp>
        <p:nvSpPr>
          <p:cNvPr id="342" name="Google Shape;342;p7"/>
          <p:cNvSpPr/>
          <p:nvPr/>
        </p:nvSpPr>
        <p:spPr>
          <a:xfrm>
            <a:off x="428344" y="5096061"/>
            <a:ext cx="506432" cy="468512"/>
          </a:xfrm>
          <a:prstGeom prst="ellipse">
            <a:avLst/>
          </a:prstGeom>
          <a:solidFill>
            <a:srgbClr val="40BAD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b="0" i="0" lang="ru-RU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8"/>
          <p:cNvSpPr/>
          <p:nvPr/>
        </p:nvSpPr>
        <p:spPr>
          <a:xfrm>
            <a:off x="0" y="0"/>
            <a:ext cx="12192000" cy="961460"/>
          </a:xfrm>
          <a:prstGeom prst="rect">
            <a:avLst/>
          </a:prstGeom>
          <a:solidFill>
            <a:srgbClr val="40BAD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48" name="Google Shape;348;p8"/>
          <p:cNvSpPr/>
          <p:nvPr/>
        </p:nvSpPr>
        <p:spPr>
          <a:xfrm>
            <a:off x="428344" y="71760"/>
            <a:ext cx="112776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Консультативный пункт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ГБОУ города Москвы «Школа № 830»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8"/>
          <p:cNvSpPr/>
          <p:nvPr/>
        </p:nvSpPr>
        <p:spPr>
          <a:xfrm>
            <a:off x="0" y="6608102"/>
            <a:ext cx="12192000" cy="249897"/>
          </a:xfrm>
          <a:prstGeom prst="rect">
            <a:avLst/>
          </a:prstGeom>
          <a:solidFill>
            <a:srgbClr val="DBDBDB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id="350" name="Google Shape;35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298928" y="6274210"/>
            <a:ext cx="380740" cy="3537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Городской психолого-педагогический центр" id="351" name="Google Shape;351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331765" y="6262014"/>
            <a:ext cx="967163" cy="3537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489298" y="6274210"/>
            <a:ext cx="865540" cy="333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36638" y="1248845"/>
            <a:ext cx="11343030" cy="4534584"/>
          </a:xfrm>
          <a:prstGeom prst="rect">
            <a:avLst/>
          </a:prstGeom>
          <a:noFill/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pic>
        <p:nvPicPr>
          <p:cNvPr descr="C:\Users\AdmiN\Downloads\2025021917003.png" id="354" name="Google Shape;354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14194" y="4367831"/>
            <a:ext cx="1702983" cy="1702983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355" name="Google Shape;355;p8"/>
          <p:cNvSpPr/>
          <p:nvPr/>
        </p:nvSpPr>
        <p:spPr>
          <a:xfrm>
            <a:off x="606926" y="6062190"/>
            <a:ext cx="3117520" cy="338554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ru-RU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ЗАПИСЬ НА КОНСУЛЬТАЦИЮ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Рамка">
  <a:themeElements>
    <a:clrScheme name="Рамка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2025-02-21T13:17:24Z</dcterms:created>
  <dc:creator>Чабановская Елена Сергеевна</dc:creator>
</cp:coreProperties>
</file>