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6858000" cx="12192000"/>
  <p:notesSz cx="6858000" cy="9144000"/>
  <p:embeddedFontLst>
    <p:embeddedFont>
      <p:font typeface="Arial Black"/>
      <p:regular r:id="rId1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6" roundtripDataSignature="AMtx7mhU4tQ28CAkB6StwvREiWZECuze1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ArialBlack-regular.fntdata"/><Relationship Id="rId14" Type="http://schemas.openxmlformats.org/officeDocument/2006/relationships/slide" Target="slides/slide10.xml"/><Relationship Id="rId16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/>
          <p:nvPr>
            <p:ph type="ctrTitle"/>
          </p:nvPr>
        </p:nvSpPr>
        <p:spPr>
          <a:xfrm>
            <a:off x="3192904" y="1034321"/>
            <a:ext cx="7924799" cy="28631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20000"/>
              </a:buClr>
              <a:buSzPts val="6000"/>
              <a:buFont typeface="Arial Black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2"/>
          <p:cNvSpPr txBox="1"/>
          <p:nvPr>
            <p:ph idx="1" type="subTitle"/>
          </p:nvPr>
        </p:nvSpPr>
        <p:spPr>
          <a:xfrm>
            <a:off x="3192904" y="4032354"/>
            <a:ext cx="7924799" cy="1658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200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200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200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/>
          <p:nvPr>
            <p:ph type="title"/>
          </p:nvPr>
        </p:nvSpPr>
        <p:spPr>
          <a:xfrm>
            <a:off x="2563317" y="1050171"/>
            <a:ext cx="8529299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20000"/>
              </a:buClr>
              <a:buSzPts val="6000"/>
              <a:buFont typeface="Arial Black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4"/>
          <p:cNvSpPr txBox="1"/>
          <p:nvPr>
            <p:ph idx="1" type="body"/>
          </p:nvPr>
        </p:nvSpPr>
        <p:spPr>
          <a:xfrm>
            <a:off x="2563317" y="4167266"/>
            <a:ext cx="8529299" cy="13790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200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200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200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20000"/>
              </a:buClr>
              <a:buSzPts val="3200"/>
              <a:buFont typeface="Arial Black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20000"/>
              </a:buClr>
              <a:buSzPts val="3200"/>
              <a:buFont typeface="Arial Black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20000"/>
              </a:buClr>
              <a:buSzPts val="4400"/>
              <a:buFont typeface="Arial Black"/>
              <a:buNone/>
              <a:defRPr b="0" i="0" sz="4400" u="none" cap="none" strike="noStrike">
                <a:solidFill>
                  <a:srgbClr val="A2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14.png"/><Relationship Id="rId7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16.jpg"/><Relationship Id="rId9" Type="http://schemas.openxmlformats.org/officeDocument/2006/relationships/image" Target="../media/image23.png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7" Type="http://schemas.openxmlformats.org/officeDocument/2006/relationships/image" Target="../media/image19.png"/><Relationship Id="rId8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8.jpg"/><Relationship Id="rId5" Type="http://schemas.openxmlformats.org/officeDocument/2006/relationships/image" Target="../media/image15.png"/><Relationship Id="rId6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37.jpg"/><Relationship Id="rId10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jpg"/><Relationship Id="rId4" Type="http://schemas.openxmlformats.org/officeDocument/2006/relationships/image" Target="../media/image24.jpg"/><Relationship Id="rId9" Type="http://schemas.openxmlformats.org/officeDocument/2006/relationships/image" Target="../media/image21.jpg"/><Relationship Id="rId5" Type="http://schemas.openxmlformats.org/officeDocument/2006/relationships/image" Target="../media/image17.jpg"/><Relationship Id="rId6" Type="http://schemas.openxmlformats.org/officeDocument/2006/relationships/image" Target="../media/image20.jpg"/><Relationship Id="rId7" Type="http://schemas.openxmlformats.org/officeDocument/2006/relationships/image" Target="../media/image5.jpg"/><Relationship Id="rId8" Type="http://schemas.openxmlformats.org/officeDocument/2006/relationships/image" Target="../media/image34.jpg"/></Relationships>
</file>

<file path=ppt/slides/_rels/slide8.xml.rels><?xml version="1.0" encoding="UTF-8" standalone="yes"?><Relationships xmlns="http://schemas.openxmlformats.org/package/2006/relationships"><Relationship Id="rId10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Relationship Id="rId4" Type="http://schemas.openxmlformats.org/officeDocument/2006/relationships/image" Target="../media/image25.jpg"/><Relationship Id="rId9" Type="http://schemas.openxmlformats.org/officeDocument/2006/relationships/image" Target="../media/image26.jpg"/><Relationship Id="rId5" Type="http://schemas.openxmlformats.org/officeDocument/2006/relationships/image" Target="../media/image29.jpg"/><Relationship Id="rId6" Type="http://schemas.openxmlformats.org/officeDocument/2006/relationships/image" Target="../media/image27.jpg"/><Relationship Id="rId7" Type="http://schemas.openxmlformats.org/officeDocument/2006/relationships/image" Target="../media/image30.jpg"/><Relationship Id="rId8" Type="http://schemas.openxmlformats.org/officeDocument/2006/relationships/image" Target="../media/image3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Relationship Id="rId4" Type="http://schemas.openxmlformats.org/officeDocument/2006/relationships/image" Target="../media/image28.jpg"/><Relationship Id="rId5" Type="http://schemas.openxmlformats.org/officeDocument/2006/relationships/image" Target="../media/image32.jpg"/><Relationship Id="rId6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3192904" y="1034321"/>
            <a:ext cx="7924799" cy="35054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20000"/>
              </a:buClr>
              <a:buSzPts val="3600"/>
              <a:buFont typeface="Arial Black"/>
              <a:buNone/>
            </a:pPr>
            <a:br>
              <a:rPr lang="ru-RU" sz="3600"/>
            </a:br>
            <a:br>
              <a:rPr lang="ru-RU" sz="3600"/>
            </a:br>
            <a:r>
              <a:rPr lang="ru-RU" sz="4000"/>
              <a:t>Инклюзивный урок </a:t>
            </a:r>
            <a:br>
              <a:rPr lang="ru-RU" sz="4000"/>
            </a:br>
            <a:r>
              <a:rPr lang="ru-RU" sz="4000"/>
              <a:t>в контексте </a:t>
            </a:r>
            <a:br>
              <a:rPr lang="ru-RU" sz="4000"/>
            </a:br>
            <a:r>
              <a:rPr lang="ru-RU" sz="4000"/>
              <a:t>современных требований</a:t>
            </a:r>
            <a:br>
              <a:rPr lang="ru-RU" sz="3600"/>
            </a:br>
            <a:endParaRPr sz="3600"/>
          </a:p>
        </p:txBody>
      </p:sp>
      <p:sp>
        <p:nvSpPr>
          <p:cNvPr id="85" name="Google Shape;85;p1"/>
          <p:cNvSpPr txBox="1"/>
          <p:nvPr>
            <p:ph idx="1" type="subTitle"/>
          </p:nvPr>
        </p:nvSpPr>
        <p:spPr>
          <a:xfrm>
            <a:off x="3192904" y="4403834"/>
            <a:ext cx="7924799" cy="1286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000"/>
              <a:t>Подготовила </a:t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000"/>
              <a:t>учитель начальных классов </a:t>
            </a:r>
            <a:endParaRPr sz="2000"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000"/>
              <a:t>Стойка Елена Ивановна</a:t>
            </a:r>
            <a:endParaRPr sz="20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descr="Picture background" id="86" name="Google Shape;8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15188" y="1034321"/>
            <a:ext cx="1799349" cy="179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"/>
          <p:cNvSpPr txBox="1"/>
          <p:nvPr>
            <p:ph type="title"/>
          </p:nvPr>
        </p:nvSpPr>
        <p:spPr>
          <a:xfrm>
            <a:off x="2563317" y="1050171"/>
            <a:ext cx="8529299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20000"/>
              </a:buClr>
              <a:buSzPts val="6000"/>
              <a:buFont typeface="Arial Black"/>
              <a:buNone/>
            </a:pPr>
            <a:r>
              <a:rPr lang="ru-RU"/>
              <a:t>Благодарю за внимание!</a:t>
            </a:r>
            <a:endParaRPr/>
          </a:p>
        </p:txBody>
      </p:sp>
      <p:sp>
        <p:nvSpPr>
          <p:cNvPr id="197" name="Google Shape;197;p10"/>
          <p:cNvSpPr txBox="1"/>
          <p:nvPr>
            <p:ph idx="1" type="body"/>
          </p:nvPr>
        </p:nvSpPr>
        <p:spPr>
          <a:xfrm>
            <a:off x="2563317" y="4167266"/>
            <a:ext cx="8529299" cy="13790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background" id="91" name="Google Shape;9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77340" y="140942"/>
            <a:ext cx="1799349" cy="179934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/>
          <p:nvPr/>
        </p:nvSpPr>
        <p:spPr>
          <a:xfrm>
            <a:off x="1754809" y="501135"/>
            <a:ext cx="8027967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Категории обучающихся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в профессиональном педагогическом поле </a:t>
            </a:r>
            <a:endParaRPr b="1" i="0" sz="32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2701158" y="1940291"/>
            <a:ext cx="6201104" cy="35691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∙ нейротипичные (нормотипичные) дети (дети с условно нормативным развитием), 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0" i="0" lang="ru-RU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∙ одарённые дети, 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0" i="0" lang="ru-RU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∙ дети с ограниченными возможностями здоровья и/или инвалидностью, 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0" i="0" lang="ru-RU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∙ дети, для которых язык обучения не является родным,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0" i="0" lang="ru-RU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∙ дети с девиантным поведением, 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0" i="0" lang="ru-RU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∙ дети, находящиеся в трудной жизненной ситуации. 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07401" y="2379784"/>
            <a:ext cx="2481939" cy="1864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1165" y="4565423"/>
            <a:ext cx="2327423" cy="1746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1164" y="2379784"/>
            <a:ext cx="2327423" cy="1893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207402" y="4565423"/>
            <a:ext cx="2481939" cy="165280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/>
          <p:nvPr/>
        </p:nvSpPr>
        <p:spPr>
          <a:xfrm>
            <a:off x="2753709" y="5584411"/>
            <a:ext cx="629569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cap="none" strike="noStrik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Инклюзивное образование - гарантия доступа к качественному образованию всем категориям обучающихся</a:t>
            </a:r>
            <a:r>
              <a:rPr b="0" i="0" lang="ru-RU" sz="2000" u="none" cap="none" strike="noStrik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i="0" sz="20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background" id="103" name="Google Shape;10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77340" y="119922"/>
            <a:ext cx="1799349" cy="179934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"/>
          <p:cNvSpPr/>
          <p:nvPr/>
        </p:nvSpPr>
        <p:spPr>
          <a:xfrm>
            <a:off x="2479130" y="119922"/>
            <a:ext cx="532786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Несколько слов о классе</a:t>
            </a:r>
            <a:endParaRPr b="0" i="0" sz="36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sun9-75.userapi.com/impg/pV8P_tUEDJlQnaGzuP7-lZ3KGjp8CGo1u_4GWQ/GIKixrpduPU.jpg?size=697x498&amp;quality=95&amp;sign=745315b3ed778af9fe8dbb137d416fb3&amp;type=album" id="105" name="Google Shape;10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53847" y="766253"/>
            <a:ext cx="2801419" cy="200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830881">
            <a:off x="6393960" y="986361"/>
            <a:ext cx="2722642" cy="2040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697496">
            <a:off x="244903" y="954578"/>
            <a:ext cx="2567681" cy="1929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973920">
            <a:off x="721641" y="3157131"/>
            <a:ext cx="2716683" cy="2039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913074">
            <a:off x="6726785" y="3343327"/>
            <a:ext cx="2660129" cy="199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636198" y="2915172"/>
            <a:ext cx="3013731" cy="2108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1783472">
            <a:off x="8991051" y="1850637"/>
            <a:ext cx="2766070" cy="225858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/>
          <p:nvPr/>
        </p:nvSpPr>
        <p:spPr>
          <a:xfrm>
            <a:off x="596372" y="5586054"/>
            <a:ext cx="10785219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Инклюзивное образование </a:t>
            </a:r>
            <a:r>
              <a:rPr b="0" i="0" lang="ru-RU" sz="2000" u="none" cap="none" strike="noStrik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b="0" i="0" lang="ru-RU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это процесс обучения и воспитания, при котором все дети, в независимости от их физических, психических, интеллектуальных и других особенностей, включены в общую систему образования.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background" id="117" name="Google Shape;11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98360" y="119921"/>
            <a:ext cx="1799349" cy="179934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4"/>
          <p:cNvSpPr/>
          <p:nvPr/>
        </p:nvSpPr>
        <p:spPr>
          <a:xfrm>
            <a:off x="247426" y="384151"/>
            <a:ext cx="968188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Инклюзивный урок в контексте современных требований</a:t>
            </a:r>
            <a:endParaRPr b="1" sz="28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247427" y="1197828"/>
            <a:ext cx="8971878" cy="48569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Реализация системно-деятельностного подхода, обеспечивающего развитие личности обучающегося посредством: 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∙ формирования в процессе активной образовательной деятельности универсальных учебных действий – личностных, регулятивных, познавательных, коммуникативных – как основы умения учиться;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∙ направленности образовательной деятельности на формирование готовности к саморазвитию и непрерывному образованию;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∙ проектирования и конструирования социальной среды для развития обучающихся в системе образования;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∙ организации активной учебно-познавательной деятельности обучающихся;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∙ построения образовательного процесса с учетом индивидуальных возрастных, психологических и физиологических особенностей обучающихся;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∙ применения компетентностного подхода, позволяющего обучающимся развивать способности, эффективно использовать знания и умения в практической деятельности.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sun9-59.userapi.com/s/v1/ig2/xlrU_c_KCkI1h3IFzN0dwmjSGlnYOGyxOB4yOISvSNP6Y0o32JTKzhPWSCS49ACwMiAdS9Z0sDFIq6OinMSSa-OM.jpg?quality=95&amp;as=32x24,48x36,72x54,108x81,160x120,240x180,360x270,480x360,540x405,640x480,720x541,1080x811,1280x961,1440x1081,2560x1922&amp;from=bu&amp;u=jFaK-5wETVV6fZ9u14dropxAcRYGWy-KEY_6taTlMvU&amp;cs=1280x961" id="120" name="Google Shape;12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06579" y="1926605"/>
            <a:ext cx="2263918" cy="1699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06579" y="5104512"/>
            <a:ext cx="2259106" cy="1696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606579" y="3410182"/>
            <a:ext cx="2259106" cy="1694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background" id="127" name="Google Shape;12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29891" y="109411"/>
            <a:ext cx="1799349" cy="179934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5"/>
          <p:cNvSpPr/>
          <p:nvPr/>
        </p:nvSpPr>
        <p:spPr>
          <a:xfrm>
            <a:off x="1349172" y="199920"/>
            <a:ext cx="826662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Система требований к современному уроку</a:t>
            </a:r>
            <a:endParaRPr b="1" sz="32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5"/>
          <p:cNvSpPr/>
          <p:nvPr/>
        </p:nvSpPr>
        <p:spPr>
          <a:xfrm>
            <a:off x="344634" y="824419"/>
            <a:ext cx="269413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Целеполагание.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5"/>
          <p:cNvSpPr/>
          <p:nvPr/>
        </p:nvSpPr>
        <p:spPr>
          <a:xfrm>
            <a:off x="344634" y="1253122"/>
            <a:ext cx="217713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Мотивация.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344634" y="1708705"/>
            <a:ext cx="89177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Практическая значимость знаний и способов деятельности.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344634" y="2170370"/>
            <a:ext cx="552013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Отбор содержания.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344634" y="2592991"/>
            <a:ext cx="1062855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Интегративность знаний, отработка метапредметных универсальных способов образовательной деятельности.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344634" y="3378501"/>
            <a:ext cx="11437462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 Построение каждого этапа урока по схеме</a:t>
            </a:r>
            <a:r>
              <a:rPr b="1"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постановка учебного задания – деятельность обучающихся по его выполнению – подведение итога деятельности – контроль процесса и степени выполнения – рефлексия.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344634" y="4440331"/>
            <a:ext cx="1158460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7. Использование разнообразных эффективных приемов организации результативной образовательной деятельности обучающихся с учетом их возрастных и индивидуальных особенностей. 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344633" y="5640660"/>
            <a:ext cx="857864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8. Подведение итогов каждого этапа урока обучающимися, наличие обратной связи на каждом этапе урока.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background" id="141" name="Google Shape;14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29891" y="109411"/>
            <a:ext cx="1799349" cy="179934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6"/>
          <p:cNvSpPr/>
          <p:nvPr/>
        </p:nvSpPr>
        <p:spPr>
          <a:xfrm>
            <a:off x="262759" y="246350"/>
            <a:ext cx="963798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Система требований к современному уроку</a:t>
            </a:r>
            <a:endParaRPr b="1" sz="3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6"/>
          <p:cNvSpPr/>
          <p:nvPr/>
        </p:nvSpPr>
        <p:spPr>
          <a:xfrm>
            <a:off x="262758" y="783668"/>
            <a:ext cx="9637985" cy="1758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9. Наличие блоков самостоятельного получения знаний обучающимися в процессе учебно-познавательной деятельности с различными источниками информации. </a:t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6"/>
          <p:cNvSpPr/>
          <p:nvPr/>
        </p:nvSpPr>
        <p:spPr>
          <a:xfrm>
            <a:off x="262757" y="1941613"/>
            <a:ext cx="1114096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10. Организация парной или групповой работы, позволяющей каждому ученику развивать коммуникативные компетенции и осваивать нормы работы в коллективе.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6"/>
          <p:cNvSpPr/>
          <p:nvPr/>
        </p:nvSpPr>
        <p:spPr>
          <a:xfrm>
            <a:off x="262755" y="3079096"/>
            <a:ext cx="11519341" cy="27453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11. Использование системы самоконтроля и взаимоконтроля как средств рефлексии и формирования ответственности за результаты своей деятельности. 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12. Рефлексия как осознание себя в процессе деятельности. 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13. Качественная положительная оценка деятельности обучающихся, способствующая формированию положительной учебной мотивации.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14. Минимализация и вариативность домашнего задания. 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6"/>
          <p:cNvSpPr/>
          <p:nvPr/>
        </p:nvSpPr>
        <p:spPr>
          <a:xfrm>
            <a:off x="262755" y="5824399"/>
            <a:ext cx="977462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15. Организация психологического комфорта и условий здоровьесбережения на уроке.</a:t>
            </a: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"/>
          <p:cNvSpPr/>
          <p:nvPr/>
        </p:nvSpPr>
        <p:spPr>
          <a:xfrm>
            <a:off x="231227" y="270421"/>
            <a:ext cx="9732579" cy="1508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Инклюзивная форма урока </a:t>
            </a: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</a:t>
            </a: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это форма общения обучающихся в классе, форма взаимодействия и развития контакта в рамках организованной деятельности между всеми детьми класса, независимо от состояния их здоровья и других показателей.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sun9-52.userapi.com/s/v1/ig2/2js-4CIhj68cSuqWuL7iE5ji-14YTRl01Apw5TlgIxVmz4gzaer282dQQ1whCFBF4VRgOar_GsyaEDg58nSX294d.jpg?quality=95&amp;as=32x26,48x38,72x58,108x86,160x128,240x192,360x288,480x384,540x432,640x512,720x576,1080x864,1280x1023,1440x1151,2560x2047&amp;from=bu&amp;u=rGkYXPhWSOljHNItano0yKET326D58-j3u5lqXtgKPU&amp;cs=1280x1023" id="152" name="Google Shape;15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6841" y="1778526"/>
            <a:ext cx="2715827" cy="21705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sun9-22.userapi.com/s/v1/ig2/OAgjrfTFdH_ureCGh4b5kmWPiTsKWkVwNAW88VtJ5G8zTL7_3yiGukCpULPGM6tlK8OQ4eSYhI4PtYRfrSFTaWAv.jpg?quality=95&amp;as=32x26,48x38,72x58,108x86,160x128,240x192,360x288,480x384,540x432,640x512,720x576,1080x864,1280x1023,1440x1151,2560x2047&amp;from=bu&amp;u=FAY7mfnPXICproLv_DH0zVVOU7mpiwCxs43IWKNpiPU&amp;cs=1280x1023" id="153" name="Google Shape;15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17876" y="4141076"/>
            <a:ext cx="2774976" cy="22178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sun9-44.userapi.com/s/v1/ig2/MpGsOfRaAsu8tmZv7PrkbSquKmncXq5qEf9NNODoBLbuleHjdruYiy3HCFmifPen4qC69JVuZDlCDjYvSbF6srmL.jpg?quality=95&amp;as=32x32,48x48,72x72,108x108,160x160,240x240,360x360,480x480,540x540,640x640,720x720,1080x1080,1280x1280,1440x1440,2560x2560&amp;from=bu&amp;u=nSH6Gsb5YE4XCQ4vH8s5IwVip2DZonD9jRZS48fU6ds&amp;cs=1280x1280" id="154" name="Google Shape;154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6841" y="4126376"/>
            <a:ext cx="2554768" cy="25547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sun9-68.userapi.com/s/v1/ig2/mRHtFdOOzumh3MFKma1qvUgPznHLjNwgLhu3iZ8oQdXomxilYhZPsK7Bb_bxa3vZCkiOx1rxqj7ykmxXc8jNN54T.jpg?quality=95&amp;as=32x26,48x38,72x58,108x86,160x128,240x192,360x288,480x384,540x432,640x512,720x576,1080x864,1280x1023,1440x1151,2560x2047&amp;from=bu&amp;u=rpp6CiRbMOGGI4WyS9bjxyQxaBELTNfaCOsr8TbyQFc&amp;cs=1280x1023" id="155" name="Google Shape;155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18122" y="1908760"/>
            <a:ext cx="2774730" cy="22176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 background" id="156" name="Google Shape;156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129891" y="109411"/>
            <a:ext cx="1799349" cy="17993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sun9-70.userapi.com/s/v1/ig2/AOF9yJBdIy4pcKMzsXY--RTGfj7LnmezdzvMnEQ1mtZPHPXxMFk6yVaybOH88knqr62VsVurKuO-KgpzQWvMaNL7.jpg?quality=95&amp;as=32x32,48x48,72x72,108x108,160x160,240x240,360x360,480x480,540x540,640x640,720x720,1080x1080,1280x1280,1440x1440,2560x2560&amp;from=bu&amp;u=ACNpGkSKeZKeeqEbq1dyJcFVw9CMvAAC34PvSGTGQKA&amp;cs=1280x1280" id="157" name="Google Shape;157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495393" y="1509379"/>
            <a:ext cx="2439686" cy="24396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psv4.userapi.com/s/v1/d/xFaALQDgq-gwLyxRo5f6II7iNjdYodPcf4tfs70KeIOmvIiC58SRg2ScmiSLFlHN2LGszLv7ZhXAmzDsTHX2T1d0YPp9WL3u-lH_ZIPRuvd9TafR/1734268821078.jpg" id="158" name="Google Shape;158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196067" y="1596424"/>
            <a:ext cx="3133241" cy="23526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sun9-48.userapi.com/s/v1/ig2/jLwkXMTuSaxgAhwXhq_psYj40YSTf4IsiLDUOIC6JXknfzbXRFx88fbjYw3QiUY8EmSc_TpfqgZk0A0lNDHje3-U.jpg?quality=95&amp;as=32x24,48x36,72x54,108x81,160x120,240x180,360x270,480x360,540x405,640x480,720x541,1080x811,1280x961,1440x1081,2560x1922&amp;from=bu&amp;u=PO15gB6PxKQHoFhA3RdLujQfMmNEtotQ8EwwiLLaGAQ&amp;cs=1280x961" id="159" name="Google Shape;159;p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989096" y="4141076"/>
            <a:ext cx="2758394" cy="2070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sun9-37.userapi.com/s/v1/ig2/g1BSzZO0RtL7O0aY_BnUGwmDjHUtWxSDdee_beRYu1dv93jOKHw9x8JSevlfCUScVcWSqvyTxNmslmm98P0BHf6H.jpg?quality=95&amp;as=32x24,48x36,72x54,108x81,160x120,240x180,360x270,480x360,540x405,640x480,720x541,1080x811,1280x961,1440x1081,2560x1922&amp;from=bu&amp;u=VHjvp5CSQ1JVdTHWRj5y_NU8ADiE4h_Z4iba1RgPRGM&amp;cs=1280x961" id="160" name="Google Shape;160;p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039871" y="4126376"/>
            <a:ext cx="2777973" cy="208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background" id="165" name="Google Shape;16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29891" y="109411"/>
            <a:ext cx="1799349" cy="179934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8"/>
          <p:cNvSpPr/>
          <p:nvPr/>
        </p:nvSpPr>
        <p:spPr>
          <a:xfrm>
            <a:off x="304799" y="270393"/>
            <a:ext cx="9613751" cy="14526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 организации урока в инклюзивном классе важно придерживаться требований, которые относятся к организации работы с детьми с ОВЗ. </a:t>
            </a:r>
            <a:endParaRPr b="1" sz="28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8"/>
          <p:cNvSpPr/>
          <p:nvPr/>
        </p:nvSpPr>
        <p:spPr>
          <a:xfrm>
            <a:off x="304799" y="1723035"/>
            <a:ext cx="458503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Урок должен иметь четкий алгоритм.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8"/>
          <p:cNvSpPr/>
          <p:nvPr/>
        </p:nvSpPr>
        <p:spPr>
          <a:xfrm>
            <a:off x="304798" y="2094538"/>
            <a:ext cx="903283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Каждое задание должно отвечать определенному алгоритму действий.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8"/>
          <p:cNvSpPr/>
          <p:nvPr/>
        </p:nvSpPr>
        <p:spPr>
          <a:xfrm>
            <a:off x="304797" y="2463870"/>
            <a:ext cx="414133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Использования наглядности.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8"/>
          <p:cNvSpPr/>
          <p:nvPr/>
        </p:nvSpPr>
        <p:spPr>
          <a:xfrm>
            <a:off x="304797" y="2833202"/>
            <a:ext cx="1137800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Учет особенностей внимания детей с ограниченными возможностями здоровья.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8"/>
          <p:cNvSpPr/>
          <p:nvPr/>
        </p:nvSpPr>
        <p:spPr>
          <a:xfrm>
            <a:off x="304798" y="3244334"/>
            <a:ext cx="851839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Организация оценивания обучающегося с ОВЗ на уроке.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8"/>
          <p:cNvSpPr/>
          <p:nvPr/>
        </p:nvSpPr>
        <p:spPr>
          <a:xfrm>
            <a:off x="304797" y="3655466"/>
            <a:ext cx="833897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 Использование специальных методических приемов при организации деятельности детей с ОВЗ на уроке.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8"/>
          <p:cNvSpPr/>
          <p:nvPr/>
        </p:nvSpPr>
        <p:spPr>
          <a:xfrm>
            <a:off x="312027" y="4385396"/>
            <a:ext cx="479964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7. Сотрудничество учителей и родителей.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sun1-25.userapi.com/s/v1/ig2/l5Xz530xmYZa5Bwo2VbMyJAAIaGzJTPOf6MM0PkMBrWXpgwauDMTdWrAHIOQb2T-CCYiI5AL0mk4jKq52L8w2IXT.jpg?quality=95&amp;as=32x32,48x48,72x72,108x108,160x160,240x240,360x360,480x480,540x540,640x640,720x720,1080x1080,1280x1280,1440x1440,2560x2560&amp;from=bu&amp;u=vVvSsOnCvYvlFiV_0tgg8m3JwGz8CLWUJb7HRYZ6WK8&amp;cs=1280x1280" id="174" name="Google Shape;17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3207" y="4913938"/>
            <a:ext cx="1809683" cy="18096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sun1-83.userapi.com/s/v1/ig2/4G35RdxgKGAGdsCm_yQUyuRbkPCDKQy2cTuFq2dYIWnC11x75ZuI2aHH3EHShdC1Qc4YKXAhVINWrqI9Q0ApynLr.jpg?quality=95&amp;as=32x32,48x48,72x72,108x108,160x160,240x240,360x360,480x480,540x540,640x640,720x720,1080x1080,1280x1280,1440x1440,2560x2560&amp;from=bu&amp;u=Nci7mXfeOmej21cDzivuUaZ5nfiruno-5CyhwHjKRIc&amp;cs=1280x1280" id="175" name="Google Shape;175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33158" y="4911449"/>
            <a:ext cx="1809683" cy="18096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sun9-49.userapi.com/s/v1/ig2/NYMzXYODbgbNOeD7IpyinR71c22G-aIIuRgBw-Ck7KBe6L7FaFnJrnGNipuRrmtokOG8AWen4LMEItVQI7H1ejOU.jpg?quality=95&amp;as=32x32,48x48,72x72,108x108,160x160,240x240,360x360,480x480,540x540,640x640,720x720,1080x1080,1280x1280,1440x1440,2560x2560&amp;from=bu&amp;u=0Y5ufqapYtZ1cIevNjBk5idWY-yB5fsNU0ITnzPnr3E&amp;cs=1280x1280" id="176" name="Google Shape;176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24284" y="4911449"/>
            <a:ext cx="1809682" cy="18096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sun1-26.userapi.com/s/v1/ig2/tZQwgdDFew1pNutmoGBuYpLW1SDsDoilVRGt8B6fbGDSlJeBJjpAuZLAJT29uXekCxij7Ps0qH9KvM6nhub_4nMh.jpg?quality=95&amp;as=32x32,48x48,72x72,108x108,160x160,240x240,360x360,480x480,540x540,640x640,720x720,1080x1080,1280x1280,1440x1440,2560x2560&amp;from=bu&amp;u=O4WP-fskx3bxP6ksNdVUhudsgSayh16OC4uQqRUQMuo&amp;cs=1280x1280" id="177" name="Google Shape;177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52792" y="4916429"/>
            <a:ext cx="1809684" cy="18096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sun1-23.userapi.com/s/v1/ig2/VPdWkuxRKVhpW318z_in_lSovjdx5BUeoX4KLARxXBPqz0XzfrFMecSpQb3cYPztt2fs7IrRILSpyC_-Qxac6EpP.jpg?quality=95&amp;as=32x32,48x48,72x72,108x108,160x160,240x240,360x360,480x480,540x540,640x640,720x720,1080x1080,1280x1280,1440x1440,2560x2560&amp;from=bu&amp;u=DCkNxdXHdk0yresGNkUEc81S1YkxcMKKpGsZElVN3PM&amp;cs=1280x1280" id="178" name="Google Shape;178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062476" y="4916429"/>
            <a:ext cx="1804702" cy="1804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sun1-30.userapi.com/s/v1/ig2/5S6reyaWLyC63D8Zl9Hn-x3qwKUnUgLTUBbLTkWRTSPsRtomX4P_17V84I7JmF5aOIn2TmsJpOx8RYs-PTZvWaY5.jpg?quality=95&amp;as=32x32,48x48,72x72,108x108,160x160,240x240,360x360,480x480,540x540,640x640,720x720,1080x1080,1280x1280,1440x1440,2560x2560&amp;from=bu&amp;u=DR2mqaORgdggWE7T-RycaIvEBURPnNdAJAVRCiVniVE&amp;cs=1280x1280" id="179" name="Google Shape;179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880897" y="4903088"/>
            <a:ext cx="1818043" cy="18180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sun1-88.userapi.com/s/v1/ig2/8WxMZWxWWC8N5qVwpuMWX5zEUJDO3OjTr92_rjgAE9g4oL_8pXBLXDvXwhUz0sarPYAfzm3Tqr8Z16WKV5vl38C2.jpg?quality=95&amp;as=32x32,48x48,72x72,108x108,160x160,240x240,360x360,480x480,540x540,640x640,720x720,1080x1080,1280x1280,1440x1440,2560x2560&amp;from=bu&amp;u=QeLbfJ_PSF2zmMilJ4rsNF1m4TfR_Fr2ZGOY5YLaerk&amp;cs=1280x1280" id="180" name="Google Shape;180;p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918550" y="3112354"/>
            <a:ext cx="1794109" cy="1794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background" id="185" name="Google Shape;18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29891" y="109411"/>
            <a:ext cx="1799349" cy="179934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9"/>
          <p:cNvSpPr/>
          <p:nvPr/>
        </p:nvSpPr>
        <p:spPr>
          <a:xfrm>
            <a:off x="199697" y="1460164"/>
            <a:ext cx="4309241" cy="53040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Ты – маленький ребёнок,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 – большой.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Вот моя, представьте, педагогика.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Тебе – со мной,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 мне с тобою хорошо –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педагогики моей простая логика.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Мы дети все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Своей родной земли.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 короток наш век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Перед седою вечностью!..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Я, маленький, тебе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Здесь, в школе, в эти дни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Посредник меж тобой и человечностью.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7" name="Google Shape;187;p9"/>
          <p:cNvSpPr/>
          <p:nvPr/>
        </p:nvSpPr>
        <p:spPr>
          <a:xfrm>
            <a:off x="7504385" y="841288"/>
            <a:ext cx="4424855" cy="601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 потому, что я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выше, и сильней,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Ты мне, шалун,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Обязан подчиниться,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Обязанностей нет,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Пока в душе твоей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 не сумею прочно поселиться.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 этого достичь –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Большой вопрос,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Главнейший для родной нашей Отчизны: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Чтоб ты, ребёнок,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Человеком рос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 большой душой,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Без лжи и укоризны.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</a:t>
            </a:r>
            <a:r>
              <a:rPr b="1" lang="ru-RU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МОНОЛОГ ШАЛВЫ АМОНАШВИЛИ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9"/>
          <p:cNvSpPr/>
          <p:nvPr/>
        </p:nvSpPr>
        <p:spPr>
          <a:xfrm>
            <a:off x="199697" y="109411"/>
            <a:ext cx="744132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«Каждый ребёнок пришёл в этот мир не случайно. </a:t>
            </a:r>
            <a:endParaRPr b="1" sz="24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У него своя жизненная миссия. </a:t>
            </a:r>
            <a:endParaRPr b="1" sz="24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И наш долг – помочь ему выполнить её».</a:t>
            </a:r>
            <a:endParaRPr b="1" sz="24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sun9-53.userapi.com/s/v1/ig2/AlmLyeEtDM67H7gb4Y48zJIQgqReOPoLXO20X510W3I03pWvZ8kcbWId92mzvAbDt6SKu1JVelMVgiKM-fx47JgN.jpg?quality=95&amp;as=32x40,48x60,72x90,108x134,160x199,240x299,360x448,480x597,540x672,640x797,720x896,1080x1344,1140x1419&amp;from=bu&amp;u=Mr8LJ4R73LAlRxoQ2GtWYjmAuCBy7z3rckKJXK4LsmY&amp;cs=320x398" id="189" name="Google Shape;18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2194" y="1309740"/>
            <a:ext cx="1660634" cy="20665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ebattach.mail.yandex.net/message_part_real/IMG_20250327_012428.jpg?exif_rotate=y&amp;no_disposition=y&amp;name=IMG_20250327_012428.jpg&amp;sid=YWVzX3NpZDp7ImFlc0tleUlkIjoiMTc4IiwiaG1hY0tleUlkIjoiMTc4IiwiaXZCYXNlNjQiOiIzQ2FZMjNpL24rWGxDSGsyR29TYTRnPT0iLCJzaWRCYXNlNjQiOiJLSHU3SVFYRitqRU1jeDhJQ1RHOTNMQU5JOGRvSDJkeW93VEJWTWdiUDdtMEVYUkdSbUVQMXFpMHBWa1NqV2xhRXVFUWZqS3NiQW5UMDZJeUZDbTVtM3d6MEhTRWFTbjBDTjVBbE5wKzlSeDVCejFoQ1AwYUd4TzBCdURQVnp1VyIsImhtYWNCYXNlNjQiOiIrMmxvQk8wcjRHS2NwdWpETE44UTdKZEVUMW9RUGc1WXp0ZlhJTzdYL01VPSJ9" id="190" name="Google Shape;190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56083" y="4889754"/>
            <a:ext cx="2693153" cy="17954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ebattach.mail.yandex.net/message_part_real/IMG_20250327_012501.jpg?exif_rotate=y&amp;no_disposition=y&amp;name=IMG_20250327_012501.jpg&amp;sid=YWVzX3NpZDp7ImFlc0tleUlkIjoiMTc4IiwiaG1hY0tleUlkIjoiMTc4IiwiaXZCYXNlNjQiOiI4YXU2QWFIekVYbjNCYTFZdWdUSFhnPT0iLCJzaWRCYXNlNjQiOiJlb1RLajRsbGh5Q3NrSmRWQS9xV1lLa2p2YmFnQXBFZjRwZnptblRPSlU5UGhTUlNjUG1UVUM2Vzh2N0lRY1JUMTMrMjZaOWU4SVB0Nm5SdUFhaW9Zbk15alA4WC80dnREcCtyVVoxMElJK0g0RlBNblhKeWtUSDZTNytlYjZTZSIsImhtYWNCYXNlNjQiOiJ6SnNRdDJQVzZYbFRlUklBa0FsYTFTQmNYaHMzU3VBa2VLdUUveWd1OXlvPSJ9" id="191" name="Google Shape;191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67977" y="2102943"/>
            <a:ext cx="1697820" cy="2553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девов 1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2021-08-29T21:26:17Z</dcterms:created>
  <dc:creator>Эрика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122390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S9.1.0</vt:lpwstr>
  </property>
</Properties>
</file>