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122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85F3CC7-6570-4433-912F-10ECC158D4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B3FB181-D34E-4C64-BE51-2D972653DB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46927F0-6CDD-4C7E-B8CA-0CD4696984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202E7-261B-42F4-8910-0B620250F083}" type="datetimeFigureOut">
              <a:rPr lang="ru-RU" smtClean="0"/>
              <a:t>01.09.2025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6DE6B95-2599-48A9-BE63-9867705237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71BA720-7E38-410F-A299-DFB6EBA8F0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A872D-5E36-40B4-92FC-E4CE654148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0462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037F71-C552-47DC-87AB-C3AED79BE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DDE973C-F0CF-4FDA-9181-B4091BEF06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3F6E5A5-2D4B-4E69-AE30-F9E35BB47E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202E7-261B-42F4-8910-0B620250F083}" type="datetimeFigureOut">
              <a:rPr lang="ru-RU" smtClean="0"/>
              <a:t>01.09.2025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79A8D7D-797C-41B6-9F41-A8ADE86AF0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26C8036-522E-4BAA-BF42-C617966F7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A872D-5E36-40B4-92FC-E4CE654148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6264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342B3E55-F9D8-4F41-BE81-50D4A2D3BD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0BC119E-F4CA-4064-ADB6-69E4C1C4B4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83D433B-CBF5-47B6-A080-DC6883D450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202E7-261B-42F4-8910-0B620250F083}" type="datetimeFigureOut">
              <a:rPr lang="ru-RU" smtClean="0"/>
              <a:t>01.09.2025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D490759-3663-4A75-8D92-920CC7290A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CC0CE0D-5DA1-45FD-A50E-D70C7D3608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A872D-5E36-40B4-92FC-E4CE654148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1174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16BC92-22A9-4A99-999F-8A81EE619A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76A304D-3032-471A-BC7E-4ACBC756DB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E7A18EB-284E-45D8-B947-F8E7A401D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202E7-261B-42F4-8910-0B620250F083}" type="datetimeFigureOut">
              <a:rPr lang="ru-RU" smtClean="0"/>
              <a:t>01.09.2025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A2B2909-11B1-4CF8-9808-C216E632D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B7BE632-1630-44F6-9FD8-A3586B3991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A872D-5E36-40B4-92FC-E4CE654148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1010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C6AA49-6C9D-4CE6-A9BD-FD21334E5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E70ADDD-EE99-467B-BA80-AC265D20DD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133A43B-0E9F-45B9-AB04-3663EF1DD8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202E7-261B-42F4-8910-0B620250F083}" type="datetimeFigureOut">
              <a:rPr lang="ru-RU" smtClean="0"/>
              <a:t>01.09.2025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E61A3E0-C0B9-4669-AACF-9E3EE5B30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83F6ED6-660B-4E68-B42E-103D72CCBD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A872D-5E36-40B4-92FC-E4CE654148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1987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D4C221-5DB1-46F9-8037-806838FFEA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E89A6C7-32AD-4139-B678-EC71298A04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1CBE305-2B9B-460E-910D-3CEB02800A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A8BD51B-BF6E-44A5-BCC7-0B243692F9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202E7-261B-42F4-8910-0B620250F083}" type="datetimeFigureOut">
              <a:rPr lang="ru-RU" smtClean="0"/>
              <a:t>01.09.2025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08B7D3C-A1DE-4029-AB67-F599FA6AED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2018EFB-262F-4759-9784-A48BF0493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A872D-5E36-40B4-92FC-E4CE654148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5872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22BC29-74B0-4017-ACA1-6892A44D25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FABE57A-C403-4ED0-80D0-42372AC0A5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B42F5E7-1B91-40E3-A9B9-A9E8DAEB47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8C3A230C-5BC8-4A52-BDC5-905C33D481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73B75304-70ED-450B-96CE-7B1CEE0E9A3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20E5FF24-FD5F-4805-97AC-967540291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202E7-261B-42F4-8910-0B620250F083}" type="datetimeFigureOut">
              <a:rPr lang="ru-RU" smtClean="0"/>
              <a:t>01.09.2025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7D54A51D-FD2A-4ED9-AAFB-C0BC7A074B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700E92F8-2B67-4FD2-B5BC-1001863608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A872D-5E36-40B4-92FC-E4CE654148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9601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3D1B4E-3F7B-410B-B838-44C7B7C559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1239BE38-8819-4221-8F6F-07FFF0FA34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202E7-261B-42F4-8910-0B620250F083}" type="datetimeFigureOut">
              <a:rPr lang="ru-RU" smtClean="0"/>
              <a:t>01.09.2025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F15ADEEB-76DE-4248-81D0-183AFF4AA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2C26551-EB9E-433C-A3BC-95B3D7948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A872D-5E36-40B4-92FC-E4CE654148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6274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5055DDF-F50A-471D-B757-7ED672A86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202E7-261B-42F4-8910-0B620250F083}" type="datetimeFigureOut">
              <a:rPr lang="ru-RU" smtClean="0"/>
              <a:t>01.09.2025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04614ED3-33E5-4D57-9667-33A83CA33F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24FD49C-5CEF-46DF-BE25-71FE884B0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A872D-5E36-40B4-92FC-E4CE654148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7570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BBB968-761D-407C-88EB-A77C1506C5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C3AB7D2-78B8-41B4-B97A-AFCA273078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7F38453-71D3-4407-A7A3-4A3DA59404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E91082D-0A7F-4A32-B9CB-10285E0F46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202E7-261B-42F4-8910-0B620250F083}" type="datetimeFigureOut">
              <a:rPr lang="ru-RU" smtClean="0"/>
              <a:t>01.09.2025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D855A0E-51E6-4DDE-A1B8-6BEA343BDF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00D3CF9-54AE-47A8-B799-F8F03C4CAD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A872D-5E36-40B4-92FC-E4CE654148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2707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69AD0F-23E0-40C4-8021-7676A7F560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67F3D1E9-185B-4F02-A449-35F611159F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E7DEB5A-9A63-45E6-84A2-1EB10BA27B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BC72F49-9B01-491F-B4F7-10CF26646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202E7-261B-42F4-8910-0B620250F083}" type="datetimeFigureOut">
              <a:rPr lang="ru-RU" smtClean="0"/>
              <a:t>01.09.2025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929772F-202B-4E47-9D80-C88D92AA8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7905855-1CB9-4A46-A294-5F7637E4E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A872D-5E36-40B4-92FC-E4CE654148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5897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2D6978-9206-493D-9A04-04A05F98AE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DA0B310-25D9-48EE-84C4-182ACAD2D0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1A5D9D8-AE16-4C21-9DE7-1B0618236C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2202E7-261B-42F4-8910-0B620250F083}" type="datetimeFigureOut">
              <a:rPr lang="ru-RU" smtClean="0"/>
              <a:t>01.09.2025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B2AFD79-EE63-46CC-B6BB-4436F71536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65083C9-2CC1-49FA-8506-9AC3A34911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BA872D-5E36-40B4-92FC-E4CE654148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3652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237;p5">
            <a:extLst>
              <a:ext uri="{FF2B5EF4-FFF2-40B4-BE49-F238E27FC236}">
                <a16:creationId xmlns:a16="http://schemas.microsoft.com/office/drawing/2014/main" id="{3E6F49F7-F0EF-4DC9-8DAA-9F7587830E36}"/>
              </a:ext>
            </a:extLst>
          </p:cNvPr>
          <p:cNvSpPr/>
          <p:nvPr/>
        </p:nvSpPr>
        <p:spPr>
          <a:xfrm>
            <a:off x="591580" y="237614"/>
            <a:ext cx="11430001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defRPr/>
            </a:pPr>
            <a:r>
              <a:rPr kumimoji="0" lang="ru-RU" sz="1800" b="0" i="0" u="none" strike="noStrike" kern="1200" cap="none" spc="51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Montserrat" panose="00000500000000000000" pitchFamily="2" charset="-52"/>
                <a:ea typeface="+mn-ea"/>
                <a:cs typeface="+mn-cs"/>
                <a:sym typeface="Arial"/>
              </a:rPr>
              <a:t>ЧТО ДОЛЖЕН ДЕЛАТЬ ШКОЛЬНЫЙ ПСИХОЛОГ: </a:t>
            </a:r>
            <a:r>
              <a:rPr lang="ru-RU" spc="51">
                <a:solidFill>
                  <a:srgbClr val="58AC9E"/>
                </a:solidFill>
                <a:latin typeface="Montserrat" panose="00000500000000000000" pitchFamily="2" charset="-52"/>
                <a:sym typeface="Arial"/>
              </a:rPr>
              <a:t>БАЗОВЫЙ СЦЕНАРИЙ УДАЛЕНИЕ </a:t>
            </a:r>
            <a:r>
              <a:rPr lang="ru-RU" spc="51" dirty="0">
                <a:solidFill>
                  <a:srgbClr val="58AC9E"/>
                </a:solidFill>
                <a:latin typeface="Montserrat" panose="00000500000000000000" pitchFamily="2" charset="-52"/>
                <a:sym typeface="Arial"/>
              </a:rPr>
              <a:t>С ГИА, НЕУДОВЛЕТВОРИТЕЛЬНЫЙ РЕЗУЛЬТАТ ГИА</a:t>
            </a:r>
            <a:endParaRPr kumimoji="0" lang="ru-RU" sz="1800" b="0" i="0" u="none" strike="noStrike" kern="1200" cap="none" spc="51" normalizeH="0" baseline="0" noProof="0" dirty="0">
              <a:ln>
                <a:noFill/>
              </a:ln>
              <a:solidFill>
                <a:srgbClr val="58AC9E"/>
              </a:solidFill>
              <a:effectLst/>
              <a:uLnTx/>
              <a:uFillTx/>
              <a:latin typeface="Montserrat" panose="00000500000000000000" pitchFamily="2" charset="-52"/>
              <a:ea typeface="+mn-ea"/>
              <a:cs typeface="+mn-cs"/>
            </a:endParaRPr>
          </a:p>
        </p:txBody>
      </p:sp>
      <p:sp>
        <p:nvSpPr>
          <p:cNvPr id="7" name="Google Shape;13;p1">
            <a:extLst>
              <a:ext uri="{FF2B5EF4-FFF2-40B4-BE49-F238E27FC236}">
                <a16:creationId xmlns:a16="http://schemas.microsoft.com/office/drawing/2014/main" id="{5B0C09A6-BC16-432C-B784-962F71C5C632}"/>
              </a:ext>
            </a:extLst>
          </p:cNvPr>
          <p:cNvSpPr txBox="1">
            <a:spLocks/>
          </p:cNvSpPr>
          <p:nvPr/>
        </p:nvSpPr>
        <p:spPr>
          <a:xfrm>
            <a:off x="11692807" y="68337"/>
            <a:ext cx="328774" cy="1692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25398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b="0" i="0" u="none" strike="noStrike" cap="none" spc="0" normalizeH="0" baseline="0">
                <a:ln>
                  <a:noFill/>
                </a:ln>
                <a:solidFill>
                  <a:srgbClr val="999999"/>
                </a:solidFill>
                <a:effectLst/>
                <a:uFillTx/>
                <a:latin typeface="Montserrat" panose="00000500000000000000" pitchFamily="2" charset="-52"/>
                <a:ea typeface="Montserrat" panose="00000500000000000000" pitchFamily="2" charset="-52"/>
                <a:cs typeface="Montserrat" panose="00000500000000000000" pitchFamily="2" charset="-52"/>
                <a:sym typeface="Montserrat Regular"/>
              </a:defRPr>
            </a:lvl1pPr>
            <a:lvl2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2pPr>
            <a:lvl3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3pPr>
            <a:lvl4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4pPr>
            <a:lvl5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5pPr>
            <a:lvl6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6pPr>
            <a:lvl7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7pPr>
            <a:lvl8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8pPr>
            <a:lvl9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marL="0" marR="0" lvl="0" indent="25398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1C276B5-5657-4DD5-8C70-D2175F5395FC}" type="slidenum">
              <a:rPr kumimoji="0" lang="en-US" sz="1100" b="0" i="0" u="none" strike="noStrike" kern="0" cap="none" spc="0" normalizeH="0" baseline="0" noProof="0" smtClean="0">
                <a:ln>
                  <a:noFill/>
                </a:ln>
                <a:solidFill>
                  <a:srgbClr val="999999"/>
                </a:solidFill>
                <a:effectLst/>
                <a:uLnTx/>
                <a:uFillTx/>
                <a:latin typeface="Montserrat" panose="00000500000000000000" pitchFamily="2" charset="-52"/>
                <a:sym typeface="Montserrat Regular"/>
              </a:rPr>
              <a:pPr marL="0" marR="0" lvl="0" indent="25398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100" b="0" i="0" u="none" strike="noStrike" kern="0" cap="none" spc="0" normalizeH="0" baseline="0" noProof="0" dirty="0">
              <a:ln>
                <a:noFill/>
              </a:ln>
              <a:solidFill>
                <a:srgbClr val="999999"/>
              </a:solidFill>
              <a:effectLst/>
              <a:uLnTx/>
              <a:uFillTx/>
              <a:latin typeface="Montserrat" panose="00000500000000000000" pitchFamily="2" charset="-52"/>
              <a:sym typeface="Montserrat Regular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31580" y="341036"/>
            <a:ext cx="360000" cy="360000"/>
          </a:xfrm>
          <a:prstGeom prst="rect">
            <a:avLst/>
          </a:prstGeom>
          <a:solidFill>
            <a:srgbClr val="58AC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9" name="Таблица 8">
            <a:extLst>
              <a:ext uri="{FF2B5EF4-FFF2-40B4-BE49-F238E27FC236}">
                <a16:creationId xmlns:a16="http://schemas.microsoft.com/office/drawing/2014/main" id="{824EE12A-06D8-406B-A31C-6860B75380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0369101"/>
              </p:ext>
            </p:extLst>
          </p:nvPr>
        </p:nvGraphicFramePr>
        <p:xfrm>
          <a:off x="231580" y="998049"/>
          <a:ext cx="11704258" cy="333136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48270">
                  <a:extLst>
                    <a:ext uri="{9D8B030D-6E8A-4147-A177-3AD203B41FA5}">
                      <a16:colId xmlns:a16="http://schemas.microsoft.com/office/drawing/2014/main" val="1871631541"/>
                    </a:ext>
                  </a:extLst>
                </a:gridCol>
                <a:gridCol w="3877115">
                  <a:extLst>
                    <a:ext uri="{9D8B030D-6E8A-4147-A177-3AD203B41FA5}">
                      <a16:colId xmlns:a16="http://schemas.microsoft.com/office/drawing/2014/main" val="928417623"/>
                    </a:ext>
                  </a:extLst>
                </a:gridCol>
                <a:gridCol w="3578873">
                  <a:extLst>
                    <a:ext uri="{9D8B030D-6E8A-4147-A177-3AD203B41FA5}">
                      <a16:colId xmlns:a16="http://schemas.microsoft.com/office/drawing/2014/main" val="4286131308"/>
                    </a:ext>
                  </a:extLst>
                </a:gridCol>
              </a:tblGrid>
              <a:tr h="55932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Montserrat" panose="00000500000000000000"/>
                        </a:rPr>
                        <a:t>Первый блок:</a:t>
                      </a:r>
                    </a:p>
                    <a:p>
                      <a:pPr algn="ctr" fontAlgn="b"/>
                      <a:r>
                        <a:rPr lang="ru-RU" sz="1400" b="1" i="0" u="none" strike="noStrike">
                          <a:solidFill>
                            <a:schemeClr val="tx1"/>
                          </a:solidFill>
                          <a:effectLst/>
                          <a:latin typeface="Montserrat" panose="00000500000000000000"/>
                        </a:rPr>
                        <a:t>диагностика проблемы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Montserrat" panose="0000050000000000000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i="0" u="none" strike="noStrike" kern="12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Montserrat" panose="00000500000000000000"/>
                          <a:ea typeface="+mn-ea"/>
                          <a:cs typeface="+mn-cs"/>
                        </a:rPr>
                        <a:t>Второй блок:</a:t>
                      </a:r>
                    </a:p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Montserrat" panose="00000500000000000000"/>
                        </a:rPr>
                        <a:t>консультирование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kern="12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Montserrat" panose="00000500000000000000"/>
                          <a:ea typeface="+mn-ea"/>
                          <a:cs typeface="+mn-cs"/>
                        </a:rPr>
                        <a:t>Третий блок: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Montserrat" panose="00000500000000000000"/>
                        </a:rPr>
                        <a:t>оценка динамики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3918223"/>
                  </a:ext>
                </a:extLst>
              </a:tr>
              <a:tr h="47214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  <a:latin typeface="Montserrat" panose="00000500000000000000"/>
                        </a:rPr>
                        <a:t>Консультация 1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  <a:latin typeface="Montserrat" panose="00000500000000000000"/>
                        </a:rPr>
                        <a:t>Консультация 2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  <a:latin typeface="Montserrat" panose="00000500000000000000"/>
                        </a:rPr>
                        <a:t>Консультация 3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2068477"/>
                  </a:ext>
                </a:extLst>
              </a:tr>
              <a:tr h="26088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Montserrat" panose="00000500000000000000"/>
                          <a:ea typeface="+mn-ea"/>
                          <a:cs typeface="+mn-cs"/>
                        </a:rPr>
                        <a:t>Тезисный план, ребенок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318113400"/>
                  </a:ext>
                </a:extLst>
              </a:tr>
              <a:tr h="2039020">
                <a:tc>
                  <a:txBody>
                    <a:bodyPr/>
                    <a:lstStyle/>
                    <a:p>
                      <a:pPr marL="174625" marR="0" lvl="0" indent="-174625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/>
                        </a:rPr>
                        <a:t>Дать возможность ребенку открыто рассказать о своих переживаниях и эмоциях, связанных с экзаменом.</a:t>
                      </a:r>
                    </a:p>
                    <a:p>
                      <a:pPr marL="174625" marR="0" lvl="0" indent="-174625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/>
                        </a:rPr>
                        <a:t>Помочь ребенку осознать и назвать свои чувства.</a:t>
                      </a:r>
                    </a:p>
                    <a:p>
                      <a:pPr marL="174625" marR="0" lvl="0" indent="-174625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/>
                        </a:rPr>
                        <a:t>Снизить уровень тревожности и эмоционального напряжения.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ru-RU" sz="1050" b="0" i="0" u="none" strike="noStrike" kern="1200" dirty="0">
                        <a:solidFill>
                          <a:srgbClr val="000000"/>
                        </a:solidFill>
                        <a:effectLst/>
                        <a:latin typeface="Montserrat" panose="00000500000000000000"/>
                        <a:ea typeface="+mn-ea"/>
                        <a:cs typeface="+mn-cs"/>
                      </a:endParaRPr>
                    </a:p>
                    <a:p>
                      <a:pPr marL="174625" marR="0" lvl="0" indent="-174625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Montserrat" panose="00000500000000000000"/>
                          <a:ea typeface="+mn-ea"/>
                          <a:cs typeface="+mn-cs"/>
                        </a:rPr>
                        <a:t>Помочь ребенку проанализировать ситуацию: что привело к неудаче, какие были трудности.</a:t>
                      </a:r>
                    </a:p>
                    <a:p>
                      <a:pPr marL="174625" marR="0" lvl="0" indent="-174625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Montserrat" panose="00000500000000000000"/>
                          <a:ea typeface="+mn-ea"/>
                          <a:cs typeface="+mn-cs"/>
                        </a:rPr>
                        <a:t>Выявить факторы, которые мешали или, наоборот, могли бы помочь справиться с ситуацией.</a:t>
                      </a:r>
                    </a:p>
                    <a:p>
                      <a:pPr marL="174625" marR="0" lvl="0" indent="-174625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Montserrat" panose="00000500000000000000"/>
                          <a:ea typeface="+mn-ea"/>
                          <a:cs typeface="+mn-cs"/>
                        </a:rPr>
                        <a:t>Найти примеры успешного преодоления трудностей в прошлом опыте ребенка.</a:t>
                      </a:r>
                    </a:p>
                    <a:p>
                      <a:pPr marL="174625" marR="0" lvl="0" indent="-174625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Montserrat" panose="00000500000000000000"/>
                          <a:ea typeface="+mn-ea"/>
                          <a:cs typeface="+mn-cs"/>
                        </a:rPr>
                        <a:t>Сформировать «копилку ресурсов» — список личных сильных сторон, способов самопомощи и поддержки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4625" marR="0" lvl="0" indent="-174625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Montserrat" panose="00000500000000000000"/>
                          <a:ea typeface="+mn-ea"/>
                          <a:cs typeface="+mn-cs"/>
                        </a:rPr>
                        <a:t>Обсудить с ребенком возможные варианты выхода из сложившейся ситуации </a:t>
                      </a:r>
                    </a:p>
                    <a:p>
                      <a:pPr marL="174625" marR="0" lvl="0" indent="-174625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Montserrat" panose="00000500000000000000"/>
                          <a:ea typeface="+mn-ea"/>
                          <a:cs typeface="+mn-cs"/>
                        </a:rPr>
                        <a:t>Совместно составить конкретный план действий по преодолению ситуации.</a:t>
                      </a:r>
                    </a:p>
                    <a:p>
                      <a:pPr marL="174625" marR="0" lvl="0" indent="-174625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Montserrat" panose="00000500000000000000"/>
                          <a:ea typeface="+mn-ea"/>
                          <a:cs typeface="+mn-cs"/>
                        </a:rPr>
                        <a:t>Определить круг лиц, которые могут оказать поддержку на каждом этапе </a:t>
                      </a:r>
                    </a:p>
                    <a:p>
                      <a:pPr marL="174625" marR="0" lvl="0" indent="-174625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Montserrat" panose="00000500000000000000"/>
                          <a:ea typeface="+mn-ea"/>
                          <a:cs typeface="+mn-cs"/>
                        </a:rPr>
                        <a:t>Поддержать инициативу ребенка в самостоятельном решении проблемы.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1166466"/>
                  </a:ext>
                </a:extLst>
              </a:tr>
            </a:tbl>
          </a:graphicData>
        </a:graphic>
      </p:graphicFrame>
      <p:graphicFrame>
        <p:nvGraphicFramePr>
          <p:cNvPr id="10" name="Таблица 9">
            <a:extLst>
              <a:ext uri="{FF2B5EF4-FFF2-40B4-BE49-F238E27FC236}">
                <a16:creationId xmlns:a16="http://schemas.microsoft.com/office/drawing/2014/main" id="{82DDE459-74FB-4373-9650-EC95866ED9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006562"/>
              </p:ext>
            </p:extLst>
          </p:nvPr>
        </p:nvGraphicFramePr>
        <p:xfrm>
          <a:off x="2493272" y="5693813"/>
          <a:ext cx="7626616" cy="8713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813308">
                  <a:extLst>
                    <a:ext uri="{9D8B030D-6E8A-4147-A177-3AD203B41FA5}">
                      <a16:colId xmlns:a16="http://schemas.microsoft.com/office/drawing/2014/main" val="425651960"/>
                    </a:ext>
                  </a:extLst>
                </a:gridCol>
                <a:gridCol w="3813308">
                  <a:extLst>
                    <a:ext uri="{9D8B030D-6E8A-4147-A177-3AD203B41FA5}">
                      <a16:colId xmlns:a16="http://schemas.microsoft.com/office/drawing/2014/main" val="2761522765"/>
                    </a:ext>
                  </a:extLst>
                </a:gridCol>
              </a:tblGrid>
              <a:tr h="18816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Montserrat" panose="00000500000000000000"/>
                          <a:ea typeface="+mn-ea"/>
                          <a:cs typeface="+mn-cs"/>
                        </a:rPr>
                        <a:t>Тезисный план</a:t>
                      </a:r>
                      <a:r>
                        <a:rPr kumimoji="0" lang="ru-RU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ontserrat" panose="00000500000000000000"/>
                          <a:ea typeface="+mn-ea"/>
                          <a:cs typeface="+mn-cs"/>
                        </a:rPr>
                        <a:t>, классный руководитель</a:t>
                      </a:r>
                      <a:endParaRPr lang="ru-RU" sz="1050" b="0" i="0" u="none" strike="noStrike" kern="1200" dirty="0">
                        <a:solidFill>
                          <a:srgbClr val="000000"/>
                        </a:solidFill>
                        <a:effectLst/>
                        <a:latin typeface="Montserrat" panose="00000500000000000000"/>
                        <a:ea typeface="+mn-ea"/>
                        <a:cs typeface="+mn-cs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6775269"/>
                  </a:ext>
                </a:extLst>
              </a:tr>
              <a:tr h="20619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/>
                          <a:ea typeface="+mn-ea"/>
                          <a:cs typeface="+mn-cs"/>
                        </a:rPr>
                        <a:t>Консультация 1</a:t>
                      </a:r>
                      <a:endParaRPr kumimoji="0" lang="ru-RU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Montserrat" panose="00000500000000000000"/>
                        <a:ea typeface="+mn-ea"/>
                        <a:cs typeface="+mn-cs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/>
                          <a:ea typeface="+mn-ea"/>
                          <a:cs typeface="+mn-cs"/>
                        </a:rPr>
                        <a:t>Консультация 2</a:t>
                      </a:r>
                      <a:endParaRPr lang="ru-RU" sz="1050" b="0" i="0" u="none" strike="noStrike" kern="1200" dirty="0">
                        <a:solidFill>
                          <a:srgbClr val="000000"/>
                        </a:solidFill>
                        <a:effectLst/>
                        <a:latin typeface="Montserrat" panose="00000500000000000000"/>
                        <a:ea typeface="+mn-ea"/>
                        <a:cs typeface="+mn-cs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2486154"/>
                  </a:ext>
                </a:extLst>
              </a:tr>
              <a:tr h="206195">
                <a:tc>
                  <a:txBody>
                    <a:bodyPr/>
                    <a:lstStyle/>
                    <a:p>
                      <a:pPr marL="174625" marR="0" lvl="0" indent="-174625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Montserrat" panose="00000500000000000000"/>
                          <a:ea typeface="+mn-ea"/>
                          <a:cs typeface="+mn-cs"/>
                        </a:rPr>
                        <a:t>Беседа по структурированному интервью, стандартизированные рекомендации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4625" marR="0" lvl="0" indent="-174625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Montserrat" panose="00000500000000000000"/>
                          <a:ea typeface="+mn-ea"/>
                          <a:cs typeface="+mn-cs"/>
                        </a:rPr>
                        <a:t>Подведение итогов, стандартизированные рекомендации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0635375"/>
                  </a:ext>
                </a:extLst>
              </a:tr>
            </a:tbl>
          </a:graphicData>
        </a:graphic>
      </p:graphicFrame>
      <p:graphicFrame>
        <p:nvGraphicFramePr>
          <p:cNvPr id="11" name="Объект 3">
            <a:extLst>
              <a:ext uri="{FF2B5EF4-FFF2-40B4-BE49-F238E27FC236}">
                <a16:creationId xmlns:a16="http://schemas.microsoft.com/office/drawing/2014/main" id="{D80B0B82-E64B-403F-8E16-678D18CD576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2042700"/>
              </p:ext>
            </p:extLst>
          </p:nvPr>
        </p:nvGraphicFramePr>
        <p:xfrm>
          <a:off x="231580" y="4443560"/>
          <a:ext cx="11704258" cy="113610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079002">
                  <a:extLst>
                    <a:ext uri="{9D8B030D-6E8A-4147-A177-3AD203B41FA5}">
                      <a16:colId xmlns:a16="http://schemas.microsoft.com/office/drawing/2014/main" val="2576583094"/>
                    </a:ext>
                  </a:extLst>
                </a:gridCol>
                <a:gridCol w="3812628">
                  <a:extLst>
                    <a:ext uri="{9D8B030D-6E8A-4147-A177-3AD203B41FA5}">
                      <a16:colId xmlns:a16="http://schemas.microsoft.com/office/drawing/2014/main" val="842881593"/>
                    </a:ext>
                  </a:extLst>
                </a:gridCol>
                <a:gridCol w="3812628">
                  <a:extLst>
                    <a:ext uri="{9D8B030D-6E8A-4147-A177-3AD203B41FA5}">
                      <a16:colId xmlns:a16="http://schemas.microsoft.com/office/drawing/2014/main" val="4293347480"/>
                    </a:ext>
                  </a:extLst>
                </a:gridCol>
              </a:tblGrid>
              <a:tr h="297579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Montserrat" panose="00000500000000000000"/>
                          <a:ea typeface="+mn-ea"/>
                          <a:cs typeface="+mn-cs"/>
                        </a:rPr>
                        <a:t>Тезисный план</a:t>
                      </a:r>
                      <a:r>
                        <a:rPr kumimoji="0" lang="ru-RU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ontserrat" panose="00000500000000000000"/>
                          <a:ea typeface="+mn-ea"/>
                          <a:cs typeface="+mn-cs"/>
                        </a:rPr>
                        <a:t>, родитель</a:t>
                      </a:r>
                      <a:endParaRPr lang="ru-RU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Montserrat" panose="00000500000000000000"/>
                        <a:ea typeface="+mn-ea"/>
                        <a:cs typeface="+mn-cs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Montserrat" panose="00000500000000000000"/>
                        <a:ea typeface="+mn-ea"/>
                        <a:cs typeface="+mn-cs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0982061"/>
                  </a:ext>
                </a:extLst>
              </a:tr>
              <a:tr h="28646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/>
                          <a:ea typeface="+mn-ea"/>
                          <a:cs typeface="+mn-cs"/>
                        </a:rPr>
                        <a:t>Консультация 1</a:t>
                      </a:r>
                      <a:endParaRPr kumimoji="0" lang="ru-RU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Montserrat" panose="00000500000000000000"/>
                        <a:ea typeface="+mn-ea"/>
                        <a:cs typeface="+mn-cs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/>
                          <a:ea typeface="+mn-ea"/>
                          <a:cs typeface="+mn-cs"/>
                        </a:rPr>
                        <a:t>Консультация 2</a:t>
                      </a:r>
                      <a:endParaRPr lang="ru-RU" sz="1050" b="0" i="0" u="none" strike="noStrike" kern="1200" dirty="0">
                        <a:solidFill>
                          <a:srgbClr val="000000"/>
                        </a:solidFill>
                        <a:effectLst/>
                        <a:latin typeface="Montserrat" panose="00000500000000000000"/>
                        <a:ea typeface="+mn-ea"/>
                        <a:cs typeface="+mn-cs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Montserrat" panose="00000500000000000000"/>
                          <a:ea typeface="+mn-ea"/>
                          <a:cs typeface="+mn-cs"/>
                        </a:rPr>
                        <a:t>Консультация 3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1388038"/>
                  </a:ext>
                </a:extLst>
              </a:tr>
              <a:tr h="259757">
                <a:tc>
                  <a:txBody>
                    <a:bodyPr/>
                    <a:lstStyle/>
                    <a:p>
                      <a:pPr marL="174625" marR="0" lvl="0" indent="-174625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Montserrat" panose="00000500000000000000"/>
                          <a:ea typeface="+mn-ea"/>
                          <a:cs typeface="+mn-cs"/>
                        </a:rPr>
                        <a:t>Беседа по структурированному интервью, стандартизированные рекомендации</a:t>
                      </a:r>
                    </a:p>
                    <a:p>
                      <a:pPr marL="174625" marR="0" lvl="0" indent="-174625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endParaRPr lang="ru-RU" sz="1050" b="0" i="0" u="none" strike="noStrike" kern="1200" dirty="0">
                        <a:solidFill>
                          <a:srgbClr val="000000"/>
                        </a:solidFill>
                        <a:effectLst/>
                        <a:latin typeface="Montserrat" panose="00000500000000000000"/>
                        <a:ea typeface="+mn-ea"/>
                        <a:cs typeface="+mn-cs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4625" marR="0" lvl="0" indent="-174625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Montserrat" panose="00000500000000000000"/>
                          <a:ea typeface="+mn-ea"/>
                          <a:cs typeface="+mn-cs"/>
                        </a:rPr>
                        <a:t>Подведение итогов, стандартизированные рекомендации</a:t>
                      </a:r>
                    </a:p>
                    <a:p>
                      <a:pPr marL="174625" marR="0" lvl="0" indent="-174625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endParaRPr lang="ru-RU" sz="1050" b="0" i="0" u="none" strike="noStrike" kern="1200" dirty="0">
                        <a:solidFill>
                          <a:srgbClr val="000000"/>
                        </a:solidFill>
                        <a:effectLst/>
                        <a:latin typeface="Montserrat" panose="00000500000000000000"/>
                        <a:ea typeface="+mn-ea"/>
                        <a:cs typeface="+mn-cs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4625" marR="0" lvl="0" indent="-174625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Montserrat" panose="00000500000000000000"/>
                          <a:ea typeface="+mn-ea"/>
                          <a:cs typeface="+mn-cs"/>
                        </a:rPr>
                        <a:t>Подведение итогов, оценка результатов работы</a:t>
                      </a:r>
                    </a:p>
                    <a:p>
                      <a:pPr marL="174625" marR="0" lvl="0" indent="-174625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endParaRPr lang="ru-RU" sz="1050" b="0" i="0" u="none" strike="noStrike" kern="1200" dirty="0">
                        <a:solidFill>
                          <a:srgbClr val="000000"/>
                        </a:solidFill>
                        <a:effectLst/>
                        <a:latin typeface="Montserrat" panose="00000500000000000000"/>
                        <a:ea typeface="+mn-ea"/>
                        <a:cs typeface="+mn-cs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92380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370115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211</Words>
  <Application>Microsoft Office PowerPoint</Application>
  <PresentationFormat>Широкоэкранный</PresentationFormat>
  <Paragraphs>36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Montserrat</vt:lpstr>
      <vt:lpstr>Montserrat Regular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Исаева Екатерина Сергеевна</dc:creator>
  <cp:lastModifiedBy>Мария Левицкая</cp:lastModifiedBy>
  <cp:revision>11</cp:revision>
  <dcterms:created xsi:type="dcterms:W3CDTF">2024-12-06T12:58:02Z</dcterms:created>
  <dcterms:modified xsi:type="dcterms:W3CDTF">2025-09-01T12:10:13Z</dcterms:modified>
</cp:coreProperties>
</file>