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5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anose="020B0604020202020204" charset="-52"/>
      <p:regular r:id="rId9"/>
      <p:bold r:id="rId10"/>
      <p:boldItalic r:id="rId11"/>
    </p:embeddedFont>
    <p:embeddedFont>
      <p:font typeface="Montserrat Regular" panose="020B0604020202020204" charset="-52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BD7"/>
    <a:srgbClr val="58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3CC7-6570-4433-912F-10ECC158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FB181-D34E-4C64-BE51-2D972653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927F0-6CDD-4C7E-B8CA-0CD46969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E6B95-2599-48A9-BE63-98677052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BA720-7E38-410F-A299-DFB6EBA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7F71-C552-47DC-87AB-C3AED79B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E973C-F0CF-4FDA-9181-B4091BEF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6E5A5-2D4B-4E69-AE30-F9E35BB4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A8D7D-797C-41B6-9F41-A8ADE86A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C8036-522E-4BAA-BF42-C617966F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2B3E55-F9D8-4F41-BE81-50D4A2D3B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C119E-F4CA-4064-ADB6-69E4C1C4B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D433B-CBF5-47B6-A080-DC6883D4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90759-3663-4A75-8D92-920CC729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0CE0D-5DA1-45FD-A50E-D70C7D36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7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BC92-22A9-4A99-999F-8A81EE61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A304D-3032-471A-BC7E-4ACBC756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A18EB-284E-45D8-B947-F8E7A401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B2909-11B1-4CF8-9808-C216E632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BE632-1630-44F6-9FD8-A3586B3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6AA49-6C9D-4CE6-A9BD-FD21334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0ADDD-EE99-467B-BA80-AC265D20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3A43B-0E9F-45B9-AB04-3663EF1D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1A3E0-C0B9-4669-AACF-9E3EE5B3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F6ED6-660B-4E68-B42E-103D72CC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4C221-5DB1-46F9-8037-806838FF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9A6C7-32AD-4139-B678-EC71298A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BE305-2B9B-460E-910D-3CEB02800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BD51B-BF6E-44A5-BCC7-0B243692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8B7D3C-A1DE-4029-AB67-F599FA6A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18EFB-262F-4759-9784-A48BF04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2BC29-74B0-4017-ACA1-6892A44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BE57A-C403-4ED0-80D0-42372AC0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2F5E7-1B91-40E3-A9B9-A9E8DAEB4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3A230C-5BC8-4A52-BDC5-905C33D48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B75304-70ED-450B-96CE-7B1CEE0E9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E5FF24-FD5F-4805-97AC-96754029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54A51D-FD2A-4ED9-AAFB-C0BC7A07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0E92F8-2B67-4FD2-B5BC-10018636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D1B4E-3F7B-410B-B838-44C7B7C5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39BE38-8819-4221-8F6F-07FFF0F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ADEEB-76DE-4248-81D0-183AFF4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C26551-EB9E-433C-A3BC-95B3D794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055DDF-F50A-471D-B757-7ED672A8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614ED3-33E5-4D57-9667-33A83CA3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FD49C-5CEF-46DF-BE25-71FE884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B968-761D-407C-88EB-A77C1506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AB7D2-78B8-41B4-B97A-AFCA2730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F38453-71D3-4407-A7A3-4A3DA594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1082D-0A7F-4A32-B9CB-10285E0F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855A0E-51E6-4DDE-A1B8-6BEA343B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D3CF9-54AE-47A8-B799-F8F03C4C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0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9AD0F-23E0-40C4-8021-7676A7F5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F3D1E9-185B-4F02-A449-35F611159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7DEB5A-9A63-45E6-84A2-1EB10BA2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72F49-9B01-491F-B4F7-10CF266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9772F-202B-4E47-9D80-C88D92AA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05855-1CB9-4A46-A294-5F7637E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D6978-9206-493D-9A04-04A05F98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0B310-25D9-48EE-84C4-182ACAD2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5D9D8-AE16-4C21-9DE7-1B0618236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2E7-261B-42F4-8910-0B620250F083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AFD79-EE63-46CC-B6BB-4436F7153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083C9-2CC1-49FA-8506-9AC3A349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5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4EE12A-06D8-406B-A31C-6860B753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20823"/>
              </p:ext>
            </p:extLst>
          </p:nvPr>
        </p:nvGraphicFramePr>
        <p:xfrm>
          <a:off x="195086" y="914400"/>
          <a:ext cx="11712210" cy="3951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442">
                  <a:extLst>
                    <a:ext uri="{9D8B030D-6E8A-4147-A177-3AD203B41FA5}">
                      <a16:colId xmlns:a16="http://schemas.microsoft.com/office/drawing/2014/main" val="1871631541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928417623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117000634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252232727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4286131308"/>
                    </a:ext>
                  </a:extLst>
                </a:gridCol>
              </a:tblGrid>
              <a:tr h="429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</a:rPr>
                        <a:t>Первый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диагностика проблемы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Второй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консультирование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Третий блок: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18223"/>
                  </a:ext>
                </a:extLst>
              </a:tr>
              <a:tr h="3628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68477"/>
                  </a:ext>
                </a:extLst>
              </a:tr>
              <a:tr h="20051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план, ребенок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113400"/>
                  </a:ext>
                </a:extLst>
              </a:tr>
              <a:tr h="29578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Оценить эмоциональное состояние ребенка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Выявить основные переживания ребенка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 Совместно с ребенком определить его отношение к себе и уровень самооценки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Выявить негативные установки и их происхождение (кто или что повлияло на формирование этих взглядов).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Обсудить ситуации успеха для формирования более сбалансированного отношения к себе.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Поддержать ребенка в поиске ресурсов для повышения самооценки.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Помочь ребенку увидеть свои сильные стороны и внутренние ресурсы.</a:t>
                      </a:r>
                      <a:endParaRPr lang="ru-RU" sz="900" dirty="0">
                        <a:effectLst/>
                        <a:latin typeface="Montserrat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Montserrat" panose="020B0604020202020204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Вспомнить положительные моменты прошлого опыта как источник поддержки в настоящем.</a:t>
                      </a:r>
                      <a:endParaRPr lang="ru-RU" sz="900" dirty="0">
                        <a:effectLst/>
                        <a:latin typeface="Montserrat" panose="020B060402020202020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Определить людей или занятия, которые могут поддерживать ребенка в трудной ситуации.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вспомнить или открыть для себя новые интересы и хобби.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Совместно составить план возвращения к приятным и поддерживающим занятиям.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Совместно разработать реалистичный и посильный план действий на ближайшее время.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Ориентировать ребенка на долгосрочные позитивные цели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66466"/>
                  </a:ext>
                </a:extLst>
              </a:tr>
            </a:tbl>
          </a:graphicData>
        </a:graphic>
      </p:graphicFrame>
      <p:sp>
        <p:nvSpPr>
          <p:cNvPr id="12" name="Google Shape;237;p5">
            <a:extLst>
              <a:ext uri="{FF2B5EF4-FFF2-40B4-BE49-F238E27FC236}">
                <a16:creationId xmlns:a16="http://schemas.microsoft.com/office/drawing/2014/main" id="{3E6F49F7-F0EF-4DC9-8DAA-9F7587830E36}"/>
              </a:ext>
            </a:extLst>
          </p:cNvPr>
          <p:cNvSpPr/>
          <p:nvPr/>
        </p:nvSpPr>
        <p:spPr>
          <a:xfrm>
            <a:off x="761999" y="164559"/>
            <a:ext cx="1114529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51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ЧТО ДОЛЖЕН ДЕЛАТЬ ШКОЛЬНЫЙ </a:t>
            </a:r>
            <a:r>
              <a:rPr lang="ru-RU" spc="51" dirty="0">
                <a:solidFill>
                  <a:prstClr val="white">
                    <a:lumMod val="65000"/>
                  </a:prstClr>
                </a:solidFill>
                <a:latin typeface="Montserrat" panose="00000500000000000000" pitchFamily="2" charset="-52"/>
                <a:sym typeface="Arial"/>
              </a:rPr>
              <a:t>ПСИХОЛОГ:</a:t>
            </a:r>
          </a:p>
          <a:p>
            <a:pPr lvl="0">
              <a:defRPr/>
            </a:pPr>
            <a:r>
              <a:rPr lang="ru-RU" spc="51" dirty="0">
                <a:solidFill>
                  <a:srgbClr val="3DBBD7"/>
                </a:solidFill>
                <a:latin typeface="Montserrat" panose="00000500000000000000" pitchFamily="2" charset="-52"/>
                <a:sym typeface="Arial"/>
              </a:rPr>
              <a:t>БАЗОВЫЙ СЦЕНАРИЙ, НЕПРИНЯТИЕ СЕБЯ</a:t>
            </a:r>
            <a:endParaRPr kumimoji="0" lang="ru-RU" sz="1800" i="0" u="none" strike="noStrike" kern="1200" cap="none" spc="51" normalizeH="0" baseline="0" noProof="0" dirty="0">
              <a:ln>
                <a:noFill/>
              </a:ln>
              <a:solidFill>
                <a:srgbClr val="58AC9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704391" y="2483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276B5-5657-4DD5-8C70-D2175F5395FC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panose="00000500000000000000" pitchFamily="2" charset="-52"/>
                <a:sym typeface="Montserrat Regular"/>
              </a:rPr>
              <a:t>1</a:t>
            </a:fld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DDE459-74FB-4373-9650-EC95866ED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98007"/>
              </p:ext>
            </p:extLst>
          </p:nvPr>
        </p:nvGraphicFramePr>
        <p:xfrm>
          <a:off x="195086" y="4925863"/>
          <a:ext cx="11712211" cy="71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9527">
                  <a:extLst>
                    <a:ext uri="{9D8B030D-6E8A-4147-A177-3AD203B41FA5}">
                      <a16:colId xmlns:a16="http://schemas.microsoft.com/office/drawing/2014/main" val="425651960"/>
                    </a:ext>
                  </a:extLst>
                </a:gridCol>
                <a:gridCol w="5642684">
                  <a:extLst>
                    <a:ext uri="{9D8B030D-6E8A-4147-A177-3AD203B41FA5}">
                      <a16:colId xmlns:a16="http://schemas.microsoft.com/office/drawing/2014/main" val="2761522765"/>
                    </a:ext>
                  </a:extLst>
                </a:gridCol>
              </a:tblGrid>
              <a:tr h="18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родитель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75269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86154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35375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D80B0B82-E64B-403F-8E16-678D18CD5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20170"/>
              </p:ext>
            </p:extLst>
          </p:nvPr>
        </p:nvGraphicFramePr>
        <p:xfrm>
          <a:off x="194554" y="5699627"/>
          <a:ext cx="11702694" cy="103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3486">
                  <a:extLst>
                    <a:ext uri="{9D8B030D-6E8A-4147-A177-3AD203B41FA5}">
                      <a16:colId xmlns:a16="http://schemas.microsoft.com/office/drawing/2014/main" val="2576583094"/>
                    </a:ext>
                  </a:extLst>
                </a:gridCol>
                <a:gridCol w="3813486">
                  <a:extLst>
                    <a:ext uri="{9D8B030D-6E8A-4147-A177-3AD203B41FA5}">
                      <a16:colId xmlns:a16="http://schemas.microsoft.com/office/drawing/2014/main" val="842881593"/>
                    </a:ext>
                  </a:extLst>
                </a:gridCol>
                <a:gridCol w="4075722">
                  <a:extLst>
                    <a:ext uri="{9D8B030D-6E8A-4147-A177-3AD203B41FA5}">
                      <a16:colId xmlns:a16="http://schemas.microsoft.com/office/drawing/2014/main" val="4293347480"/>
                    </a:ext>
                  </a:extLst>
                </a:gridCol>
              </a:tblGrid>
              <a:tr h="2149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классный руководитель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82061"/>
                  </a:ext>
                </a:extLst>
              </a:tr>
              <a:tr h="1956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3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88038"/>
                  </a:ext>
                </a:extLst>
              </a:tr>
              <a:tr h="46561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оценка результатов работы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3803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554" y="273881"/>
            <a:ext cx="360000" cy="360000"/>
          </a:xfrm>
          <a:prstGeom prst="rect">
            <a:avLst/>
          </a:prstGeom>
          <a:solidFill>
            <a:srgbClr val="3DB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91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220</Words>
  <Application>Microsoft Office PowerPoint</Application>
  <PresentationFormat>Широкоэкранный</PresentationFormat>
  <Paragraphs>42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Montserrat</vt:lpstr>
      <vt:lpstr>Montserrat Regular</vt:lpstr>
      <vt:lpstr>Times New Roman</vt:lpstr>
      <vt:lpstr>Calibri Light</vt:lpstr>
      <vt:lpstr>Calibri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Наталья Морозова</cp:lastModifiedBy>
  <cp:revision>18</cp:revision>
  <dcterms:created xsi:type="dcterms:W3CDTF">2024-12-06T12:58:02Z</dcterms:created>
  <dcterms:modified xsi:type="dcterms:W3CDTF">2025-09-01T12:07:44Z</dcterms:modified>
</cp:coreProperties>
</file>