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33" r:id="rId2"/>
    <p:sldId id="123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A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AAA6E-40D6-4A4B-85C5-95B8BFF02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CBDB49-FEF5-429B-946A-04A92BB58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9B8D27-E73D-432B-ABA8-597E38E2A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875CC2-C625-482D-9B28-E37D3FE53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8F345B-28B2-4333-95D2-EC02E861F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3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96B80D-0967-478D-894D-6714FC410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BFB153-8DE1-4AD5-B5A6-C38EBCB72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ED16DC-90A8-4DDE-BDEC-0D8114040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C99D94-BA2C-47E2-B8BA-DB6AF0F7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4FACF0-5627-4146-9B97-478088F8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85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F0D461-07D5-4A69-B9FF-E4B943EE9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773EC7-5169-4726-BB17-3B4D78B00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15D29-1ACE-44F5-94A8-27080580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3F8A66-C744-4983-A7B3-5D18B598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F33ECE-484E-434F-88D4-E1D367471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0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18233-1B06-410A-B9BA-53B3BCC5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29AA4D-FEDC-4C42-9775-B47D461DE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0DAC8E-BD89-4F89-B049-A8468CC2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900556-9BDF-4289-A161-F95C5839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D9E5D8-915A-48D6-9239-F3CBF339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83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2B034-BB9A-4807-9411-14D4662B4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A1416A-A66A-478D-9F23-9483097E5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A728B2-FD59-463E-AA3B-9FEFE6263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28DB2A-783C-4CCE-A86D-3ABE80A6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0F3761-B20C-434E-8F4C-3F0C206D5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0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A2024-290A-4A6A-B96D-409D0430C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263838-75D8-4433-BFF2-5E9BA8064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3BB1D7-F476-4717-BA87-8DF9560FC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9CEB92-0E6D-4AD2-8527-A01AA2DC3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534434-7EED-4A9A-A21C-1933BD43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DB1854-FA0D-49B1-A819-7065164C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7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55CB58-552D-44EE-807E-1D9C59462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932E07-9568-4CB9-926B-AAA51D176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8C8C03-42B7-42B9-A537-99A4032E1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3D42680-D30C-430E-9417-2C9A2940E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182A3EF-F71F-4B4E-B11A-E31735DC1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5706E8C-D86C-4076-A157-D65DA384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FA8C741-35B5-47BD-A492-D3DB37849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F93438F-1CC5-4EA6-B2D0-CDEA31179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24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D7F0A-3E72-4E3D-80CC-219BD286C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DF2601B-202B-4421-BA75-DA381181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0D6693-F451-469F-8369-6FD057CFE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A788C2E-B889-4F19-90E7-D77A592B3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5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08D4559-D3B7-47A0-BF9E-17D34CC9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B28FCF-4E47-47A6-88A7-71CE0558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6EE203-F41E-496D-AF4E-B70F0BC0E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28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3F2EA-34A9-4476-909A-6ED1C5D7F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CB6423-B965-4B84-945E-CBD146CEE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F4074E-3290-4BD4-A415-4C4AB7F35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0BF7AB-4D4B-469C-B129-AD7682AF0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772ECD-58A5-4995-937A-07A971D5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F65A5C-56F8-464B-878C-6618E1C94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00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23E3A4-9137-4452-BDFC-63DA9F1E2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04340F7-EEB1-4CC6-8004-E5E7E4875A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7179BA-8FCA-4FBA-BA52-768A9F022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2208FA-8711-4291-90A0-83F683AF4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DACB49-C6AA-44A9-A572-C6066AA1F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B9DC6A-E2FD-4701-B515-9CC88744B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4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BF142-A153-458A-8FE8-6250CF030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F1CE16-CEC3-4299-B60E-FCFAF2BEE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B1E37F-DA86-40E0-A1AC-DF48A7C55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8B55B-268C-4F32-ACB9-B6A53AB5672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7CE632-296B-4883-B94D-CC42D79E9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4BAFB1-2AF7-4646-8E5A-1B57CF6F6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D2E78-5051-4810-8470-54A1FC615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2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237;p5">
            <a:extLst>
              <a:ext uri="{FF2B5EF4-FFF2-40B4-BE49-F238E27FC236}">
                <a16:creationId xmlns:a16="http://schemas.microsoft.com/office/drawing/2014/main" id="{3E6F49F7-F0EF-4DC9-8DAA-9F7587830E36}"/>
              </a:ext>
            </a:extLst>
          </p:cNvPr>
          <p:cNvSpPr/>
          <p:nvPr/>
        </p:nvSpPr>
        <p:spPr>
          <a:xfrm>
            <a:off x="719847" y="169518"/>
            <a:ext cx="10797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kumimoji="0" lang="ru-RU" sz="1800" b="0" i="0" u="none" strike="noStrike" kern="1200" cap="none" spc="51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ontserrat" panose="00000500000000000000" pitchFamily="2" charset="-52"/>
                <a:ea typeface="+mn-ea"/>
                <a:cs typeface="+mn-cs"/>
                <a:sym typeface="Arial"/>
              </a:rPr>
              <a:t>ЧТО ДОЛЖЕН ДЕЛАТЬ ШКОЛЬНЫЙ ПСИХОЛОГ: </a:t>
            </a:r>
          </a:p>
          <a:p>
            <a:pPr lvl="0">
              <a:defRPr/>
            </a:pP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БАЗОВЫЙ СЦЕНАРИЙ, ТРАВЛЯ</a:t>
            </a:r>
            <a:endParaRPr kumimoji="0" lang="ru-RU" sz="1800" b="0" i="0" u="none" strike="noStrike" kern="1200" cap="none" spc="51" normalizeH="0" baseline="0" noProof="0" dirty="0">
              <a:ln>
                <a:noFill/>
              </a:ln>
              <a:solidFill>
                <a:srgbClr val="58AC9E"/>
              </a:solidFill>
              <a:effectLst/>
              <a:uLnTx/>
              <a:uFillTx/>
              <a:latin typeface="Montserrat" panose="00000500000000000000" pitchFamily="2" charset="-52"/>
              <a:ea typeface="+mn-ea"/>
              <a:cs typeface="+mn-cs"/>
              <a:sym typeface="Arial"/>
            </a:endParaRPr>
          </a:p>
        </p:txBody>
      </p:sp>
      <p:sp>
        <p:nvSpPr>
          <p:cNvPr id="7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692807" y="683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C276B5-5657-4DD5-8C70-D2175F5395FC}" type="slidenum">
              <a:rPr kumimoji="0" lang="en-US" sz="1100" b="0" i="0" u="none" strike="noStrike" kern="0" cap="none" spc="0" normalizeH="0" baseline="0" noProof="0" smtClean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Montserrat" panose="00000500000000000000" pitchFamily="2" charset="-52"/>
                <a:sym typeface="Montserrat Regular"/>
              </a:rPr>
              <a:pPr marL="0" marR="0" lvl="0" indent="25398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580" y="272940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824EE12A-06D8-406B-A31C-6860B7538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52201"/>
              </p:ext>
            </p:extLst>
          </p:nvPr>
        </p:nvGraphicFramePr>
        <p:xfrm>
          <a:off x="231580" y="1007498"/>
          <a:ext cx="11790001" cy="5702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6903">
                  <a:extLst>
                    <a:ext uri="{9D8B030D-6E8A-4147-A177-3AD203B41FA5}">
                      <a16:colId xmlns:a16="http://schemas.microsoft.com/office/drawing/2014/main" val="1871631541"/>
                    </a:ext>
                  </a:extLst>
                </a:gridCol>
                <a:gridCol w="2333517">
                  <a:extLst>
                    <a:ext uri="{9D8B030D-6E8A-4147-A177-3AD203B41FA5}">
                      <a16:colId xmlns:a16="http://schemas.microsoft.com/office/drawing/2014/main" val="928417623"/>
                    </a:ext>
                  </a:extLst>
                </a:gridCol>
                <a:gridCol w="2546675">
                  <a:extLst>
                    <a:ext uri="{9D8B030D-6E8A-4147-A177-3AD203B41FA5}">
                      <a16:colId xmlns:a16="http://schemas.microsoft.com/office/drawing/2014/main" val="1170006349"/>
                    </a:ext>
                  </a:extLst>
                </a:gridCol>
                <a:gridCol w="2198891">
                  <a:extLst>
                    <a:ext uri="{9D8B030D-6E8A-4147-A177-3AD203B41FA5}">
                      <a16:colId xmlns:a16="http://schemas.microsoft.com/office/drawing/2014/main" val="2522327279"/>
                    </a:ext>
                  </a:extLst>
                </a:gridCol>
                <a:gridCol w="2154015">
                  <a:extLst>
                    <a:ext uri="{9D8B030D-6E8A-4147-A177-3AD203B41FA5}">
                      <a16:colId xmlns:a16="http://schemas.microsoft.com/office/drawing/2014/main" val="4286131308"/>
                    </a:ext>
                  </a:extLst>
                </a:gridCol>
              </a:tblGrid>
              <a:tr h="38059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Montserrat" panose="00000500000000000000"/>
                        </a:rPr>
                        <a:t>Первый блок:</a:t>
                      </a:r>
                    </a:p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/>
                        </a:rPr>
                        <a:t>диагностика проблемы, Д/З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Второй блок:</a:t>
                      </a:r>
                    </a:p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/>
                        </a:rPr>
                        <a:t>консультирование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Третий блок: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/>
                        </a:rPr>
                        <a:t>оценка динамики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918223"/>
                  </a:ext>
                </a:extLst>
              </a:tr>
              <a:tr h="1794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Montserrat" panose="00000500000000000000"/>
                        </a:rPr>
                        <a:t>Консультация 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Montserrat" panose="00000500000000000000"/>
                        </a:rPr>
                        <a:t>Консультация 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Montserrat" panose="00000500000000000000"/>
                        </a:rPr>
                        <a:t>Консультация 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Montserrat" panose="00000500000000000000"/>
                        </a:rPr>
                        <a:t>Консультация 4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Montserrat" panose="00000500000000000000"/>
                        </a:rPr>
                        <a:t>Консультация 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068477"/>
                  </a:ext>
                </a:extLst>
              </a:tr>
              <a:tr h="18646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план, ребенок «жертва</a:t>
                      </a:r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113400"/>
                  </a:ext>
                </a:extLst>
              </a:tr>
              <a:tr h="2198542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Установить доверительный контакт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Оценить эмоциональное состояние, стабилизировать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Определить особенности жизненной ситуации, ресурсы и факторы риска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Определить личностные особенности ребенка, ресурсы и факторы риска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Договориться о следующей консультации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Обзор и выбор способов самопомощи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Обучение 2-3 способам самопомощи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Домашнее задание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Договоренность о том, как будем «контролировать Д/З»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Договоренность о следующей консультации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Обсудить «Д/З»: успешный/неуспешный опыт самопомощи, результаты заполнения эмоционального дневника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Обзор и выбор альтернативных способов взаимодействия в классе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Обучение новым способам, «Д/З»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Договоренность о следующей консультации 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Обсудить «Д/З»: успешный/неуспешный опыт самопомощи, результаты взаимодействия в классе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Выбор ресурсов помощи в трудных ситуациях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Договоренность о следующей консультации 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Рефлексия результатов работы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Фиксация итога работы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166466"/>
                  </a:ext>
                </a:extLst>
              </a:tr>
              <a:tr h="21747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план,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ребенок «агрессор»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243457"/>
                  </a:ext>
                </a:extLst>
              </a:tr>
              <a:tr h="238119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Установить доверительный контакт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Определить особенности жизненной ситуации, ресурсы и факторы риска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Определить личностные особенности ребенка, ресурсы и факторы риска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Предположить мотив поведения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Предположить потребность, которая не удовлетворена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Договориться о следующей консультации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Мотивация на изменение проблемного поведения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Обсуждение альтернативных способам реализации неудовлетворенной потребности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Домашнее задание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Договоренность о том, как будем «контролировать Д/З»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Договоренность о следующей консультации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Обзор и выбор альтернативных способов поведения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Обучение новым способам, «Д/З»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Договоренность о следующей консультации 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Обсудить «Д/З»: успешный/неуспешный опыт реализации поведения, 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Доп. диагностика (при необходимости)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Договоренность о следующей консультации 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Отреагировать эмоции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Рефлексия результатов работы 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Фиксация итога работы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148028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19847" y="699721"/>
            <a:ext cx="9649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srgbClr val="58AC9E"/>
                </a:solidFill>
                <a:latin typeface="Montserrat" panose="00000500000000000000" pitchFamily="2" charset="-52"/>
              </a:rPr>
              <a:t>Важно!</a:t>
            </a:r>
            <a:r>
              <a:rPr lang="ru-RU" sz="1400" dirty="0">
                <a:solidFill>
                  <a:prstClr val="black"/>
                </a:solidFill>
                <a:latin typeface="Montserrat" panose="00000500000000000000" pitchFamily="2" charset="-52"/>
              </a:rPr>
              <a:t> Параллельно со школьным психологом работает ШСП по своим программам</a:t>
            </a:r>
          </a:p>
        </p:txBody>
      </p:sp>
    </p:spTree>
    <p:extLst>
      <p:ext uri="{BB962C8B-B14F-4D97-AF65-F5344CB8AC3E}">
        <p14:creationId xmlns:p14="http://schemas.microsoft.com/office/powerpoint/2010/main" val="13152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525250" y="3207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C276B5-5657-4DD5-8C70-D2175F5395FC}" type="slidenum">
              <a:rPr kumimoji="0" lang="en-US" sz="1100" b="0" i="0" u="none" strike="noStrike" kern="0" cap="none" spc="0" normalizeH="0" baseline="0" noProof="0" smtClean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Montserrat" panose="00000500000000000000" pitchFamily="2" charset="-52"/>
                <a:sym typeface="Montserrat Regular"/>
              </a:rPr>
              <a:t>2</a:t>
            </a:fld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C905AFB-823E-4ABE-B1FC-A3EFE6272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572598"/>
              </p:ext>
            </p:extLst>
          </p:nvPr>
        </p:nvGraphicFramePr>
        <p:xfrm>
          <a:off x="249713" y="1041377"/>
          <a:ext cx="11656942" cy="41337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3308">
                  <a:extLst>
                    <a:ext uri="{9D8B030D-6E8A-4147-A177-3AD203B41FA5}">
                      <a16:colId xmlns:a16="http://schemas.microsoft.com/office/drawing/2014/main" val="1481463328"/>
                    </a:ext>
                  </a:extLst>
                </a:gridCol>
                <a:gridCol w="1906654">
                  <a:extLst>
                    <a:ext uri="{9D8B030D-6E8A-4147-A177-3AD203B41FA5}">
                      <a16:colId xmlns:a16="http://schemas.microsoft.com/office/drawing/2014/main" val="1487550518"/>
                    </a:ext>
                  </a:extLst>
                </a:gridCol>
                <a:gridCol w="1906654">
                  <a:extLst>
                    <a:ext uri="{9D8B030D-6E8A-4147-A177-3AD203B41FA5}">
                      <a16:colId xmlns:a16="http://schemas.microsoft.com/office/drawing/2014/main" val="2409257325"/>
                    </a:ext>
                  </a:extLst>
                </a:gridCol>
                <a:gridCol w="4030326">
                  <a:extLst>
                    <a:ext uri="{9D8B030D-6E8A-4147-A177-3AD203B41FA5}">
                      <a16:colId xmlns:a16="http://schemas.microsoft.com/office/drawing/2014/main" val="3547066085"/>
                    </a:ext>
                  </a:extLst>
                </a:gridCol>
              </a:tblGrid>
              <a:tr h="28907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план, родитель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875772"/>
                  </a:ext>
                </a:extLst>
              </a:tr>
              <a:tr h="25450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1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2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640681"/>
                  </a:ext>
                </a:extLst>
              </a:tr>
              <a:tr h="444631">
                <a:tc gridSpan="2"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Беседа по структурированному интервью, стандартизированные рекомендации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Подведение итогов, стандартизированные рекомендации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991779"/>
                  </a:ext>
                </a:extLst>
              </a:tr>
              <a:tr h="28907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план, классный руководитель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620877"/>
                  </a:ext>
                </a:extLst>
              </a:tr>
              <a:tr h="29460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1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Консультация 2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968209"/>
                  </a:ext>
                </a:extLst>
              </a:tr>
              <a:tr h="626118">
                <a:tc gridSpan="2"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Беседа по структурированному интервью, стандартизированные рекомендации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Подведение итогов, стандартизированные рекомендации</a:t>
                      </a:r>
                    </a:p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523053"/>
                  </a:ext>
                </a:extLst>
              </a:tr>
              <a:tr h="28907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Тезисный план, класс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871012"/>
                  </a:ext>
                </a:extLst>
              </a:tr>
              <a:tr h="29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Профилактическое занятие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1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Профилактическое занятие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 2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4625" marR="0" lvl="0" indent="-174625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Профилактическое занятие</a:t>
                      </a:r>
                      <a:r>
                        <a:rPr kumimoji="0" lang="ru-RU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3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197674"/>
                  </a:ext>
                </a:extLst>
              </a:tr>
              <a:tr h="1352063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Формирование безопасной, поддерживающей атмосферы,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Оценка ситуации в классе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Просвещение на тему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</a:rPr>
                        <a:t>буллинга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Формирование безопасной, поддерживающей атмосферы,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Формирование навыков ответственного и безопасного поведения у обучающихся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Актуализация способов взаимной поддержки и помощи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Формирование безопасной, поддерживающей атмосферы</a:t>
                      </a:r>
                    </a:p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/>
                          <a:ea typeface="+mn-ea"/>
                          <a:cs typeface="+mn-cs"/>
                        </a:rPr>
                        <a:t>Командообразавание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099797"/>
                  </a:ext>
                </a:extLst>
              </a:tr>
            </a:tbl>
          </a:graphicData>
        </a:graphic>
      </p:graphicFrame>
      <p:sp>
        <p:nvSpPr>
          <p:cNvPr id="5" name="Google Shape;237;p5">
            <a:extLst>
              <a:ext uri="{FF2B5EF4-FFF2-40B4-BE49-F238E27FC236}">
                <a16:creationId xmlns:a16="http://schemas.microsoft.com/office/drawing/2014/main" id="{3E6F49F7-F0EF-4DC9-8DAA-9F7587830E36}"/>
              </a:ext>
            </a:extLst>
          </p:cNvPr>
          <p:cNvSpPr/>
          <p:nvPr/>
        </p:nvSpPr>
        <p:spPr>
          <a:xfrm>
            <a:off x="719847" y="169518"/>
            <a:ext cx="1079770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kumimoji="0" lang="ru-RU" sz="1800" b="0" i="0" u="none" strike="noStrike" kern="1200" cap="none" spc="51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ontserrat" panose="00000500000000000000" pitchFamily="2" charset="-52"/>
                <a:ea typeface="+mn-ea"/>
                <a:cs typeface="+mn-cs"/>
                <a:sym typeface="Arial"/>
              </a:rPr>
              <a:t>ЧТО ДОЛЖЕН ДЕЛАТЬ ШКОЛЬНЫЙ ПСИХОЛОГ: </a:t>
            </a:r>
          </a:p>
          <a:p>
            <a:pPr lvl="0">
              <a:defRPr/>
            </a:pP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БАЗОВЫЙ СЦЕНАРИЙ, ТРАВЛЯ</a:t>
            </a:r>
            <a:endParaRPr kumimoji="0" lang="ru-RU" sz="1800" b="0" i="0" u="none" strike="noStrike" kern="1200" cap="none" spc="51" normalizeH="0" baseline="0" noProof="0" dirty="0">
              <a:ln>
                <a:noFill/>
              </a:ln>
              <a:solidFill>
                <a:srgbClr val="58AC9E"/>
              </a:solidFill>
              <a:effectLst/>
              <a:uLnTx/>
              <a:uFillTx/>
              <a:latin typeface="Montserrat" panose="00000500000000000000" pitchFamily="2" charset="-52"/>
              <a:ea typeface="+mn-ea"/>
              <a:cs typeface="+mn-cs"/>
              <a:sym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1580" y="272940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6609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440</Words>
  <Application>Microsoft Office PowerPoint</Application>
  <PresentationFormat>Широкоэкранный</PresentationFormat>
  <Paragraphs>87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Желудова Александра Михайловна</cp:lastModifiedBy>
  <cp:revision>12</cp:revision>
  <dcterms:created xsi:type="dcterms:W3CDTF">2024-12-06T12:45:18Z</dcterms:created>
  <dcterms:modified xsi:type="dcterms:W3CDTF">2025-11-14T12:19:06Z</dcterms:modified>
</cp:coreProperties>
</file>