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15"/>
  </p:notesMasterIdLst>
  <p:sldIdLst>
    <p:sldId id="256" r:id="rId5"/>
    <p:sldId id="257" r:id="rId6"/>
    <p:sldId id="260" r:id="rId7"/>
    <p:sldId id="283" r:id="rId8"/>
    <p:sldId id="279" r:id="rId9"/>
    <p:sldId id="280" r:id="rId10"/>
    <p:sldId id="284" r:id="rId11"/>
    <p:sldId id="285" r:id="rId12"/>
    <p:sldId id="281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D45E-161F-4BF3-873B-BD67D9DA9BFB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3551-0AD4-4825-9FCB-41D68B087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0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2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6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5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2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6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45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4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9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7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9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9CF37-CDA8-4CF7-85D4-EFFCBD37E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99032"/>
            <a:ext cx="9966960" cy="3035808"/>
          </a:xfrm>
        </p:spPr>
        <p:txBody>
          <a:bodyPr/>
          <a:lstStyle/>
          <a:p>
            <a:r>
              <a:rPr lang="ru-RU" sz="7200" dirty="0"/>
              <a:t>Что такое кризисные навыки?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A5BCE85-6623-4D30-89A4-441CCD4E9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 также зачем они нужны?</a:t>
            </a:r>
          </a:p>
        </p:txBody>
      </p:sp>
    </p:spTree>
    <p:extLst>
      <p:ext uri="{BB962C8B-B14F-4D97-AF65-F5344CB8AC3E}">
        <p14:creationId xmlns:p14="http://schemas.microsoft.com/office/powerpoint/2010/main" val="76812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713028"/>
            <a:ext cx="10506269" cy="512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Отвлечение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8FCDC13-0DB9-4AB1-AA99-F18F573D09EB}"/>
              </a:ext>
            </a:extLst>
          </p:cNvPr>
          <p:cNvSpPr txBox="1">
            <a:spLocks/>
          </p:cNvSpPr>
          <p:nvPr/>
        </p:nvSpPr>
        <p:spPr>
          <a:xfrm>
            <a:off x="332727" y="3756975"/>
            <a:ext cx="8829934" cy="2875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br>
              <a:rPr lang="ru-RU" sz="3600" dirty="0"/>
            </a:br>
            <a:r>
              <a:rPr lang="ru-RU" sz="3100" dirty="0"/>
              <a:t>Если мы применяем отвлекающие действия, но все время думаем о своих проблемах, это не сработает. </a:t>
            </a:r>
            <a:r>
              <a:rPr lang="ru-RU" sz="3100" b="1" dirty="0"/>
              <a:t>Отвлечение</a:t>
            </a:r>
            <a:r>
              <a:rPr lang="ru-RU" sz="3100" dirty="0"/>
              <a:t> может включать в себя любую другую деятельность, на которой вы можете временно сосредоточиться. </a:t>
            </a:r>
          </a:p>
          <a:p>
            <a:pPr algn="ctr"/>
            <a:br>
              <a:rPr lang="ru-RU" sz="31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37A919-48EC-4892-B563-F0D7F757BF0F}"/>
              </a:ext>
            </a:extLst>
          </p:cNvPr>
          <p:cNvSpPr/>
          <p:nvPr/>
        </p:nvSpPr>
        <p:spPr>
          <a:xfrm>
            <a:off x="332727" y="1654475"/>
            <a:ext cx="90165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Еще один очень важный момент, чтобы </a:t>
            </a:r>
            <a:r>
              <a:rPr lang="ru-RU" sz="22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отвлечение</a:t>
            </a:r>
            <a:r>
              <a:rPr lang="ru-RU" sz="22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работало, мы должны делать это </a:t>
            </a:r>
            <a:r>
              <a:rPr lang="ru-RU" sz="22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осознанно</a:t>
            </a:r>
            <a:r>
              <a:rPr lang="ru-RU" sz="22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. Обращать пристальное внимание и полностью погружаться в любую деятельность, которую используем, чтобы отвлечь себя</a:t>
            </a:r>
            <a:r>
              <a:rPr lang="ru-RU" sz="2200" dirty="0"/>
              <a:t>. </a:t>
            </a:r>
          </a:p>
        </p:txBody>
      </p:sp>
      <p:pic>
        <p:nvPicPr>
          <p:cNvPr id="7" name="Picture 4" descr="https://static.tildacdn.com/tild3462-6538-4533-a633-633831363531/photo.png">
            <a:extLst>
              <a:ext uri="{FF2B5EF4-FFF2-40B4-BE49-F238E27FC236}">
                <a16:creationId xmlns:a16="http://schemas.microsoft.com/office/drawing/2014/main" id="{C80799DB-F770-4B15-8913-437C1CCB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93" y="4300546"/>
            <a:ext cx="1091454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tatic.tildacdn.com/tild3462-6538-4533-a633-633831363531/photo.png">
            <a:extLst>
              <a:ext uri="{FF2B5EF4-FFF2-40B4-BE49-F238E27FC236}">
                <a16:creationId xmlns:a16="http://schemas.microsoft.com/office/drawing/2014/main" id="{F371BD40-F4EA-4ADC-944D-2CF544E4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93" y="1667979"/>
            <a:ext cx="1091454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0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4" y="241686"/>
            <a:ext cx="11748797" cy="1325563"/>
          </a:xfrm>
        </p:spPr>
        <p:txBody>
          <a:bodyPr>
            <a:normAutofit fontScale="90000"/>
          </a:bodyPr>
          <a:lstStyle/>
          <a:p>
            <a:r>
              <a:rPr lang="ru-RU" sz="4700" dirty="0"/>
              <a:t>Когда следует обратиться за помощью?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3BAFC9-E1DF-4E08-B18A-6CBB776B5DE0}"/>
              </a:ext>
            </a:extLst>
          </p:cNvPr>
          <p:cNvSpPr/>
          <p:nvPr/>
        </p:nvSpPr>
        <p:spPr>
          <a:xfrm>
            <a:off x="454090" y="1324344"/>
            <a:ext cx="7103706" cy="502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Количество негативных эмоций (злость, грусть, гнев, раздражение, тревога) значительно увеличилось, и их переживание стало более длительным;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То, что раньше приносило радость, больше не приносит этой радости;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Стало сложнее концентрировать внимание на учебе и другой деятельности;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Нарушился сон: появилась бессонница, либо, наоборот, потребность во сне резко возросла без видимых причин;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Нарушилось пищевое поведение: стал(а) есть больше, чем обычно, либо, наоборот, пропал аппетит.</a:t>
            </a:r>
          </a:p>
        </p:txBody>
      </p:sp>
      <p:pic>
        <p:nvPicPr>
          <p:cNvPr id="1028" name="Picture 4" descr="https://avatars.dzeninfra.ru/get-zen_doc/2404796/pub_60a367ff9880f367ba8fbaeb_60a369c2179a3c54bf26a776/scale_1200">
            <a:extLst>
              <a:ext uri="{FF2B5EF4-FFF2-40B4-BE49-F238E27FC236}">
                <a16:creationId xmlns:a16="http://schemas.microsoft.com/office/drawing/2014/main" id="{D7044920-DBC1-45FE-A61A-9569CF8C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39" y="2041678"/>
            <a:ext cx="4238398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3" y="233264"/>
            <a:ext cx="6710266" cy="64661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стрессоустойчивость</a:t>
            </a:r>
            <a:r>
              <a:rPr lang="ru-RU" sz="5300" dirty="0"/>
              <a:t> - </a:t>
            </a:r>
            <a:r>
              <a:rPr lang="ru-RU" sz="3100" dirty="0"/>
              <a:t>это способность нашей психики противостоять внешним раздражителям. </a:t>
            </a:r>
            <a:br>
              <a:rPr lang="ru-RU" sz="3100" dirty="0"/>
            </a:br>
            <a:br>
              <a:rPr lang="ru-RU" sz="3100" dirty="0"/>
            </a:br>
            <a:r>
              <a:rPr lang="ru-RU" sz="2900" dirty="0"/>
              <a:t>За реакции на стресс отвечает не какая-то конкретная черта характера, а скорее совокупность качеств, которые позволяют нам спокойно преодолевать напряжённые ситуации, без всплесков деструктивных эмоций и без последствий для ментального здоровья.</a:t>
            </a:r>
          </a:p>
        </p:txBody>
      </p:sp>
      <p:pic>
        <p:nvPicPr>
          <p:cNvPr id="4" name="Picture 2" descr="https://static.tildacdn.com/tild3333-6362-4732-a638-343564353539/Group_7.png">
            <a:extLst>
              <a:ext uri="{FF2B5EF4-FFF2-40B4-BE49-F238E27FC236}">
                <a16:creationId xmlns:a16="http://schemas.microsoft.com/office/drawing/2014/main" id="{3E509D38-E2D2-4345-9A5B-8F459E63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43" y="1531492"/>
            <a:ext cx="5305554" cy="38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4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3" y="233264"/>
            <a:ext cx="6616959" cy="57383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Первый тип </a:t>
            </a:r>
            <a:r>
              <a:rPr lang="ru-RU" sz="2800" dirty="0"/>
              <a:t>– это кризисные навыки реагирования, когда мы умеем переживать кризисную ситуацию, не ухудшая ее, пока не можем с ней что-то сделать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dirty="0"/>
              <a:t>Второй тип </a:t>
            </a:r>
            <a:r>
              <a:rPr lang="ru-RU" sz="2800" dirty="0"/>
              <a:t>– навыки принятия реальности, когда мы принимаем ситуацию как она есть</a:t>
            </a:r>
          </a:p>
        </p:txBody>
      </p:sp>
      <p:pic>
        <p:nvPicPr>
          <p:cNvPr id="3078" name="Picture 6" descr="https://cdn.dribbble.com/users/919329/screenshots/2388295/runner_dribbble.gif">
            <a:extLst>
              <a:ext uri="{FF2B5EF4-FFF2-40B4-BE49-F238E27FC236}">
                <a16:creationId xmlns:a16="http://schemas.microsoft.com/office/drawing/2014/main" id="{2233AF27-0FA5-466F-BBB8-89867F790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20" y="1347106"/>
            <a:ext cx="4704182" cy="35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9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3" y="233264"/>
            <a:ext cx="11674152" cy="12409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4 категории стратегий кризисного реагирования</a:t>
            </a:r>
            <a:endParaRPr lang="ru-RU" sz="44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45C4999-297B-4E8B-B4A4-C293FCBAE526}"/>
              </a:ext>
            </a:extLst>
          </p:cNvPr>
          <p:cNvGrpSpPr/>
          <p:nvPr/>
        </p:nvGrpSpPr>
        <p:grpSpPr>
          <a:xfrm>
            <a:off x="398104" y="2777115"/>
            <a:ext cx="7626221" cy="3202918"/>
            <a:chOff x="332791" y="2358089"/>
            <a:chExt cx="7364964" cy="2925556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4B55963-41E2-4716-AC63-A100D536935B}"/>
                </a:ext>
              </a:extLst>
            </p:cNvPr>
            <p:cNvSpPr/>
            <p:nvPr/>
          </p:nvSpPr>
          <p:spPr>
            <a:xfrm>
              <a:off x="332791" y="4637314"/>
              <a:ext cx="73649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cap="all" dirty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rPr>
                <a:t>Взвешивание</a:t>
              </a:r>
              <a:r>
                <a:rPr lang="ru-RU" sz="1600" dirty="0">
                  <a:solidFill>
                    <a:srgbClr val="000000"/>
                  </a:solidFill>
                  <a:latin typeface="-apple-system"/>
                </a:rPr>
                <a:t> </a:t>
              </a:r>
              <a:r>
                <a:rPr lang="ru-RU" sz="3600" b="1" cap="all" dirty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rPr>
                <a:t>ЗА и ПРОТИВ</a:t>
              </a: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007397D-6544-48E8-9C47-8C37B1B69C94}"/>
                </a:ext>
              </a:extLst>
            </p:cNvPr>
            <p:cNvSpPr/>
            <p:nvPr/>
          </p:nvSpPr>
          <p:spPr>
            <a:xfrm>
              <a:off x="332791" y="2358089"/>
              <a:ext cx="32037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cap="all" dirty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rPr>
                <a:t>Отвлечение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5506616-57D4-4690-93C3-1582A0CA6368}"/>
                </a:ext>
              </a:extLst>
            </p:cNvPr>
            <p:cNvSpPr/>
            <p:nvPr/>
          </p:nvSpPr>
          <p:spPr>
            <a:xfrm>
              <a:off x="332791" y="3138558"/>
              <a:ext cx="4293281" cy="5903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cap="all" dirty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rPr>
                <a:t>Самоуспокоение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07E6182-E010-4765-AADB-B855DAC5300D}"/>
                </a:ext>
              </a:extLst>
            </p:cNvPr>
            <p:cNvSpPr/>
            <p:nvPr/>
          </p:nvSpPr>
          <p:spPr>
            <a:xfrm>
              <a:off x="332791" y="3846444"/>
              <a:ext cx="52969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cap="all" dirty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rPr>
                <a:t>Улучшение</a:t>
              </a:r>
              <a:r>
                <a:rPr lang="ru-RU" sz="1600" dirty="0">
                  <a:solidFill>
                    <a:srgbClr val="000000"/>
                  </a:solidFill>
                  <a:latin typeface="-apple-system"/>
                </a:rPr>
                <a:t> </a:t>
              </a:r>
              <a:r>
                <a:rPr lang="ru-RU" sz="3600" b="1" cap="all" dirty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rPr>
                <a:t>момента</a:t>
              </a:r>
            </a:p>
          </p:txBody>
        </p:sp>
      </p:grpSp>
      <p:pic>
        <p:nvPicPr>
          <p:cNvPr id="4100" name="Picture 4" descr="https://static.tildacdn.com/tild3462-6538-4533-a633-633831363531/photo.png">
            <a:extLst>
              <a:ext uri="{FF2B5EF4-FFF2-40B4-BE49-F238E27FC236}">
                <a16:creationId xmlns:a16="http://schemas.microsoft.com/office/drawing/2014/main" id="{FF484EF8-C0C2-4E6B-8730-E283EE26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34" y="2278328"/>
            <a:ext cx="1091454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tatic.tildacdn.com/tild3462-6538-4533-a633-633831363531/photo.png">
            <a:extLst>
              <a:ext uri="{FF2B5EF4-FFF2-40B4-BE49-F238E27FC236}">
                <a16:creationId xmlns:a16="http://schemas.microsoft.com/office/drawing/2014/main" id="{9346B608-C3A3-4338-906D-6CCB30D8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34" y="3084076"/>
            <a:ext cx="1091454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83" y="382554"/>
            <a:ext cx="6616959" cy="633548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Техника релаксации 1: дыхательные упражнения</a:t>
            </a:r>
            <a:endParaRPr lang="ru-RU" sz="3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7E074A-C576-4853-AB49-59E26A03B839}"/>
              </a:ext>
            </a:extLst>
          </p:cNvPr>
          <p:cNvSpPr/>
          <p:nvPr/>
        </p:nvSpPr>
        <p:spPr>
          <a:xfrm>
            <a:off x="547394" y="382554"/>
            <a:ext cx="10695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Самоуспокоение</a:t>
            </a:r>
            <a:r>
              <a:rPr lang="ru-RU" sz="28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4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и расслабление</a:t>
            </a:r>
          </a:p>
        </p:txBody>
      </p:sp>
      <p:pic>
        <p:nvPicPr>
          <p:cNvPr id="7170" name="Picture 2" descr="https://mir-s3-cdn-cf.behance.net/projects/max_808/d18f2c89856309.Y3JvcCwxNTAwLDExNzMsMCwxNjM.png">
            <a:extLst>
              <a:ext uri="{FF2B5EF4-FFF2-40B4-BE49-F238E27FC236}">
                <a16:creationId xmlns:a16="http://schemas.microsoft.com/office/drawing/2014/main" id="{3C9F08C0-A457-43C6-8C03-25884EA22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1" y="1903055"/>
            <a:ext cx="4211935" cy="32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megashintorg.ru/wp-content/uploads/rrfd7_vbt_0.jpg">
            <a:extLst>
              <a:ext uri="{FF2B5EF4-FFF2-40B4-BE49-F238E27FC236}">
                <a16:creationId xmlns:a16="http://schemas.microsoft.com/office/drawing/2014/main" id="{B3CEA4F2-3B42-4C08-BB4A-1B6086C4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" y="5624696"/>
            <a:ext cx="666082" cy="66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A079D4-59C5-4997-BD6F-3D685EA0A00C}"/>
              </a:ext>
            </a:extLst>
          </p:cNvPr>
          <p:cNvSpPr/>
          <p:nvPr/>
        </p:nvSpPr>
        <p:spPr>
          <a:xfrm>
            <a:off x="0" y="5948599"/>
            <a:ext cx="1148909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35890" indent="450215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Эти стратегии (расслабления) не могут устранить тревогу или другие эмоции, но смогут сделать их менее интенсивными и помочь вам добраться до точки, когда вы сможете думать и принимать эффективные решения о том, как справиться со своими проблемами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947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83" y="382554"/>
            <a:ext cx="6616959" cy="633548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Техника релаксации 2: Ритмические движения</a:t>
            </a:r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3C6202-3B04-4414-92FB-7CD5D25209C1}"/>
              </a:ext>
            </a:extLst>
          </p:cNvPr>
          <p:cNvSpPr/>
          <p:nvPr/>
        </p:nvSpPr>
        <p:spPr>
          <a:xfrm>
            <a:off x="547394" y="382554"/>
            <a:ext cx="10695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Самоуспокоение</a:t>
            </a:r>
            <a:r>
              <a:rPr lang="ru-RU" sz="28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4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и расслабление</a:t>
            </a:r>
          </a:p>
        </p:txBody>
      </p:sp>
      <p:pic>
        <p:nvPicPr>
          <p:cNvPr id="6150" name="Picture 6" descr="https://catherineasquithgallery.com/uploads/posts/2021-03/1614587709_47-p-malchik-na-belom-fone-kartinka-59.jpg">
            <a:extLst>
              <a:ext uri="{FF2B5EF4-FFF2-40B4-BE49-F238E27FC236}">
                <a16:creationId xmlns:a16="http://schemas.microsoft.com/office/drawing/2014/main" id="{F0D074A9-1AA9-4222-A4A4-7CC284E43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72" y="1289789"/>
            <a:ext cx="3496356" cy="52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4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83" y="382554"/>
            <a:ext cx="6616959" cy="633548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Техника релаксации 3: мышечная релаксация</a:t>
            </a:r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23A6E7-E6D0-461A-B42C-61AE8EC59E78}"/>
              </a:ext>
            </a:extLst>
          </p:cNvPr>
          <p:cNvSpPr/>
          <p:nvPr/>
        </p:nvSpPr>
        <p:spPr>
          <a:xfrm>
            <a:off x="547394" y="382554"/>
            <a:ext cx="10695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Самоуспокоение</a:t>
            </a:r>
            <a:r>
              <a:rPr lang="ru-RU" sz="28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4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и расслабление</a:t>
            </a:r>
          </a:p>
        </p:txBody>
      </p:sp>
      <p:pic>
        <p:nvPicPr>
          <p:cNvPr id="5124" name="Picture 4" descr="https://cdn.lowgif.com/full/dec38cd90f081b43-animated-gif-about-love-in-g-i-f-s-a-r-e-f-a-n-g-i-r-l.gif">
            <a:extLst>
              <a:ext uri="{FF2B5EF4-FFF2-40B4-BE49-F238E27FC236}">
                <a16:creationId xmlns:a16="http://schemas.microsoft.com/office/drawing/2014/main" id="{6D721A97-6B69-4FEA-B9FD-0CF51555AF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4" y="1515833"/>
            <a:ext cx="4388204" cy="38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4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713028"/>
            <a:ext cx="10506269" cy="512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Отвлечение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192795E-B20D-4FF9-B1DE-1849E97183A3}"/>
              </a:ext>
            </a:extLst>
          </p:cNvPr>
          <p:cNvSpPr txBox="1">
            <a:spLocks/>
          </p:cNvSpPr>
          <p:nvPr/>
        </p:nvSpPr>
        <p:spPr>
          <a:xfrm>
            <a:off x="845179" y="1421362"/>
            <a:ext cx="5938175" cy="2904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/>
              <a:t>Отвлечение</a:t>
            </a:r>
            <a:r>
              <a:rPr lang="ru-RU" sz="2600" dirty="0"/>
              <a:t> включает в себя все, что на время отвлекает нас от того, что расстраивает.</a:t>
            </a:r>
            <a:br>
              <a:rPr lang="ru-RU" sz="2600" dirty="0"/>
            </a:br>
            <a:br>
              <a:rPr lang="ru-RU" sz="2600" dirty="0"/>
            </a:br>
            <a:endParaRPr lang="ru-RU" sz="2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EBDC1-0C59-42D2-8FC1-9B8788B7783A}"/>
              </a:ext>
            </a:extLst>
          </p:cNvPr>
          <p:cNvSpPr/>
          <p:nvPr/>
        </p:nvSpPr>
        <p:spPr>
          <a:xfrm>
            <a:off x="295335" y="3969761"/>
            <a:ext cx="73464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отвлечение</a:t>
            </a:r>
            <a:r>
              <a:rPr lang="ru-RU" sz="26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является эффективным способом справиться с эмоциональным стрессом, но мы должны отвлекать себя временно, а не всю свою жизнь. </a:t>
            </a:r>
          </a:p>
        </p:txBody>
      </p:sp>
      <p:pic>
        <p:nvPicPr>
          <p:cNvPr id="9" name="Picture 4" descr="https://static.tildacdn.com/tild3462-6538-4533-a633-633831363531/photo.png">
            <a:extLst>
              <a:ext uri="{FF2B5EF4-FFF2-40B4-BE49-F238E27FC236}">
                <a16:creationId xmlns:a16="http://schemas.microsoft.com/office/drawing/2014/main" id="{F48D7068-148D-4149-BF5B-943DC257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97" y="4104603"/>
            <a:ext cx="1091454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tatic.tildacdn.com/tild3462-6538-4533-a633-633831363531/photo.png">
            <a:extLst>
              <a:ext uri="{FF2B5EF4-FFF2-40B4-BE49-F238E27FC236}">
                <a16:creationId xmlns:a16="http://schemas.microsoft.com/office/drawing/2014/main" id="{523FA8B5-64D0-4366-A89C-7F9F4A14D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94" y="1778659"/>
            <a:ext cx="1091454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09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5ED80EB9EAA9447A206B6F789334A79" ma:contentTypeVersion="12" ma:contentTypeDescription="Создание документа." ma:contentTypeScope="" ma:versionID="3e56fdf58d716f3328601f0a55258b96">
  <xsd:schema xmlns:xsd="http://www.w3.org/2001/XMLSchema" xmlns:xs="http://www.w3.org/2001/XMLSchema" xmlns:p="http://schemas.microsoft.com/office/2006/metadata/properties" xmlns:ns2="6dc887a9-3891-4951-88ac-a9196c6685ad" xmlns:ns3="3bbe7c40-4fab-417a-82ec-fb9dac146719" targetNamespace="http://schemas.microsoft.com/office/2006/metadata/properties" ma:root="true" ma:fieldsID="b2c86ffa7996708ddc2dd506cdead8c2" ns2:_="" ns3:_="">
    <xsd:import namespace="6dc887a9-3891-4951-88ac-a9196c6685ad"/>
    <xsd:import namespace="3bbe7c40-4fab-417a-82ec-fb9dac146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887a9-3891-4951-88ac-a9196c668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2def0df-667a-4873-922e-7c55e7cdc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e7c40-4fab-417a-82ec-fb9dac14671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b06b76-e319-4cde-afb4-ffa12b26427f}" ma:internalName="TaxCatchAll" ma:showField="CatchAllData" ma:web="3bbe7c40-4fab-417a-82ec-fb9dac146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be7c40-4fab-417a-82ec-fb9dac146719" xsi:nil="true"/>
    <lcf76f155ced4ddcb4097134ff3c332f xmlns="6dc887a9-3891-4951-88ac-a9196c6685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FFFC66-8AC7-4DF1-BAE5-9CE767B04619}">
  <ds:schemaRefs>
    <ds:schemaRef ds:uri="3bbe7c40-4fab-417a-82ec-fb9dac146719"/>
    <ds:schemaRef ds:uri="6dc887a9-3891-4951-88ac-a9196c6685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FA9BDE-E516-4015-9360-9489C8745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CEE771-F8D8-4607-96CB-B4D7A7C1AE45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bbe7c40-4fab-417a-82ec-fb9dac146719"/>
    <ds:schemaRef ds:uri="http://purl.org/dc/dcmitype/"/>
    <ds:schemaRef ds:uri="6dc887a9-3891-4951-88ac-a9196c6685ad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209</TotalTime>
  <Words>392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-apple-system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Что такое кризисные навыки?</vt:lpstr>
      <vt:lpstr>Когда следует обратиться за помощью? </vt:lpstr>
      <vt:lpstr>стрессоустойчивость - это способность нашей психики противостоять внешним раздражителям.   За реакции на стресс отвечает не какая-то конкретная черта характера, а скорее совокупность качеств, которые позволяют нам спокойно преодолевать напряжённые ситуации, без всплесков деструктивных эмоций и без последствий для ментального здоровья.</vt:lpstr>
      <vt:lpstr>Первый тип – это кризисные навыки реагирования, когда мы умеем переживать кризисную ситуацию, не ухудшая ее, пока не можем с ней что-то сделать  Второй тип – навыки принятия реальности, когда мы принимаем ситуацию как она есть</vt:lpstr>
      <vt:lpstr>4 категории стратегий кризисного реагирования</vt:lpstr>
      <vt:lpstr>Техника релаксации 1: дыхательные упражнения</vt:lpstr>
      <vt:lpstr>Техника релаксации 2: Ритмические движения</vt:lpstr>
      <vt:lpstr>Техника релаксации 3: мышечная релаксация</vt:lpstr>
      <vt:lpstr>Отвлечение </vt:lpstr>
      <vt:lpstr>Отвлечение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эмоции?</dc:title>
  <dc:creator>Карабутова Юлия Игорьевна</dc:creator>
  <cp:lastModifiedBy>Чупракова Марина Васильевна</cp:lastModifiedBy>
  <cp:revision>19</cp:revision>
  <dcterms:created xsi:type="dcterms:W3CDTF">2022-02-24T09:27:22Z</dcterms:created>
  <dcterms:modified xsi:type="dcterms:W3CDTF">2025-12-11T08:36:38Z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0x01010035ED80EB9EAA9447A206B6F789334A79</vt:lpwstr>
  </property>
  <property fmtid="{D5CDD505-2E9C-101B-9397-08002B2CF9AE}" pid="3" name="MediaServiceImageTags">
    <vt:lpwstr/>
  </property>
</Properties>
</file>