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5"/>
  </p:notesMasterIdLst>
  <p:sldIdLst>
    <p:sldId id="520" r:id="rId2"/>
    <p:sldId id="521" r:id="rId3"/>
    <p:sldId id="523" r:id="rId4"/>
    <p:sldId id="524" r:id="rId5"/>
    <p:sldId id="525" r:id="rId6"/>
    <p:sldId id="526" r:id="rId7"/>
    <p:sldId id="527" r:id="rId8"/>
    <p:sldId id="528" r:id="rId9"/>
    <p:sldId id="529" r:id="rId10"/>
    <p:sldId id="530" r:id="rId11"/>
    <p:sldId id="531" r:id="rId12"/>
    <p:sldId id="532" r:id="rId13"/>
    <p:sldId id="615" r:id="rId14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A657B76-39FB-47C0-8401-330B437DCEAA}">
          <p14:sldIdLst>
            <p14:sldId id="520"/>
            <p14:sldId id="521"/>
            <p14:sldId id="523"/>
            <p14:sldId id="524"/>
            <p14:sldId id="525"/>
            <p14:sldId id="526"/>
            <p14:sldId id="527"/>
            <p14:sldId id="528"/>
            <p14:sldId id="529"/>
            <p14:sldId id="530"/>
            <p14:sldId id="531"/>
            <p14:sldId id="532"/>
            <p14:sldId id="61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Егорова Любовь Владимировна" initials="ЕЛВ" lastIdx="0" clrIdx="0">
    <p:extLst>
      <p:ext uri="{19B8F6BF-5375-455C-9EA6-DF929625EA0E}">
        <p15:presenceInfo xmlns:p15="http://schemas.microsoft.com/office/powerpoint/2012/main" userId="S-1-5-21-79560810-1664136926-1957827036-10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7C91B6"/>
    <a:srgbClr val="92A8C8"/>
    <a:srgbClr val="D26F00"/>
    <a:srgbClr val="6AA84F"/>
    <a:srgbClr val="637CA9"/>
    <a:srgbClr val="C7D3E6"/>
    <a:srgbClr val="303F5A"/>
    <a:srgbClr val="F3960B"/>
    <a:srgbClr val="2632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3537" autoAdjust="0"/>
  </p:normalViewPr>
  <p:slideViewPr>
    <p:cSldViewPr snapToGrid="0">
      <p:cViewPr varScale="1">
        <p:scale>
          <a:sx n="101" d="100"/>
          <a:sy n="101" d="100"/>
        </p:scale>
        <p:origin x="90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0BE3D9-48E2-482A-8145-A58326D7736C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E01DA-A02C-421A-8B77-D4FA08B6D7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603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0E01DA-A02C-421A-8B77-D4FA08B6D78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545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9A0F8-4121-0804-D7C8-8B815A420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A20114-5FEC-7835-CCAD-2F12E4E374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67A8C0-15C6-344C-123E-B5C5ABE98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91E63-C1EE-4240-81F7-2829DEA1C6F1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CF9483-51A1-AA44-8314-DAADCB0F8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7FDB11-EDC0-6B68-A019-DCE02DF78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92845-3B9E-407A-8B33-199806204C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204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07C45-9159-93DD-6EB3-955446E5D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C924CF-11D3-3753-ACA1-AB13AD7957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5782C-1203-E9CB-9FCE-883603FC1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91E63-C1EE-4240-81F7-2829DEA1C6F1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643123-1E45-BB74-5A17-F92889EA2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B4EE0A-1582-D939-E81F-566405270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92845-3B9E-407A-8B33-199806204C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730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37B027-3853-CF74-D1A6-9BB9662370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55AB92-0D37-0EE4-6436-BDDC47C48B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6EE275-5A8B-07AF-9B30-DA64B9B4F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91E63-C1EE-4240-81F7-2829DEA1C6F1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BC8D60-13B3-1615-7957-47F902EF4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A588FD-A3C1-10CC-B004-015975579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92845-3B9E-407A-8B33-199806204C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142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E4A62-3A6E-0E83-1395-2EAD46BD4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47C15-86FD-D519-1038-06C183E8E4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E27E98-3387-021C-3B41-050B8E63A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91E63-C1EE-4240-81F7-2829DEA1C6F1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6C083A-B981-334B-D05E-539EBC0F9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82FF81-3372-FE79-FE0C-AA55B08AB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92845-3B9E-407A-8B33-199806204C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799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09848-1203-BF19-1E9F-DB4848A62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2970A6-12C9-8284-DEBE-1F37260F9B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F7B0C8-A1AA-2003-713E-90EC3437D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91E63-C1EE-4240-81F7-2829DEA1C6F1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74098-C8FB-D84E-36CA-2F674C01E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CDA27C-3299-7BDC-410F-B71C46209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92845-3B9E-407A-8B33-199806204C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158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46071-942D-C262-4C15-57D2ACDAD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2D4706-F2AF-31D3-DEFA-9BA601C2B1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51EA91-58B1-C0A8-052D-80D66FD50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8F50DD-C721-F919-33AA-26A0567FE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91E63-C1EE-4240-81F7-2829DEA1C6F1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B8AF3E-8A08-75E5-7936-6065A66FA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53EFFF-91DB-F397-BFA8-09F84D50C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92845-3B9E-407A-8B33-199806204C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918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80DFD-E1FB-54F1-4181-9A514AF06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AF6CBE-D05F-3DBE-7244-94C14B3589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FEB1A0-9B33-78CE-6930-18DE44340F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A68694-0B41-D9DE-38F0-D9EC6D8F3A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04E5F4-EC0F-34CD-0F4A-66D131C063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0B1B1F-0475-A938-340B-F8057D289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91E63-C1EE-4240-81F7-2829DEA1C6F1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CB3388-7C63-CC9D-E5DD-E51A5A53E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C55729-5F45-CF83-2789-0ED7609DA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92845-3B9E-407A-8B33-199806204C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306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ACAB1-92EB-2579-6D3F-2DD4A26F9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233825-247C-C0B7-3F49-F2EAAA59F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91E63-C1EE-4240-81F7-2829DEA1C6F1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773C17-B8A1-ABED-3703-8B31E4BBF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117EEC-7FF0-7A5C-F27E-576C34732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92845-3B9E-407A-8B33-199806204C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642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EA501D-866E-D47F-596E-3476D7D99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91E63-C1EE-4240-81F7-2829DEA1C6F1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B710B4-35B9-B819-AF2A-7A281EBF5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B3FB5A-E434-2E5F-85AC-A7412FDD2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92845-3B9E-407A-8B33-199806204C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789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5FACA-4D34-3350-BB45-40829FD14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13A4E-86CB-04D6-8AD1-E60E8F8830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1EAFDF-0F24-413D-7F73-6286E4B37A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31661C-645D-6101-B227-4B012EBC9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91E63-C1EE-4240-81F7-2829DEA1C6F1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B2941C-E789-7982-6977-2250E330D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E7B9D6-E330-B00B-C7AD-2583B175C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92845-3B9E-407A-8B33-199806204C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989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D9971-D73F-C90B-3A36-486C7C715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C46E7E-E0DA-A5EB-C194-55360C463C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A63741-44E4-A71F-2ED0-1471A13C54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736892-5F79-90C2-330B-A3E40A59B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91E63-C1EE-4240-81F7-2829DEA1C6F1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641750-B8DE-9883-A950-2EDA1D923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B5BFCF-3D43-0BA9-0EF6-E62C27016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92845-3B9E-407A-8B33-199806204C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608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D29293-7B7E-EFBA-137A-ED217B9EA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0F110E-6463-0476-B224-D109E56F5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560B99-0F84-6F08-8BC6-EAC4EB0B7F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91E63-C1EE-4240-81F7-2829DEA1C6F1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3E01A3-F98B-653F-277D-0F81D2564E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A51AAE-E69C-83D6-0915-186AE2F28B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92845-3B9E-407A-8B33-199806204C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085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uchebnik.mos.ru/catalogue?search=%D0%BE%D0%B3%D1%8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chebnik.mos.ru/material_view/lesson_templates/2556823?menuReferrer=moderator_material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86AD0C-E185-4A24-B169-5C11569F0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2ECEF70-CB1E-43E8-A83F-11DBC0C815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176513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553B07B-3ECE-4B8F-BD28-1943D7E67417}"/>
              </a:ext>
            </a:extLst>
          </p:cNvPr>
          <p:cNvSpPr/>
          <p:nvPr/>
        </p:nvSpPr>
        <p:spPr>
          <a:xfrm>
            <a:off x="1" y="3579778"/>
            <a:ext cx="12192000" cy="3278221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txBody>
          <a:bodyPr wrap="square" anchor="ctr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ПСИХОЛОГИЧЕСКАЯ ПОДГОТОВКА ОБУЧАЮЩИХСЯ К ЭКЗАМЕНАМ:</a:t>
            </a:r>
          </a:p>
          <a:p>
            <a:pPr lvl="0" algn="ctr">
              <a:lnSpc>
                <a:spcPct val="150000"/>
              </a:lnSpc>
            </a:pP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ВАЖНО ЗНАТЬ ПЕДАГОГАМ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412427" y="299413"/>
            <a:ext cx="2690002" cy="900000"/>
            <a:chOff x="6347162" y="111733"/>
            <a:chExt cx="2690002" cy="900000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47162" y="111733"/>
              <a:ext cx="839107" cy="9000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345852" y="111733"/>
              <a:ext cx="16913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ГОРОДСКОЙ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ПСИХОЛОГО-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ПЕДАГОГИЧЕСКИЙ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ЦЕНТР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5071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99902" y="366611"/>
            <a:ext cx="41006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Действия педагогов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99902" y="901294"/>
            <a:ext cx="370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836085" y="6045354"/>
            <a:ext cx="1062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317821" y="366611"/>
            <a:ext cx="17027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 gppc.ru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924519" y="134629"/>
            <a:ext cx="10631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B6DBB-4380-4611-BBED-FDB40E1C184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99902" y="1020680"/>
            <a:ext cx="12202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КЕЙС 2.</a:t>
            </a:r>
            <a:r>
              <a:rPr lang="ru-RU" dirty="0"/>
              <a:t> </a:t>
            </a:r>
            <a:endParaRPr lang="ru-RU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53391" y="1668659"/>
            <a:ext cx="10302694" cy="2508486"/>
          </a:xfrm>
          <a:prstGeom prst="rect">
            <a:avLst/>
          </a:prstGeom>
          <a:solidFill>
            <a:schemeClr val="bg1"/>
          </a:solidFill>
        </p:spPr>
        <p:txBody>
          <a:bodyPr wrap="square" rIns="540000" anchor="ctr" anchorCtr="0">
            <a:noAutofit/>
          </a:bodyPr>
          <a:lstStyle/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Юноша выпускного класса занимается профессиональным спортом. Из-за  плотного графика тренировок, сборов и соревнований имеет пробелы в знаниях по предметам. Консультации по подготовке к экзаменам не посещает. Говорит о том, что учеба для него не имеет особой важности, в приоритете у него – спортивные достижения.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99902" y="4836137"/>
            <a:ext cx="105363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7300" indent="-1257300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ВОПРОС: Как должен поступить педагог в данной ситуации?</a:t>
            </a:r>
          </a:p>
          <a:p>
            <a:pPr marL="1257300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он может/должен сделать?</a:t>
            </a:r>
          </a:p>
        </p:txBody>
      </p:sp>
    </p:spTree>
    <p:extLst>
      <p:ext uri="{BB962C8B-B14F-4D97-AF65-F5344CB8AC3E}">
        <p14:creationId xmlns:p14="http://schemas.microsoft.com/office/powerpoint/2010/main" val="2566154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06382" y="4892645"/>
            <a:ext cx="1138127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Педагог-психолог организует и проводит </a:t>
            </a: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консультации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 учителями-предметниками, классными руководителями другими педагогами-психологами </a:t>
            </a: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обсуждения полученного материала </a:t>
            </a:r>
          </a:p>
          <a:p>
            <a:pPr marL="176213" indent="-176213"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 совокупности и частоте проявления маркеров </a:t>
            </a: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педагог-психолог формулирует гипотезы, подбирает методы их проверки с целью организации 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адресной помощи ребенку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99901" y="366611"/>
            <a:ext cx="87662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Психологическая подготовка </a:t>
            </a:r>
            <a:r>
              <a:rPr lang="ru-RU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ОГЭ/ЕГЭ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99902" y="901294"/>
            <a:ext cx="748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836085" y="6294738"/>
            <a:ext cx="1062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317821" y="366611"/>
            <a:ext cx="17027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 gppc.ru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924519" y="134629"/>
            <a:ext cx="10631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B6DBB-4380-4611-BBED-FDB40E1C184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99902" y="1020680"/>
            <a:ext cx="28520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ЛИСТ НАБЛЮДЕНИЯ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140F73A-2023-4800-9A85-118DAA1FE4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42" t="31972" r="21097" b="14304"/>
          <a:stretch/>
        </p:blipFill>
        <p:spPr>
          <a:xfrm>
            <a:off x="699901" y="1420789"/>
            <a:ext cx="4391644" cy="346039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3135965-249F-4E54-93C0-A3E549D40C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567" t="27504" r="22475" b="26109"/>
          <a:stretch/>
        </p:blipFill>
        <p:spPr>
          <a:xfrm>
            <a:off x="5424055" y="1460935"/>
            <a:ext cx="6032030" cy="264516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39347" y="4247766"/>
            <a:ext cx="63696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*</a:t>
            </a:r>
            <a:r>
              <a:rPr lang="ru-RU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Маркеры фиксируются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педагогом-психологом, классным руководителем, учителями-предметниками в Листе наблюдения </a:t>
            </a:r>
            <a:r>
              <a:rPr lang="ru-RU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ходе проведения тренингов, учебных занятий, консультаций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914647" y="4892645"/>
            <a:ext cx="1062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183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330283" y="134629"/>
            <a:ext cx="47657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Действия педагогов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330283" y="751035"/>
            <a:ext cx="360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cxnSpLocks/>
          </p:cNvCxnSpPr>
          <p:nvPr/>
        </p:nvCxnSpPr>
        <p:spPr>
          <a:xfrm>
            <a:off x="1063806" y="6603738"/>
            <a:ext cx="95723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319143" y="6449850"/>
            <a:ext cx="17027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 gppc.ru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924519" y="134629"/>
            <a:ext cx="10631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B6DBB-4380-4611-BBED-FDB40E1C184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613638" y="2969064"/>
            <a:ext cx="47404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СОЗДАВАЙТЕ СИТУАЦИЮ УСПЕХА!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413613" y="199440"/>
            <a:ext cx="624049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buClr>
                <a:srgbClr val="C00000"/>
              </a:buClr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От­ло­жите «вос­пи­татель­ные ме­роп­ри­ятия», но­тации, уп­ре­ки</a:t>
            </a:r>
          </a:p>
          <a:p>
            <a:pPr algn="just">
              <a:spcAft>
                <a:spcPts val="1200"/>
              </a:spcAft>
              <a:buClr>
                <a:srgbClr val="C00000"/>
              </a:buClr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Помогите обучающимся распределить темы подготовки по дням</a:t>
            </a:r>
          </a:p>
          <a:p>
            <a:pPr algn="just">
              <a:spcAft>
                <a:spcPts val="1200"/>
              </a:spcAft>
              <a:buClr>
                <a:srgbClr val="C00000"/>
              </a:buClr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Подбадривайте обучающихся, хвалите их за то, что у них хорошо получается</a:t>
            </a:r>
          </a:p>
          <a:p>
            <a:pPr algn="just">
              <a:spcAft>
                <a:spcPts val="1200"/>
              </a:spcAft>
              <a:buClr>
                <a:srgbClr val="C00000"/>
              </a:buClr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Повышайте уверенность обучающихся в себе, так как, чем больше подросток боится неудачи, тем более вероятность допущения ошибок</a:t>
            </a:r>
          </a:p>
          <a:p>
            <a:pPr algn="just">
              <a:spcAft>
                <a:spcPts val="1200"/>
              </a:spcAft>
              <a:buClr>
                <a:srgbClr val="C00000"/>
              </a:buClr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324D6E8-9B77-FA3E-FF3D-0E3DD15F0FE5}"/>
              </a:ext>
            </a:extLst>
          </p:cNvPr>
          <p:cNvSpPr/>
          <p:nvPr/>
        </p:nvSpPr>
        <p:spPr>
          <a:xfrm>
            <a:off x="1212882" y="3882168"/>
            <a:ext cx="42007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Полезные материалы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064C197E-5B36-82A9-A05A-1637E995E7FE}"/>
              </a:ext>
            </a:extLst>
          </p:cNvPr>
          <p:cNvCxnSpPr>
            <a:cxnSpLocks/>
          </p:cNvCxnSpPr>
          <p:nvPr/>
        </p:nvCxnSpPr>
        <p:spPr>
          <a:xfrm>
            <a:off x="1330283" y="4405388"/>
            <a:ext cx="38227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D7F0565-2D50-9B81-AD03-D834A99E2A4E}"/>
              </a:ext>
            </a:extLst>
          </p:cNvPr>
          <p:cNvSpPr/>
          <p:nvPr/>
        </p:nvSpPr>
        <p:spPr>
          <a:xfrm>
            <a:off x="5346855" y="3957875"/>
            <a:ext cx="63740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+mj-lt"/>
              <a:buAutoNum type="arabicPeriod"/>
              <a:defRPr/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Материалы, посвященные подготовке к ОГЭ: </a:t>
            </a:r>
            <a:r>
              <a:rPr lang="en-US" sz="1600" u="sng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https://uchebnik.mos.ru/catalogue?search=%D0%BE%D0%B3%D1%8D</a:t>
            </a:r>
            <a:r>
              <a:rPr lang="ru-RU" sz="1600" u="sng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>
              <a:buFont typeface="+mj-lt"/>
              <a:buAutoNum type="arabicPeriod"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Приложение в МЭШ: </a:t>
            </a: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https://uchebnik.mos.ru/catalogue?search=Soft skills</a:t>
            </a:r>
            <a:endParaRPr kumimoji="0" lang="ru-RU" sz="1600" b="0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+mj-lt"/>
              <a:buAutoNum type="arabicPeriod"/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Классный час «Как съесть лягушку или успешно сдать экзамен?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u="sng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https://uchebnik.mos.ru/material_view/lesson_templates/2556823?menuReferrer=moderator_materials</a:t>
            </a:r>
            <a:endParaRPr kumimoji="0" lang="ru-RU" sz="1600" b="0" i="0" u="sng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511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BA38936B-2BBD-4F23-B200-626AC9F37AEA}"/>
              </a:ext>
            </a:extLst>
          </p:cNvPr>
          <p:cNvSpPr txBox="1"/>
          <p:nvPr/>
        </p:nvSpPr>
        <p:spPr>
          <a:xfrm>
            <a:off x="5689160" y="2165026"/>
            <a:ext cx="4955649" cy="338554"/>
          </a:xfrm>
          <a:prstGeom prst="rect">
            <a:avLst/>
          </a:prstGeom>
          <a:solidFill>
            <a:srgbClr val="2E4C8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АНОНИМНЫЙ ЧАТ ДЛЯ ПОДРОСТКОВ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733F65-9CE4-4B6C-B176-1F8113B459C5}"/>
              </a:ext>
            </a:extLst>
          </p:cNvPr>
          <p:cNvSpPr txBox="1"/>
          <p:nvPr/>
        </p:nvSpPr>
        <p:spPr>
          <a:xfrm>
            <a:off x="885195" y="3461027"/>
            <a:ext cx="49556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2E4C8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возможность получить психологическую помощь немедленно, бесплатно, конфиденциально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977474" y="2132486"/>
            <a:ext cx="2864683" cy="415798"/>
          </a:xfrm>
          <a:prstGeom prst="rect">
            <a:avLst/>
          </a:prstGeom>
          <a:solidFill>
            <a:srgbClr val="2E4C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ТЕЛЕФОН ДОВЕРИЯ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772226-07E0-4C07-BF77-E4DD0D36060A}"/>
              </a:ext>
            </a:extLst>
          </p:cNvPr>
          <p:cNvSpPr txBox="1"/>
          <p:nvPr/>
        </p:nvSpPr>
        <p:spPr>
          <a:xfrm>
            <a:off x="1216645" y="2548284"/>
            <a:ext cx="2201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2E4C8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8 800 250 1191</a:t>
            </a:r>
            <a:endParaRPr lang="ru-RU" dirty="0">
              <a:solidFill>
                <a:srgbClr val="2E4C8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C8AE05-AC58-4E00-B8C4-76AAB5BFD10B}"/>
              </a:ext>
            </a:extLst>
          </p:cNvPr>
          <p:cNvSpPr txBox="1"/>
          <p:nvPr/>
        </p:nvSpPr>
        <p:spPr>
          <a:xfrm>
            <a:off x="5689160" y="3454110"/>
            <a:ext cx="6007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2E4C8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предпочитаешь переписку звонкам? </a:t>
            </a:r>
            <a:br>
              <a:rPr lang="ru-RU" sz="1600" dirty="0">
                <a:solidFill>
                  <a:srgbClr val="2E4C89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600" dirty="0">
                <a:solidFill>
                  <a:srgbClr val="2E4C8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психологи готовы помочь</a:t>
            </a:r>
            <a:br>
              <a:rPr lang="ru-RU" sz="1600" dirty="0">
                <a:solidFill>
                  <a:srgbClr val="2E4C89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ru-RU" sz="1600" dirty="0">
              <a:solidFill>
                <a:srgbClr val="2E4C8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4A037C9-C3A2-4F9E-86D6-0CD237E0D7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683"/>
          <a:stretch/>
        </p:blipFill>
        <p:spPr>
          <a:xfrm>
            <a:off x="230117" y="1137122"/>
            <a:ext cx="897518" cy="90683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9F95D9D-6A2B-45A6-B7B8-00ABED09FFED}"/>
              </a:ext>
            </a:extLst>
          </p:cNvPr>
          <p:cNvSpPr txBox="1"/>
          <p:nvPr/>
        </p:nvSpPr>
        <p:spPr>
          <a:xfrm>
            <a:off x="1127635" y="1359176"/>
            <a:ext cx="71250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</a:rPr>
              <a:t>ГОРОДСКОЙ ПСИХОЛОГО-ПЕДАГОГИЧЕСКИЙ ЦЕНТР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127635" y="198823"/>
            <a:ext cx="8039100" cy="570715"/>
          </a:xfrm>
          <a:prstGeom prst="rect">
            <a:avLst/>
          </a:prstGeom>
          <a:solidFill>
            <a:srgbClr val="2E4C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6BAC760-75B3-436E-A54A-90195E319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3898" y="176648"/>
            <a:ext cx="9344204" cy="1037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ru-RU" sz="2800" b="1" cap="all" dirty="0">
                <a:solidFill>
                  <a:prstClr val="white"/>
                </a:solidFill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ПСИХОЛОГИЧЕСКАЯ ПОДДЕРЖКА</a:t>
            </a:r>
            <a:br>
              <a:rPr lang="ru-RU" sz="2800" b="1" cap="all" dirty="0">
                <a:solidFill>
                  <a:prstClr val="white"/>
                </a:solidFill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</a:br>
            <a:r>
              <a:rPr lang="ru-RU" sz="1800" b="1" cap="all" dirty="0">
                <a:solidFill>
                  <a:srgbClr val="2E4C89"/>
                </a:solidFill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ВЫПУСКНИКОВ 9,11 КЛАССОВ И ИХ РОДИТЕЛЕЙ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894975" y="117890"/>
            <a:ext cx="11628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dirty="0"/>
              <a:t>2</a:t>
            </a:r>
            <a:r>
              <a:rPr lang="en-US" sz="1100" dirty="0"/>
              <a:t>2</a:t>
            </a:r>
            <a:endParaRPr lang="ru-RU" sz="1100" dirty="0"/>
          </a:p>
        </p:txBody>
      </p:sp>
      <p:sp>
        <p:nvSpPr>
          <p:cNvPr id="5" name="TextBox 4"/>
          <p:cNvSpPr txBox="1"/>
          <p:nvPr/>
        </p:nvSpPr>
        <p:spPr>
          <a:xfrm>
            <a:off x="2455593" y="4833972"/>
            <a:ext cx="67705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2E4C8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хочется поговорить об экзаменах на личной встрече? </a:t>
            </a:r>
            <a:br>
              <a:rPr lang="ru-RU" sz="1600" dirty="0">
                <a:solidFill>
                  <a:srgbClr val="2E4C89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600" b="1" dirty="0">
                <a:solidFill>
                  <a:srgbClr val="0091C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телефон доверия</a:t>
            </a:r>
            <a:r>
              <a:rPr lang="ru-RU" sz="1600" b="1" dirty="0">
                <a:solidFill>
                  <a:srgbClr val="21C0E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600" b="1" dirty="0">
                <a:solidFill>
                  <a:srgbClr val="0091C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</a:t>
            </a:r>
            <a:r>
              <a:rPr lang="ru-RU" sz="1600" b="1" dirty="0">
                <a:solidFill>
                  <a:srgbClr val="21C0E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600" b="1" dirty="0">
                <a:solidFill>
                  <a:srgbClr val="0091C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чат #МЫРЯДОМОНЛАЙН –</a:t>
            </a:r>
            <a:br>
              <a:rPr lang="ru-RU" sz="1600" b="1" dirty="0">
                <a:solidFill>
                  <a:srgbClr val="0091C4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600" dirty="0">
                <a:solidFill>
                  <a:srgbClr val="2E4C8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возможность записаться на консультацию к психологу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27635" y="2853329"/>
            <a:ext cx="224292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i="1" dirty="0">
                <a:solidFill>
                  <a:srgbClr val="2E4C8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09.00 – 21.00</a:t>
            </a:r>
          </a:p>
          <a:p>
            <a:pPr algn="ctr"/>
            <a:r>
              <a:rPr lang="ru-RU" sz="1400" dirty="0">
                <a:solidFill>
                  <a:srgbClr val="2E4C8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понедельник-пятница</a:t>
            </a:r>
          </a:p>
          <a:p>
            <a:pPr algn="ctr"/>
            <a:endParaRPr lang="ru-RU" sz="1400" i="1" dirty="0">
              <a:solidFill>
                <a:srgbClr val="2E4C8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A1488F-33ED-4FB4-AC2C-5B48E189B500}"/>
              </a:ext>
            </a:extLst>
          </p:cNvPr>
          <p:cNvSpPr txBox="1"/>
          <p:nvPr/>
        </p:nvSpPr>
        <p:spPr>
          <a:xfrm>
            <a:off x="6748377" y="2572145"/>
            <a:ext cx="346774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2E4C8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</a:t>
            </a:r>
            <a:r>
              <a:rPr lang="ru-RU" sz="1600" b="1" dirty="0">
                <a:solidFill>
                  <a:srgbClr val="2E4C8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МЫРЯДОМ.ОНЛАЙН»</a:t>
            </a:r>
          </a:p>
          <a:p>
            <a:pPr algn="ctr"/>
            <a:r>
              <a:rPr lang="ru-RU" sz="1400" i="1" dirty="0">
                <a:solidFill>
                  <a:srgbClr val="2E4C8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09.00 – 21.00</a:t>
            </a:r>
          </a:p>
          <a:p>
            <a:pPr algn="ctr"/>
            <a:r>
              <a:rPr lang="ru-RU" sz="1400">
                <a:solidFill>
                  <a:srgbClr val="2E4C8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круглосуточно</a:t>
            </a:r>
            <a:endParaRPr lang="ru-RU" sz="1400" dirty="0">
              <a:solidFill>
                <a:srgbClr val="2E4C8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856EC2DB-25C1-4DAF-A0A7-8EFDE8B5ED4C}"/>
              </a:ext>
            </a:extLst>
          </p:cNvPr>
          <p:cNvSpPr/>
          <p:nvPr/>
        </p:nvSpPr>
        <p:spPr>
          <a:xfrm>
            <a:off x="3598287" y="4212081"/>
            <a:ext cx="4130023" cy="415798"/>
          </a:xfrm>
          <a:prstGeom prst="rect">
            <a:avLst/>
          </a:prstGeom>
          <a:solidFill>
            <a:srgbClr val="2E4C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ОЧНАЯ КОНСУЛЬТАЦИЯ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A612A46-73F2-4745-A7BC-F760E7BA8E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324" y="2618439"/>
            <a:ext cx="1018031" cy="101803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665475" y="6289845"/>
            <a:ext cx="8446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>
                <a:solidFill>
                  <a:srgbClr val="2E4C89"/>
                </a:solidFill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ВЕРЬТЕ В СВОИ СИЛЫ И ВОЗМОЖНОСТИ ВАШИХ УЧЕНИКОВ ! </a:t>
            </a:r>
          </a:p>
        </p:txBody>
      </p:sp>
    </p:spTree>
    <p:extLst>
      <p:ext uri="{BB962C8B-B14F-4D97-AF65-F5344CB8AC3E}">
        <p14:creationId xmlns:p14="http://schemas.microsoft.com/office/powerpoint/2010/main" val="3109153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99901" y="366611"/>
            <a:ext cx="54987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Экзамен – опыт для детей, родителей и педагогов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99901" y="1334693"/>
            <a:ext cx="478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786000" y="6448128"/>
            <a:ext cx="1062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317821" y="366611"/>
            <a:ext cx="17027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 gppc.ru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924519" y="134629"/>
            <a:ext cx="10631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B6DBB-4380-4611-BBED-FDB40E1C184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" name="Picture 4" descr="http://nasslagdenie.ru/wp-content/uploads/2016/09/Kak-psihologicheski-podgotovit-rebenka-k-EGE-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00" y="1701766"/>
            <a:ext cx="6517450" cy="435133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21394" y="2480227"/>
            <a:ext cx="3934691" cy="236988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6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ЭКЗАМЕН</a:t>
            </a:r>
            <a:r>
              <a:rPr lang="ru-RU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это очень важное событие, </a:t>
            </a:r>
          </a:p>
          <a:p>
            <a: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не вся жизнь !</a:t>
            </a:r>
          </a:p>
        </p:txBody>
      </p:sp>
    </p:spTree>
    <p:extLst>
      <p:ext uri="{BB962C8B-B14F-4D97-AF65-F5344CB8AC3E}">
        <p14:creationId xmlns:p14="http://schemas.microsoft.com/office/powerpoint/2010/main" val="1608413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Овал 18"/>
          <p:cNvSpPr>
            <a:spLocks noChangeAspect="1"/>
          </p:cNvSpPr>
          <p:nvPr/>
        </p:nvSpPr>
        <p:spPr>
          <a:xfrm>
            <a:off x="4477492" y="1527552"/>
            <a:ext cx="3240000" cy="324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9901" y="366611"/>
            <a:ext cx="54987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Основные причины переживаний выпускников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99901" y="1984094"/>
            <a:ext cx="4356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Ожидания окружающих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«Я боюсь не оправдать ожиданий…»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99901" y="1334693"/>
            <a:ext cx="435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836085" y="6045354"/>
            <a:ext cx="1062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317821" y="366611"/>
            <a:ext cx="17027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 gppc.ru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924519" y="134629"/>
            <a:ext cx="10631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B6DBB-4380-4611-BBED-FDB40E1C184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" name="Picture 4" descr="Как сдать экзамен в ГИБДД без волнения и нервов">
            <a:extLst>
              <a:ext uri="{FF2B5EF4-FFF2-40B4-BE49-F238E27FC236}">
                <a16:creationId xmlns:a16="http://schemas.microsoft.com/office/drawing/2014/main" id="{996F258A-7F0F-4086-AE74-457E0DA4C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082" y="1976805"/>
            <a:ext cx="2088000" cy="224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01282" y="3577672"/>
            <a:ext cx="38970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Незнакомая ситуация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«Я боюсь растеряться…»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969963" y="5171251"/>
            <a:ext cx="74367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Психофизические и личностные особенности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«Вдруг  мне станет плохо…»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758576" y="2009540"/>
            <a:ext cx="36975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Опасения и тревоги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«Наверняка, мне достанется то, что я не учил…»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696200" y="3807789"/>
            <a:ext cx="3886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Мои возможности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«Мне не дано понять логарифмы…»</a:t>
            </a:r>
          </a:p>
        </p:txBody>
      </p:sp>
    </p:spTree>
    <p:extLst>
      <p:ext uri="{BB962C8B-B14F-4D97-AF65-F5344CB8AC3E}">
        <p14:creationId xmlns:p14="http://schemas.microsoft.com/office/powerpoint/2010/main" val="905804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99901" y="366611"/>
            <a:ext cx="54987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влияет на успешную сдачу экзамена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99901" y="1334693"/>
            <a:ext cx="435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836085" y="6045354"/>
            <a:ext cx="1062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317821" y="366611"/>
            <a:ext cx="17027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 gppc.ru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924519" y="134629"/>
            <a:ext cx="10631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B6DBB-4380-4611-BBED-FDB40E1C184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99901" y="1487036"/>
            <a:ext cx="30807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ПРЕДМЕТНАЯ ГОТОВНОСТЬ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8040954" y="1487035"/>
            <a:ext cx="39796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ПСИХОЛОГИЧЕСКАЯ ГОТОВНОСТЬ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964478" y="1487036"/>
            <a:ext cx="34026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ИНФОРМАЦИОННАЯ ГОТОВНОСТЬ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80097" y="2595683"/>
            <a:ext cx="2808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«Багаж» знаний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64478" y="2470375"/>
            <a:ext cx="2808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Осведомленность и определенность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895903" y="2316486"/>
            <a:ext cx="30981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Владение методами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саморегуляции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негативных состояний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80097" y="3537427"/>
            <a:ext cx="2808000" cy="1200329"/>
          </a:xfrm>
          <a:prstGeom prst="rect">
            <a:avLst/>
          </a:prstGeom>
          <a:solidFill>
            <a:schemeClr val="bg1"/>
          </a:solidFill>
        </p:spPr>
        <p:txBody>
          <a:bodyPr wrap="square" anchor="ctr" anchorCtr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Знания, умения и навыки, приобретенные за время обучения</a:t>
            </a: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школе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964478" y="3537427"/>
            <a:ext cx="2808000" cy="1200329"/>
          </a:xfrm>
          <a:prstGeom prst="rect">
            <a:avLst/>
          </a:prstGeom>
          <a:solidFill>
            <a:schemeClr val="bg1"/>
          </a:solidFill>
        </p:spPr>
        <p:txBody>
          <a:bodyPr wrap="square" anchor="ctr" anchorCtr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вопросах проведения экзамена:</a:t>
            </a: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место, время, условия</a:t>
            </a: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правила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8040955" y="3537426"/>
            <a:ext cx="2808000" cy="1200329"/>
          </a:xfrm>
          <a:prstGeom prst="rect">
            <a:avLst/>
          </a:prstGeom>
          <a:solidFill>
            <a:schemeClr val="bg1"/>
          </a:solidFill>
        </p:spPr>
        <p:txBody>
          <a:bodyPr wrap="square" anchor="ctr" anchorCtr="0">
            <a:no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Работа с эмоциями, дыхательные упражнения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8040954" y="4950320"/>
            <a:ext cx="2808001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Соблюдение режима дня в процессе подготовки к экзамену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80097" y="5143915"/>
            <a:ext cx="69260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 СЕМЬИ</a:t>
            </a:r>
          </a:p>
        </p:txBody>
      </p:sp>
      <p:cxnSp>
        <p:nvCxnSpPr>
          <p:cNvPr id="26" name="Прямая со стрелкой 25"/>
          <p:cNvCxnSpPr>
            <a:stCxn id="2" idx="2"/>
            <a:endCxn id="8" idx="0"/>
          </p:cNvCxnSpPr>
          <p:nvPr/>
        </p:nvCxnSpPr>
        <p:spPr>
          <a:xfrm>
            <a:off x="2084097" y="2995793"/>
            <a:ext cx="0" cy="541634"/>
          </a:xfrm>
          <a:prstGeom prst="straightConnector1">
            <a:avLst/>
          </a:prstGeom>
          <a:ln w="25400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3" idx="2"/>
            <a:endCxn id="11" idx="0"/>
          </p:cNvCxnSpPr>
          <p:nvPr/>
        </p:nvCxnSpPr>
        <p:spPr>
          <a:xfrm>
            <a:off x="5368478" y="3178261"/>
            <a:ext cx="0" cy="359166"/>
          </a:xfrm>
          <a:prstGeom prst="straightConnector1">
            <a:avLst/>
          </a:prstGeom>
          <a:ln w="25400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22" idx="2"/>
            <a:endCxn id="23" idx="0"/>
          </p:cNvCxnSpPr>
          <p:nvPr/>
        </p:nvCxnSpPr>
        <p:spPr>
          <a:xfrm>
            <a:off x="9444955" y="4737755"/>
            <a:ext cx="0" cy="212565"/>
          </a:xfrm>
          <a:prstGeom prst="straightConnector1">
            <a:avLst/>
          </a:prstGeom>
          <a:ln w="25400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4" idx="2"/>
            <a:endCxn id="22" idx="0"/>
          </p:cNvCxnSpPr>
          <p:nvPr/>
        </p:nvCxnSpPr>
        <p:spPr>
          <a:xfrm>
            <a:off x="9444954" y="3332149"/>
            <a:ext cx="1" cy="205277"/>
          </a:xfrm>
          <a:prstGeom prst="straightConnector1">
            <a:avLst/>
          </a:prstGeom>
          <a:ln w="25400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1431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99901" y="366611"/>
            <a:ext cx="41734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 МОТИВАЦИИ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99901" y="929444"/>
            <a:ext cx="435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836085" y="6045354"/>
            <a:ext cx="1062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317821" y="366611"/>
            <a:ext cx="17027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 gppc.ru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924519" y="134629"/>
            <a:ext cx="10631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B6DBB-4380-4611-BBED-FDB40E1C184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/>
          <a:srcRect l="-781" t="9412" r="781" b="7496"/>
          <a:stretch/>
        </p:blipFill>
        <p:spPr>
          <a:xfrm>
            <a:off x="836085" y="1658537"/>
            <a:ext cx="7001973" cy="415580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2F297AC-DADE-64A2-F471-C1F162847B31}"/>
              </a:ext>
            </a:extLst>
          </p:cNvPr>
          <p:cNvSpPr txBox="1"/>
          <p:nvPr/>
        </p:nvSpPr>
        <p:spPr>
          <a:xfrm>
            <a:off x="699901" y="1019645"/>
            <a:ext cx="61150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ЗАКОН ЙЕРКСА-ДОДСОНА</a:t>
            </a:r>
          </a:p>
        </p:txBody>
      </p:sp>
      <p:grpSp>
        <p:nvGrpSpPr>
          <p:cNvPr id="35" name="Группа 34"/>
          <p:cNvGrpSpPr/>
          <p:nvPr/>
        </p:nvGrpSpPr>
        <p:grpSpPr>
          <a:xfrm>
            <a:off x="874280" y="1658537"/>
            <a:ext cx="6963778" cy="4152609"/>
            <a:chOff x="699901" y="2112404"/>
            <a:chExt cx="7064186" cy="3784280"/>
          </a:xfrm>
        </p:grpSpPr>
        <p:cxnSp>
          <p:nvCxnSpPr>
            <p:cNvPr id="32" name="Прямая соединительная линия 31"/>
            <p:cNvCxnSpPr/>
            <p:nvPr/>
          </p:nvCxnSpPr>
          <p:spPr>
            <a:xfrm>
              <a:off x="699901" y="2112404"/>
              <a:ext cx="0" cy="3784280"/>
            </a:xfrm>
            <a:prstGeom prst="line">
              <a:avLst/>
            </a:prstGeom>
            <a:ln w="15875">
              <a:solidFill>
                <a:srgbClr val="C0000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>
              <a:off x="699901" y="5891645"/>
              <a:ext cx="7064186" cy="0"/>
            </a:xfrm>
            <a:prstGeom prst="line">
              <a:avLst/>
            </a:prstGeom>
            <a:ln w="15875">
              <a:solidFill>
                <a:srgbClr val="002060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Прямоугольник 35"/>
          <p:cNvSpPr/>
          <p:nvPr/>
        </p:nvSpPr>
        <p:spPr>
          <a:xfrm>
            <a:off x="8061678" y="2138143"/>
            <a:ext cx="38047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Наилучшие результаты достигаются при </a:t>
            </a:r>
            <a:r>
              <a:rPr lang="ru-RU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оптимальном уровне</a:t>
            </a:r>
          </a:p>
          <a:p>
            <a:r>
              <a:rPr lang="ru-RU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мотивации</a:t>
            </a:r>
          </a:p>
        </p:txBody>
      </p:sp>
    </p:spTree>
    <p:extLst>
      <p:ext uri="{BB962C8B-B14F-4D97-AF65-F5344CB8AC3E}">
        <p14:creationId xmlns:p14="http://schemas.microsoft.com/office/powerpoint/2010/main" val="4131604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ьная выноска 10"/>
          <p:cNvSpPr/>
          <p:nvPr/>
        </p:nvSpPr>
        <p:spPr>
          <a:xfrm>
            <a:off x="8551718" y="2875344"/>
            <a:ext cx="2918207" cy="2798092"/>
          </a:xfrm>
          <a:prstGeom prst="wedgeEllipseCallout">
            <a:avLst>
              <a:gd name="adj1" fmla="val -65233"/>
              <a:gd name="adj2" fmla="val 389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99901" y="366611"/>
            <a:ext cx="41734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Причины </a:t>
            </a:r>
            <a:r>
              <a:rPr lang="ru-RU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неуспешности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99901" y="1320718"/>
            <a:ext cx="324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836085" y="6045354"/>
            <a:ext cx="1062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317821" y="366611"/>
            <a:ext cx="17027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 gppc.ru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924519" y="134629"/>
            <a:ext cx="10631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B6DBB-4380-4611-BBED-FDB40E1C184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79976" y="1592180"/>
            <a:ext cx="17965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ТРЕВОГА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986885" y="1592180"/>
            <a:ext cx="13445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СТРАХ</a:t>
            </a:r>
          </a:p>
        </p:txBody>
      </p:sp>
      <p:pic>
        <p:nvPicPr>
          <p:cNvPr id="17" name="Picture 4" descr="https://democrator.ru/pics/petition/f0/d7/f0d7ccae-0-petition.jpg"/>
          <p:cNvPicPr preferRelativeResize="0">
            <a:picLocks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77" t="3577" r="19681" b="5911"/>
          <a:stretch/>
        </p:blipFill>
        <p:spPr bwMode="auto">
          <a:xfrm>
            <a:off x="3680710" y="2315038"/>
            <a:ext cx="2736000" cy="2736000"/>
          </a:xfrm>
          <a:prstGeom prst="ellipse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99901" y="2187212"/>
            <a:ext cx="34766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боязнь неопределенного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986885" y="2187212"/>
            <a:ext cx="40920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боязнь конкретного события </a:t>
            </a:r>
          </a:p>
        </p:txBody>
      </p:sp>
      <p:cxnSp>
        <p:nvCxnSpPr>
          <p:cNvPr id="7" name="Прямая соединительная линия 6"/>
          <p:cNvCxnSpPr>
            <a:stCxn id="2" idx="3"/>
            <a:endCxn id="16" idx="1"/>
          </p:cNvCxnSpPr>
          <p:nvPr/>
        </p:nvCxnSpPr>
        <p:spPr>
          <a:xfrm>
            <a:off x="4176558" y="1853790"/>
            <a:ext cx="1810327" cy="0"/>
          </a:xfrm>
          <a:prstGeom prst="line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895457" y="5051038"/>
            <a:ext cx="844451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Хороший способ снизить тревогу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обеспечить детальное понимание предстоящей процедуры</a:t>
            </a:r>
          </a:p>
          <a:p>
            <a:pPr lvl="0" algn="ctr"/>
            <a:endParaRPr lang="ru-RU" sz="2000" b="1" dirty="0">
              <a:solidFill>
                <a:srgbClr val="D6226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751745" y="3596469"/>
            <a:ext cx="25181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ПРОГОВОРИТЕ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ДЕТЬМИ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этапы подготовки и проведения экзамена</a:t>
            </a:r>
          </a:p>
        </p:txBody>
      </p:sp>
    </p:spTree>
    <p:extLst>
      <p:ext uri="{BB962C8B-B14F-4D97-AF65-F5344CB8AC3E}">
        <p14:creationId xmlns:p14="http://schemas.microsoft.com/office/powerpoint/2010/main" val="4174658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99902" y="366611"/>
            <a:ext cx="41006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Действия педагогов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99902" y="901294"/>
            <a:ext cx="370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836085" y="6045354"/>
            <a:ext cx="1062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317821" y="366611"/>
            <a:ext cx="17027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 gppc.ru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924519" y="134629"/>
            <a:ext cx="10631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B6DBB-4380-4611-BBED-FDB40E1C184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99902" y="1020680"/>
            <a:ext cx="10510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Упражнение 1.</a:t>
            </a:r>
            <a:r>
              <a:rPr lang="ru-RU" dirty="0"/>
              <a:t> </a:t>
            </a:r>
            <a:r>
              <a:rPr lang="ru-RU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«Ресурсы учителя в помощь обучающимся»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99902" y="1616136"/>
            <a:ext cx="4724153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Разбейтесь на группы по 6 человек и обсудите 2 вопроса: </a:t>
            </a:r>
          </a:p>
          <a:p>
            <a:endParaRPr lang="ru-RU" dirty="0"/>
          </a:p>
          <a:p>
            <a:pPr marL="342900" indent="-342900">
              <a:buClr>
                <a:srgbClr val="002060"/>
              </a:buClr>
              <a:buSzPct val="120000"/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Чем я могу помочь обучающимся при подготовке к экзаменам?</a:t>
            </a:r>
          </a:p>
          <a:p>
            <a:pPr marL="342900" indent="-342900">
              <a:buClr>
                <a:srgbClr val="002060"/>
              </a:buClr>
              <a:buSzPct val="120000"/>
              <a:buFont typeface="+mj-lt"/>
              <a:buAutoNum type="arabicPeriod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002060"/>
              </a:buClr>
              <a:buSzPct val="120000"/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Какие мои действия могут ухудшить результаты обучающихся?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300570" y="2156688"/>
            <a:ext cx="5155515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шаг: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обсудите в группах возможные варианты ответов на вопросы и подготовьте не менее 7 ответов по каждому из них</a:t>
            </a:r>
          </a:p>
          <a:p>
            <a:pPr>
              <a:spcAft>
                <a:spcPts val="2400"/>
              </a:spcAf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– 15 мин. </a:t>
            </a:r>
          </a:p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шаг: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представление итогов работы групп</a:t>
            </a:r>
          </a:p>
          <a:p>
            <a:pPr>
              <a:spcAft>
                <a:spcPts val="2400"/>
              </a:spcAf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– 5 мин. (на каждую группу)</a:t>
            </a:r>
          </a:p>
          <a:p>
            <a:pPr>
              <a:spcAft>
                <a:spcPts val="2400"/>
              </a:spcAft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шаг: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общее обсуждение, подведение итогов, рефлексия – 10 мин. </a:t>
            </a:r>
          </a:p>
        </p:txBody>
      </p:sp>
      <p:pic>
        <p:nvPicPr>
          <p:cNvPr id="21" name="Google Shape;176;g1d54e8262e5_0_1" descr="Google Shape;176;g1d54e8262e5_0_1"/>
          <p:cNvPicPr>
            <a:picLocks noChangeAspect="1"/>
          </p:cNvPicPr>
          <p:nvPr/>
        </p:nvPicPr>
        <p:blipFill rotWithShape="1">
          <a:blip r:embed="rId2"/>
          <a:srcRect l="5279" t="2841" r="5376" b="12368"/>
          <a:stretch/>
        </p:blipFill>
        <p:spPr>
          <a:xfrm>
            <a:off x="810491" y="4006798"/>
            <a:ext cx="4520045" cy="1961442"/>
          </a:xfrm>
          <a:prstGeom prst="rect">
            <a:avLst/>
          </a:prstGeom>
          <a:noFill/>
          <a:ln w="12700">
            <a:miter lim="400000"/>
          </a:ln>
        </p:spPr>
      </p:pic>
      <p:sp>
        <p:nvSpPr>
          <p:cNvPr id="23" name="TextBox 22"/>
          <p:cNvSpPr txBox="1"/>
          <p:nvPr/>
        </p:nvSpPr>
        <p:spPr>
          <a:xfrm>
            <a:off x="1780524" y="4472078"/>
            <a:ext cx="3342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В ГРУППАХ</a:t>
            </a:r>
          </a:p>
        </p:txBody>
      </p:sp>
    </p:spTree>
    <p:extLst>
      <p:ext uri="{BB962C8B-B14F-4D97-AF65-F5344CB8AC3E}">
        <p14:creationId xmlns:p14="http://schemas.microsoft.com/office/powerpoint/2010/main" val="1315014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99902" y="366611"/>
            <a:ext cx="41006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Действия педагогов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99902" y="901294"/>
            <a:ext cx="370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836085" y="6045354"/>
            <a:ext cx="1062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317821" y="366611"/>
            <a:ext cx="17027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 gppc.ru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924519" y="134629"/>
            <a:ext cx="10631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B6DBB-4380-4611-BBED-FDB40E1C184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99902" y="1020680"/>
            <a:ext cx="52844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Упражнение 2.</a:t>
            </a:r>
            <a:r>
              <a:rPr lang="ru-RU" dirty="0"/>
              <a:t> </a:t>
            </a:r>
            <a:r>
              <a:rPr lang="ru-RU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«Разбор кейсов»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99902" y="1616136"/>
            <a:ext cx="472415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Объединитесь в группы по 6 человек и обсудите предложенные кейсы: </a:t>
            </a:r>
          </a:p>
          <a:p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483310" y="1875681"/>
            <a:ext cx="4972775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шаг: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обсудите в группах возможные варианты стратегий поведения педагога в предложенных ситуациях – 15 мин. </a:t>
            </a:r>
          </a:p>
          <a:p>
            <a:pPr>
              <a:spcAft>
                <a:spcPts val="2400"/>
              </a:spcAft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шаг: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представление итогов работы групп – 5 мин. (на каждую группу)</a:t>
            </a:r>
          </a:p>
          <a:p>
            <a:pPr>
              <a:spcAft>
                <a:spcPts val="2400"/>
              </a:spcAft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шаг: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общее обсуждение, подведение итогов, рефлексия – 10 мин. </a:t>
            </a:r>
          </a:p>
        </p:txBody>
      </p:sp>
      <p:pic>
        <p:nvPicPr>
          <p:cNvPr id="21" name="Google Shape;176;g1d54e8262e5_0_1" descr="Google Shape;176;g1d54e8262e5_0_1"/>
          <p:cNvPicPr>
            <a:picLocks noChangeAspect="1"/>
          </p:cNvPicPr>
          <p:nvPr/>
        </p:nvPicPr>
        <p:blipFill rotWithShape="1">
          <a:blip r:embed="rId2"/>
          <a:srcRect l="5279" t="2841" r="5376" b="656"/>
          <a:stretch/>
        </p:blipFill>
        <p:spPr>
          <a:xfrm>
            <a:off x="801955" y="2611702"/>
            <a:ext cx="4520045" cy="2232359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TextBox 22"/>
          <p:cNvSpPr txBox="1"/>
          <p:nvPr/>
        </p:nvSpPr>
        <p:spPr>
          <a:xfrm>
            <a:off x="1748288" y="3081118"/>
            <a:ext cx="2627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РАБОТА С КЕЙСАМИ</a:t>
            </a:r>
          </a:p>
        </p:txBody>
      </p:sp>
    </p:spTree>
    <p:extLst>
      <p:ext uri="{BB962C8B-B14F-4D97-AF65-F5344CB8AC3E}">
        <p14:creationId xmlns:p14="http://schemas.microsoft.com/office/powerpoint/2010/main" val="2879862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99902" y="366611"/>
            <a:ext cx="41006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Действия педагогов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99902" y="901294"/>
            <a:ext cx="370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836085" y="6045354"/>
            <a:ext cx="1062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317821" y="366611"/>
            <a:ext cx="17027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 gppc.ru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924519" y="134629"/>
            <a:ext cx="10631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B6DBB-4380-4611-BBED-FDB40E1C184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99902" y="1020680"/>
            <a:ext cx="12202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КЕЙС 1.</a:t>
            </a:r>
            <a:r>
              <a:rPr lang="ru-RU" dirty="0"/>
              <a:t> </a:t>
            </a:r>
            <a:endParaRPr lang="ru-RU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53391" y="1668659"/>
            <a:ext cx="10302694" cy="2508486"/>
          </a:xfrm>
          <a:prstGeom prst="rect">
            <a:avLst/>
          </a:prstGeom>
          <a:solidFill>
            <a:schemeClr val="bg1"/>
          </a:solidFill>
        </p:spPr>
        <p:txBody>
          <a:bodyPr wrap="square" rIns="540000" anchor="ctr" anchorCtr="0">
            <a:noAutofit/>
          </a:bodyPr>
          <a:lstStyle/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Вы наблюдаете девушку выпускного класса, у которой в последнее время значительно изменилось поведение: в классе стала держаться обособленно, ни с кем не общается, при ответе на вопросы педагогов говорит, что ей все надоело, она устала, боится предстоящих экзаменов. Консультации педагогов посещает, но на занятиях демонстрирует отрешенность, низкую заинтересованность.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99902" y="4836137"/>
            <a:ext cx="105363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7300" indent="-1257300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ВОПРОС: Какой должна быть стратегия поведения педагога в данной ситуации? </a:t>
            </a:r>
          </a:p>
        </p:txBody>
      </p:sp>
    </p:spTree>
    <p:extLst>
      <p:ext uri="{BB962C8B-B14F-4D97-AF65-F5344CB8AC3E}">
        <p14:creationId xmlns:p14="http://schemas.microsoft.com/office/powerpoint/2010/main" val="6464350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TM10001115[[fn=Посылка]]</Template>
  <TotalTime>7185</TotalTime>
  <Words>903</Words>
  <Application>Microsoft Office PowerPoint</Application>
  <PresentationFormat>Широкоэкранный</PresentationFormat>
  <Paragraphs>133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Verdana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ПСИХОЛОГИЧЕСКАЯ ПОДДЕРЖКА ВЫПУСКНИКОВ 9,11 КЛАССОВ И ИХ РОДИТЕЛЕЙ</vt:lpstr>
    </vt:vector>
  </TitlesOfParts>
  <Company>3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</dc:creator>
  <cp:lastModifiedBy>Чупракова Марина Васильевна</cp:lastModifiedBy>
  <cp:revision>403</cp:revision>
  <cp:lastPrinted>2022-10-11T07:45:02Z</cp:lastPrinted>
  <dcterms:created xsi:type="dcterms:W3CDTF">2022-06-01T13:07:21Z</dcterms:created>
  <dcterms:modified xsi:type="dcterms:W3CDTF">2026-01-14T08:29:55Z</dcterms:modified>
</cp:coreProperties>
</file>