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600" r:id="rId4"/>
    <p:sldId id="601" r:id="rId5"/>
    <p:sldId id="602" r:id="rId6"/>
    <p:sldId id="603" r:id="rId7"/>
    <p:sldId id="604" r:id="rId8"/>
    <p:sldId id="605" r:id="rId9"/>
  </p:sldIdLst>
  <p:sldSz cx="12192000" cy="6858000"/>
  <p:notesSz cx="6797675" cy="9926638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3" roundtripDataSignature="AMtx7mjQUOULccFEEZVegQ6S9jzdtGMZ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BFB4"/>
    <a:srgbClr val="F8DFE1"/>
    <a:srgbClr val="EA64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1C61DE-8B25-4A82-939B-E700AE0877B4}">
  <a:tblStyle styleId="{571C61DE-8B25-4A82-939B-E700AE0877B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8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83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87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86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846688-5053-2246-A517-2F33BD9FD5E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964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846688-5053-2246-A517-2F33BD9FD5E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440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846688-5053-2246-A517-2F33BD9FD5E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287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846688-5053-2246-A517-2F33BD9FD5E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824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846688-5053-2246-A517-2F33BD9FD5E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687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846688-5053-2246-A517-2F33BD9FD5E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578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5263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042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210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6201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9524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9257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388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8420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265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4602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1033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3378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3004" y="0"/>
            <a:ext cx="4566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65631" y="858298"/>
            <a:ext cx="7577373" cy="495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rgbClr val="EF656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ru-RU" sz="3600" b="1" dirty="0">
                <a:solidFill>
                  <a:srgbClr val="51ADA0"/>
                </a:solidFill>
                <a:latin typeface="Calibri"/>
                <a:cs typeface="Calibri"/>
              </a:rPr>
              <a:t>Методические рекомендации</a:t>
            </a:r>
            <a:br>
              <a:rPr lang="ru-RU" sz="3600" b="1" dirty="0">
                <a:solidFill>
                  <a:srgbClr val="51ADA0"/>
                </a:solidFill>
                <a:latin typeface="Calibri"/>
                <a:cs typeface="Calibri"/>
              </a:rPr>
            </a:br>
            <a:r>
              <a:rPr lang="ru-RU" sz="3600" b="1" dirty="0">
                <a:solidFill>
                  <a:srgbClr val="51ADA0"/>
                </a:solidFill>
                <a:latin typeface="Calibri"/>
                <a:cs typeface="Calibri"/>
              </a:rPr>
              <a:t>по заполнению </a:t>
            </a:r>
          </a:p>
          <a:p>
            <a:pPr lvl="0" algn="ctr"/>
            <a:r>
              <a:rPr lang="ru-RU" sz="3600" b="1" dirty="0">
                <a:solidFill>
                  <a:srgbClr val="51ADA0"/>
                </a:solidFill>
                <a:latin typeface="Calibri"/>
                <a:cs typeface="Calibri"/>
              </a:rPr>
              <a:t>Информационной таблицы </a:t>
            </a:r>
          </a:p>
          <a:p>
            <a:pPr lvl="0" algn="ctr"/>
            <a:r>
              <a:rPr lang="ru-RU" sz="3600" b="1" dirty="0">
                <a:solidFill>
                  <a:srgbClr val="51ADA0"/>
                </a:solidFill>
                <a:latin typeface="Calibri"/>
                <a:cs typeface="Calibri"/>
              </a:rPr>
              <a:t>для раздела </a:t>
            </a:r>
            <a:br>
              <a:rPr lang="ru-RU" sz="3600" b="1" dirty="0">
                <a:solidFill>
                  <a:srgbClr val="51ADA0"/>
                </a:solidFill>
                <a:latin typeface="Calibri"/>
                <a:cs typeface="Calibri"/>
              </a:rPr>
            </a:br>
            <a:r>
              <a:rPr lang="ru-RU" sz="3600" b="1" dirty="0">
                <a:solidFill>
                  <a:srgbClr val="51ADA0"/>
                </a:solidFill>
                <a:latin typeface="Calibri"/>
                <a:cs typeface="Calibri"/>
              </a:rPr>
              <a:t>«Внеурочная деятельность» коррекционно-развивающей области для обучающихся с ОВЗ </a:t>
            </a:r>
            <a:br>
              <a:rPr lang="ru-RU" sz="3600" b="1" dirty="0">
                <a:solidFill>
                  <a:srgbClr val="51ADA0"/>
                </a:solidFill>
                <a:latin typeface="Calibri"/>
                <a:cs typeface="Calibri"/>
              </a:rPr>
            </a:br>
            <a:r>
              <a:rPr lang="ru-RU" sz="3600" b="1" dirty="0">
                <a:solidFill>
                  <a:srgbClr val="51ADA0"/>
                </a:solidFill>
                <a:latin typeface="Calibri"/>
                <a:cs typeface="Calibri"/>
              </a:rPr>
              <a:t>в МЭШ</a:t>
            </a:r>
            <a:endParaRPr sz="3600" b="1" dirty="0">
              <a:solidFill>
                <a:srgbClr val="51ADA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62D31-E608-E1FC-71CA-A4069CBC6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D083A3-6BC1-C8F5-99A2-88E13C3EB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2612" y="176783"/>
            <a:ext cx="1588012" cy="5855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2FBD92-9F07-8701-0C75-528DDEF40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99200"/>
            <a:ext cx="12192000" cy="558800"/>
          </a:xfrm>
          <a:prstGeom prst="rect">
            <a:avLst/>
          </a:prstGeom>
        </p:spPr>
      </p:pic>
      <p:sp>
        <p:nvSpPr>
          <p:cNvPr id="10" name="Google Shape;201;p40">
            <a:extLst>
              <a:ext uri="{FF2B5EF4-FFF2-40B4-BE49-F238E27FC236}">
                <a16:creationId xmlns:a16="http://schemas.microsoft.com/office/drawing/2014/main" id="{1DE66039-5062-4B37-B1D9-948A9F298C1A}"/>
              </a:ext>
            </a:extLst>
          </p:cNvPr>
          <p:cNvSpPr txBox="1"/>
          <p:nvPr/>
        </p:nvSpPr>
        <p:spPr>
          <a:xfrm>
            <a:off x="341376" y="279954"/>
            <a:ext cx="9671304" cy="3415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800" b="1" dirty="0">
                <a:solidFill>
                  <a:srgbClr val="5EB0A2"/>
                </a:solidFill>
                <a:ea typeface="+mj-ea"/>
                <a:cs typeface="+mj-cs"/>
              </a:rPr>
              <a:t>Алгоритм заполнения информационной таблицы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382397-3337-4F9A-9B04-FCD0F84974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774" b="43827"/>
          <a:stretch/>
        </p:blipFill>
        <p:spPr>
          <a:xfrm>
            <a:off x="1246238" y="821086"/>
            <a:ext cx="4725059" cy="9410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925FE17-ADE7-450D-865E-AFE3932D53E4}"/>
              </a:ext>
            </a:extLst>
          </p:cNvPr>
          <p:cNvSpPr txBox="1"/>
          <p:nvPr/>
        </p:nvSpPr>
        <p:spPr>
          <a:xfrm>
            <a:off x="752866" y="832478"/>
            <a:ext cx="390134" cy="307777"/>
          </a:xfrm>
          <a:prstGeom prst="rect">
            <a:avLst/>
          </a:prstGeom>
          <a:noFill/>
          <a:ln>
            <a:solidFill>
              <a:srgbClr val="7CBFB4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1.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3B05F5-AD41-4784-93FC-39D795427196}"/>
              </a:ext>
            </a:extLst>
          </p:cNvPr>
          <p:cNvSpPr txBox="1"/>
          <p:nvPr/>
        </p:nvSpPr>
        <p:spPr>
          <a:xfrm>
            <a:off x="5875763" y="998830"/>
            <a:ext cx="415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257175">
              <a:buAutoNum type="arabicPeriod"/>
            </a:pPr>
            <a:r>
              <a:rPr lang="ru-RU" sz="1200" dirty="0"/>
              <a:t>День недели заполняется из выпадающего списка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FCB875F-DF61-43D3-AC93-6CBED6C742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82" t="3468" b="16138"/>
          <a:stretch/>
        </p:blipFill>
        <p:spPr>
          <a:xfrm>
            <a:off x="1278427" y="1829787"/>
            <a:ext cx="4692870" cy="9649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24410E7-EA8B-4FBD-869C-DF48A2E0287C}"/>
              </a:ext>
            </a:extLst>
          </p:cNvPr>
          <p:cNvSpPr txBox="1"/>
          <p:nvPr/>
        </p:nvSpPr>
        <p:spPr>
          <a:xfrm>
            <a:off x="752866" y="1916886"/>
            <a:ext cx="390134" cy="307777"/>
          </a:xfrm>
          <a:prstGeom prst="rect">
            <a:avLst/>
          </a:prstGeom>
          <a:noFill/>
          <a:ln>
            <a:solidFill>
              <a:srgbClr val="7CBFB4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2.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CD1F4F-4A36-4469-9E09-803C312A0EFE}"/>
              </a:ext>
            </a:extLst>
          </p:cNvPr>
          <p:cNvSpPr txBox="1"/>
          <p:nvPr/>
        </p:nvSpPr>
        <p:spPr>
          <a:xfrm>
            <a:off x="5949563" y="1879550"/>
            <a:ext cx="3881191" cy="698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9875" indent="-269875">
              <a:lnSpc>
                <a:spcPct val="150000"/>
              </a:lnSpc>
              <a:buAutoNum type="arabicPeriod" startAt="2"/>
            </a:pPr>
            <a:r>
              <a:rPr lang="ru-RU" sz="1200" dirty="0"/>
              <a:t>Время начала занятия заполняется в формате</a:t>
            </a:r>
            <a:r>
              <a:rPr lang="ru-RU" dirty="0"/>
              <a:t>:</a:t>
            </a:r>
          </a:p>
          <a:p>
            <a:pPr>
              <a:lnSpc>
                <a:spcPct val="150000"/>
              </a:lnSpc>
            </a:pPr>
            <a:r>
              <a:rPr lang="ru-RU" dirty="0"/>
              <a:t>     </a:t>
            </a:r>
            <a:r>
              <a:rPr lang="ru-RU" b="1" dirty="0">
                <a:solidFill>
                  <a:srgbClr val="7CBFB4"/>
                </a:solidFill>
              </a:rPr>
              <a:t>12:00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EBD3257-5C53-4FAB-AA8D-8192F3CAFB4B}"/>
              </a:ext>
            </a:extLst>
          </p:cNvPr>
          <p:cNvSpPr/>
          <p:nvPr/>
        </p:nvSpPr>
        <p:spPr>
          <a:xfrm>
            <a:off x="1278427" y="1562100"/>
            <a:ext cx="1254461" cy="165762"/>
          </a:xfrm>
          <a:prstGeom prst="rect">
            <a:avLst/>
          </a:prstGeom>
          <a:noFill/>
          <a:ln>
            <a:solidFill>
              <a:srgbClr val="EA64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394F7AC-B625-4DC1-AF92-9459D21BBF76}"/>
              </a:ext>
            </a:extLst>
          </p:cNvPr>
          <p:cNvSpPr/>
          <p:nvPr/>
        </p:nvSpPr>
        <p:spPr>
          <a:xfrm>
            <a:off x="2566706" y="2578267"/>
            <a:ext cx="996571" cy="174415"/>
          </a:xfrm>
          <a:prstGeom prst="rect">
            <a:avLst/>
          </a:prstGeom>
          <a:noFill/>
          <a:ln>
            <a:solidFill>
              <a:srgbClr val="EA64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B36A9A-86C4-44D3-AE26-B31D75E0B24A}"/>
              </a:ext>
            </a:extLst>
          </p:cNvPr>
          <p:cNvSpPr txBox="1"/>
          <p:nvPr/>
        </p:nvSpPr>
        <p:spPr>
          <a:xfrm>
            <a:off x="752866" y="2933700"/>
            <a:ext cx="390134" cy="307777"/>
          </a:xfrm>
          <a:prstGeom prst="rect">
            <a:avLst/>
          </a:prstGeom>
          <a:noFill/>
          <a:ln>
            <a:solidFill>
              <a:srgbClr val="7CBFB4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3.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657C710-3C21-4A22-A39F-BF5E214F875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81" t="7912"/>
          <a:stretch/>
        </p:blipFill>
        <p:spPr>
          <a:xfrm>
            <a:off x="1278427" y="2862384"/>
            <a:ext cx="3204824" cy="96498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EA43DBC-DECA-4192-BB36-8A84500C97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9030" t="3468" b="16138"/>
          <a:stretch/>
        </p:blipFill>
        <p:spPr>
          <a:xfrm>
            <a:off x="4483251" y="2848737"/>
            <a:ext cx="1466312" cy="964988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0703194-97E4-46A3-9964-94E65C53FAF4}"/>
              </a:ext>
            </a:extLst>
          </p:cNvPr>
          <p:cNvSpPr/>
          <p:nvPr/>
        </p:nvSpPr>
        <p:spPr>
          <a:xfrm>
            <a:off x="3563279" y="3615448"/>
            <a:ext cx="876794" cy="136905"/>
          </a:xfrm>
          <a:prstGeom prst="rect">
            <a:avLst/>
          </a:prstGeom>
          <a:noFill/>
          <a:ln>
            <a:solidFill>
              <a:srgbClr val="EA64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F04CF5-6A25-4404-823E-7E139D32EA36}"/>
              </a:ext>
            </a:extLst>
          </p:cNvPr>
          <p:cNvSpPr txBox="1"/>
          <p:nvPr/>
        </p:nvSpPr>
        <p:spPr>
          <a:xfrm>
            <a:off x="5992741" y="3053636"/>
            <a:ext cx="4006225" cy="652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/>
              <a:t>3. Время окончания занятия заполняется в формате:</a:t>
            </a:r>
          </a:p>
          <a:p>
            <a:pPr>
              <a:lnSpc>
                <a:spcPct val="150000"/>
              </a:lnSpc>
            </a:pPr>
            <a:r>
              <a:rPr lang="ru-RU" dirty="0"/>
              <a:t>    </a:t>
            </a:r>
            <a:r>
              <a:rPr lang="ru-RU" b="1" dirty="0">
                <a:solidFill>
                  <a:srgbClr val="7CBFB4"/>
                </a:solidFill>
              </a:rPr>
              <a:t>12:30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C720C27-B38E-4453-B364-787ABF01E84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36" r="-1"/>
          <a:stretch/>
        </p:blipFill>
        <p:spPr>
          <a:xfrm>
            <a:off x="1278427" y="3894982"/>
            <a:ext cx="3255830" cy="103837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EDDC614-0248-4509-9CE2-8E2F7B32DA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9030" t="3468" b="16138"/>
          <a:stretch/>
        </p:blipFill>
        <p:spPr>
          <a:xfrm>
            <a:off x="4504985" y="3892565"/>
            <a:ext cx="1466312" cy="96498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8809AD7-FAED-42B2-AE1E-634F59AFEFED}"/>
              </a:ext>
            </a:extLst>
          </p:cNvPr>
          <p:cNvSpPr txBox="1"/>
          <p:nvPr/>
        </p:nvSpPr>
        <p:spPr>
          <a:xfrm>
            <a:off x="752866" y="3940485"/>
            <a:ext cx="390134" cy="307777"/>
          </a:xfrm>
          <a:prstGeom prst="rect">
            <a:avLst/>
          </a:prstGeom>
          <a:noFill/>
          <a:ln>
            <a:solidFill>
              <a:srgbClr val="7CBFB4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4.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B6C19E50-2AA0-4BED-A2C4-CE1ABA59F4F5}"/>
              </a:ext>
            </a:extLst>
          </p:cNvPr>
          <p:cNvSpPr/>
          <p:nvPr/>
        </p:nvSpPr>
        <p:spPr>
          <a:xfrm>
            <a:off x="4504985" y="4641440"/>
            <a:ext cx="1444578" cy="183349"/>
          </a:xfrm>
          <a:prstGeom prst="rect">
            <a:avLst/>
          </a:prstGeom>
          <a:noFill/>
          <a:ln>
            <a:solidFill>
              <a:srgbClr val="EA64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5FE9E1-5F9A-4E98-BAF5-5A208CD97751}"/>
              </a:ext>
            </a:extLst>
          </p:cNvPr>
          <p:cNvSpPr txBox="1"/>
          <p:nvPr/>
        </p:nvSpPr>
        <p:spPr>
          <a:xfrm>
            <a:off x="5992741" y="3940485"/>
            <a:ext cx="5637284" cy="33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/>
              <a:t>4. Продолжительность занятия заполняется автоматически</a:t>
            </a:r>
            <a:endParaRPr lang="ru-RU" sz="1200" b="1" dirty="0">
              <a:solidFill>
                <a:srgbClr val="7CBFB4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55E5A41-D9DD-4FA6-81B5-F7DE423D55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6238" y="5072034"/>
            <a:ext cx="4746504" cy="1105979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9E0DF333-08AE-4D66-A07F-0A9F447C43A4}"/>
              </a:ext>
            </a:extLst>
          </p:cNvPr>
          <p:cNvSpPr/>
          <p:nvPr/>
        </p:nvSpPr>
        <p:spPr>
          <a:xfrm>
            <a:off x="1278426" y="5108932"/>
            <a:ext cx="4671137" cy="995373"/>
          </a:xfrm>
          <a:prstGeom prst="rect">
            <a:avLst/>
          </a:prstGeom>
          <a:noFill/>
          <a:ln>
            <a:solidFill>
              <a:srgbClr val="7CB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45B278E-7BC5-415D-96AC-0D4EC3094D2F}"/>
              </a:ext>
            </a:extLst>
          </p:cNvPr>
          <p:cNvSpPr/>
          <p:nvPr/>
        </p:nvSpPr>
        <p:spPr>
          <a:xfrm>
            <a:off x="6486737" y="5108932"/>
            <a:ext cx="5143288" cy="400110"/>
          </a:xfrm>
          <a:prstGeom prst="rect">
            <a:avLst/>
          </a:prstGeom>
          <a:solidFill>
            <a:srgbClr val="F8DFE1"/>
          </a:solidFill>
        </p:spPr>
        <p:txBody>
          <a:bodyPr wrap="square">
            <a:spAutoFit/>
          </a:bodyPr>
          <a:lstStyle/>
          <a:p>
            <a:pPr>
              <a:buClrTx/>
            </a:pPr>
            <a:r>
              <a:rPr lang="ru-RU" sz="1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Обратите внимание ! </a:t>
            </a:r>
          </a:p>
          <a:p>
            <a:pPr>
              <a:buClrTx/>
            </a:pPr>
            <a:r>
              <a:rPr lang="ru-RU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Запрещено объединение ячеек, строк, столбцов информационной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912051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62D31-E608-E1FC-71CA-A4069CBC6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D083A3-6BC1-C8F5-99A2-88E13C3EB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2612" y="176783"/>
            <a:ext cx="1588012" cy="5855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2FBD92-9F07-8701-0C75-528DDEF40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99200"/>
            <a:ext cx="12192000" cy="558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4800A0-ECD3-46D8-91E8-EA556665FEE7}"/>
              </a:ext>
            </a:extLst>
          </p:cNvPr>
          <p:cNvSpPr txBox="1"/>
          <p:nvPr/>
        </p:nvSpPr>
        <p:spPr>
          <a:xfrm>
            <a:off x="203459" y="704971"/>
            <a:ext cx="390134" cy="307777"/>
          </a:xfrm>
          <a:prstGeom prst="rect">
            <a:avLst/>
          </a:prstGeom>
          <a:noFill/>
          <a:ln>
            <a:solidFill>
              <a:srgbClr val="7CBFB4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5.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4D5E25-19A0-4F27-ABC0-5B84C70B986F}"/>
              </a:ext>
            </a:extLst>
          </p:cNvPr>
          <p:cNvSpPr txBox="1"/>
          <p:nvPr/>
        </p:nvSpPr>
        <p:spPr>
          <a:xfrm>
            <a:off x="650743" y="1510720"/>
            <a:ext cx="705901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b="1" dirty="0">
                <a:solidFill>
                  <a:schemeClr val="tx1"/>
                </a:solidFill>
              </a:rPr>
              <a:t>Название группы содержит:</a:t>
            </a:r>
          </a:p>
          <a:p>
            <a:pPr marL="285750" indent="-104775">
              <a:buClrTx/>
              <a:buFont typeface="Arial" panose="020B0604020202020204" pitchFamily="34" charset="0"/>
              <a:buChar char="•"/>
            </a:pPr>
            <a:r>
              <a:rPr lang="ru-RU" sz="1000" dirty="0"/>
              <a:t>название или номер корпуса при наличии</a:t>
            </a:r>
          </a:p>
          <a:p>
            <a:pPr marL="285750" indent="-104775">
              <a:buClrTx/>
              <a:buFont typeface="Arial" panose="020B0604020202020204" pitchFamily="34" charset="0"/>
              <a:buChar char="•"/>
            </a:pPr>
            <a:r>
              <a:rPr lang="ru-RU" sz="1000" dirty="0"/>
              <a:t>параллель</a:t>
            </a:r>
            <a:r>
              <a:rPr lang="ru-RU" sz="1000" b="1" dirty="0">
                <a:solidFill>
                  <a:srgbClr val="EA646D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(</a:t>
            </a:r>
            <a:r>
              <a:rPr lang="ru-RU" sz="1000" dirty="0"/>
              <a:t>в случае, если обучающиеся из одного класса, то можно указать литеру класса)</a:t>
            </a:r>
          </a:p>
          <a:p>
            <a:pPr marL="285750" indent="-104775">
              <a:buClrTx/>
              <a:buFont typeface="Arial" panose="020B0604020202020204" pitchFamily="34" charset="0"/>
              <a:buChar char="•"/>
            </a:pPr>
            <a:r>
              <a:rPr lang="ru-RU" sz="1000" dirty="0"/>
              <a:t>название коррекционного курса в соответствии со справочником</a:t>
            </a:r>
          </a:p>
          <a:p>
            <a:pPr marL="285750" indent="-104775">
              <a:buClrTx/>
              <a:buFont typeface="Arial" panose="020B0604020202020204" pitchFamily="34" charset="0"/>
              <a:buChar char="•"/>
            </a:pPr>
            <a:r>
              <a:rPr lang="ru-RU" sz="1000" dirty="0"/>
              <a:t>ФИО специалиста</a:t>
            </a:r>
          </a:p>
          <a:p>
            <a:pPr marL="285750" indent="-104775">
              <a:buClrTx/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2">
                    <a:lumMod val="25000"/>
                  </a:schemeClr>
                </a:solidFill>
              </a:rPr>
              <a:t>формат проведения: гр. – групповые занятия, инд. – индивидуальные занятия</a:t>
            </a:r>
          </a:p>
          <a:p>
            <a:pPr marL="285750" indent="-104775">
              <a:buClrTx/>
              <a:buFont typeface="Arial" panose="020B0604020202020204" pitchFamily="34" charset="0"/>
              <a:buChar char="•"/>
            </a:pPr>
            <a:endParaRPr lang="ru-RU" sz="1000" dirty="0"/>
          </a:p>
          <a:p>
            <a:pPr marL="285750" indent="-104775">
              <a:buClrTx/>
              <a:buFont typeface="Arial" panose="020B0604020202020204" pitchFamily="34" charset="0"/>
              <a:buChar char="•"/>
            </a:pPr>
            <a:endParaRPr lang="ru-RU" sz="10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08BBC74-1373-46C9-9AA3-09D15938FC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0" t="5949" b="5808"/>
          <a:stretch/>
        </p:blipFill>
        <p:spPr>
          <a:xfrm>
            <a:off x="704849" y="662476"/>
            <a:ext cx="7062061" cy="958319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BE2B3CE-641D-499E-8070-361C6D751AE1}"/>
              </a:ext>
            </a:extLst>
          </p:cNvPr>
          <p:cNvSpPr/>
          <p:nvPr/>
        </p:nvSpPr>
        <p:spPr>
          <a:xfrm>
            <a:off x="704849" y="2673300"/>
            <a:ext cx="7116167" cy="400110"/>
          </a:xfrm>
          <a:prstGeom prst="rect">
            <a:avLst/>
          </a:prstGeom>
          <a:solidFill>
            <a:srgbClr val="F8DFE1"/>
          </a:solidFill>
        </p:spPr>
        <p:txBody>
          <a:bodyPr wrap="square">
            <a:spAutoFit/>
          </a:bodyPr>
          <a:lstStyle/>
          <a:p>
            <a:pPr>
              <a:buClrTx/>
            </a:pPr>
            <a:r>
              <a:rPr lang="ru-RU" sz="1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Обратите внимание !</a:t>
            </a:r>
          </a:p>
          <a:p>
            <a:pPr>
              <a:buClrTx/>
            </a:pPr>
            <a:r>
              <a:rPr lang="ru-RU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названиях программ, содержащих «Коррекционно‑развивающие занятия: …», возможно сокращение до «КРЗ: …»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A95414-AA49-4375-9E0F-FDCCA614BD05}"/>
              </a:ext>
            </a:extLst>
          </p:cNvPr>
          <p:cNvSpPr txBox="1"/>
          <p:nvPr/>
        </p:nvSpPr>
        <p:spPr>
          <a:xfrm>
            <a:off x="7814630" y="1190131"/>
            <a:ext cx="4234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5. Название группы заполняется в соответствии </a:t>
            </a:r>
          </a:p>
          <a:p>
            <a:pPr marL="85725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с рекомендованным алгоритмом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A261A8-5928-42E7-9CC1-87E2F0C90418}"/>
              </a:ext>
            </a:extLst>
          </p:cNvPr>
          <p:cNvSpPr txBox="1"/>
          <p:nvPr/>
        </p:nvSpPr>
        <p:spPr>
          <a:xfrm>
            <a:off x="203459" y="3296703"/>
            <a:ext cx="390134" cy="307777"/>
          </a:xfrm>
          <a:prstGeom prst="rect">
            <a:avLst/>
          </a:prstGeom>
          <a:noFill/>
          <a:ln>
            <a:solidFill>
              <a:srgbClr val="7CBFB4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6.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F372BC6-3E49-4728-AC42-26F385E83CC4}"/>
              </a:ext>
            </a:extLst>
          </p:cNvPr>
          <p:cNvSpPr/>
          <p:nvPr/>
        </p:nvSpPr>
        <p:spPr>
          <a:xfrm>
            <a:off x="698463" y="1379086"/>
            <a:ext cx="3373566" cy="164266"/>
          </a:xfrm>
          <a:prstGeom prst="rect">
            <a:avLst/>
          </a:prstGeom>
          <a:noFill/>
          <a:ln>
            <a:solidFill>
              <a:srgbClr val="EA64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6ABF05-6A22-4B4B-9702-3729AAA41BBD}"/>
              </a:ext>
            </a:extLst>
          </p:cNvPr>
          <p:cNvSpPr txBox="1"/>
          <p:nvPr/>
        </p:nvSpPr>
        <p:spPr>
          <a:xfrm>
            <a:off x="7226423" y="3281315"/>
            <a:ext cx="4624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/>
            <a:r>
              <a:rPr lang="ru-RU" sz="1200" dirty="0"/>
              <a:t>6. Фамилия и имя обучающегося пишется в именительном падеже.</a:t>
            </a:r>
          </a:p>
          <a:p>
            <a:pPr marL="85725"/>
            <a:r>
              <a:rPr lang="ru-RU" sz="1200" b="1" dirty="0"/>
              <a:t>Важно.</a:t>
            </a:r>
          </a:p>
          <a:p>
            <a:pPr marL="85725"/>
            <a:r>
              <a:rPr lang="ru-RU" sz="1200" dirty="0"/>
              <a:t>Каждый обучающийся записывается в отдельной ячейке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699D4D-AF7A-43C8-BF2D-49F7C22B560E}"/>
              </a:ext>
            </a:extLst>
          </p:cNvPr>
          <p:cNvSpPr txBox="1"/>
          <p:nvPr/>
        </p:nvSpPr>
        <p:spPr>
          <a:xfrm>
            <a:off x="203459" y="4400844"/>
            <a:ext cx="390134" cy="307777"/>
          </a:xfrm>
          <a:prstGeom prst="rect">
            <a:avLst/>
          </a:prstGeom>
          <a:noFill/>
          <a:ln>
            <a:solidFill>
              <a:srgbClr val="7CBFB4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7.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3195D43-4247-4E5C-B61E-D8BA26BCFB2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35"/>
          <a:stretch/>
        </p:blipFill>
        <p:spPr>
          <a:xfrm>
            <a:off x="679321" y="4335872"/>
            <a:ext cx="7087589" cy="1009791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1DE29BB-E51A-46FC-B20A-C100DA229C85}"/>
              </a:ext>
            </a:extLst>
          </p:cNvPr>
          <p:cNvSpPr/>
          <p:nvPr/>
        </p:nvSpPr>
        <p:spPr>
          <a:xfrm>
            <a:off x="6552516" y="5063178"/>
            <a:ext cx="1181784" cy="231533"/>
          </a:xfrm>
          <a:prstGeom prst="rect">
            <a:avLst/>
          </a:prstGeom>
          <a:noFill/>
          <a:ln>
            <a:solidFill>
              <a:srgbClr val="EA64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869D14F-E87E-48B3-9706-459DB3B04747}"/>
              </a:ext>
            </a:extLst>
          </p:cNvPr>
          <p:cNvSpPr txBox="1"/>
          <p:nvPr/>
        </p:nvSpPr>
        <p:spPr>
          <a:xfrm>
            <a:off x="7681279" y="4351573"/>
            <a:ext cx="4367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/>
            <a:r>
              <a:rPr lang="ru-RU" sz="1200" dirty="0"/>
              <a:t>7. В ячейке записывается номер параллели и литера класса без дополнительных элементов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154C0FA-8631-41D1-8863-A5AB7754AFCD}"/>
              </a:ext>
            </a:extLst>
          </p:cNvPr>
          <p:cNvGrpSpPr/>
          <p:nvPr/>
        </p:nvGrpSpPr>
        <p:grpSpPr>
          <a:xfrm>
            <a:off x="4575048" y="5432023"/>
            <a:ext cx="7059010" cy="857409"/>
            <a:chOff x="2079498" y="5708248"/>
            <a:chExt cx="7059010" cy="857409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A1F72EF-21BA-40C0-96D2-D6C8FB74D0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7293"/>
            <a:stretch/>
          </p:blipFill>
          <p:spPr>
            <a:xfrm>
              <a:off x="2079498" y="5746249"/>
              <a:ext cx="7059010" cy="819408"/>
            </a:xfrm>
            <a:prstGeom prst="rect">
              <a:avLst/>
            </a:prstGeom>
          </p:spPr>
        </p:pic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CE055396-231A-4D52-9BC2-CD24900F15EB}"/>
                </a:ext>
              </a:extLst>
            </p:cNvPr>
            <p:cNvSpPr/>
            <p:nvPr/>
          </p:nvSpPr>
          <p:spPr>
            <a:xfrm>
              <a:off x="2079498" y="5708248"/>
              <a:ext cx="7059010" cy="765130"/>
            </a:xfrm>
            <a:prstGeom prst="rect">
              <a:avLst/>
            </a:prstGeom>
            <a:noFill/>
            <a:ln>
              <a:solidFill>
                <a:srgbClr val="7CBF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5" name="Google Shape;201;p40">
            <a:extLst>
              <a:ext uri="{FF2B5EF4-FFF2-40B4-BE49-F238E27FC236}">
                <a16:creationId xmlns:a16="http://schemas.microsoft.com/office/drawing/2014/main" id="{8EA599F8-46EF-4EE2-BFC6-ED15ACE475C1}"/>
              </a:ext>
            </a:extLst>
          </p:cNvPr>
          <p:cNvSpPr txBox="1"/>
          <p:nvPr/>
        </p:nvSpPr>
        <p:spPr>
          <a:xfrm>
            <a:off x="336726" y="165829"/>
            <a:ext cx="9671304" cy="3415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800" b="1" dirty="0">
                <a:solidFill>
                  <a:srgbClr val="5EB0A2"/>
                </a:solidFill>
                <a:ea typeface="+mj-ea"/>
                <a:cs typeface="+mj-cs"/>
              </a:rPr>
              <a:t>Алгоритм заполнения информационной таблицы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B01A91F-A67A-4118-9E9B-3DF49957B2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849" y="3281315"/>
            <a:ext cx="6296904" cy="885949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FCBAEAB-0888-4FCC-A6C4-6D782870FD31}"/>
              </a:ext>
            </a:extLst>
          </p:cNvPr>
          <p:cNvSpPr/>
          <p:nvPr/>
        </p:nvSpPr>
        <p:spPr>
          <a:xfrm>
            <a:off x="3714750" y="3909704"/>
            <a:ext cx="2209800" cy="257559"/>
          </a:xfrm>
          <a:prstGeom prst="rect">
            <a:avLst/>
          </a:prstGeom>
          <a:noFill/>
          <a:ln>
            <a:solidFill>
              <a:srgbClr val="EA64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57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62D31-E608-E1FC-71CA-A4069CBC6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D083A3-6BC1-C8F5-99A2-88E13C3EB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2612" y="176783"/>
            <a:ext cx="1588012" cy="5855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2FBD92-9F07-8701-0C75-528DDEF40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6" y="6313399"/>
            <a:ext cx="12192000" cy="558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F1A2C8-95E6-4627-99A7-6C7AAABC3389}"/>
              </a:ext>
            </a:extLst>
          </p:cNvPr>
          <p:cNvSpPr txBox="1"/>
          <p:nvPr/>
        </p:nvSpPr>
        <p:spPr>
          <a:xfrm>
            <a:off x="365384" y="802097"/>
            <a:ext cx="390134" cy="307777"/>
          </a:xfrm>
          <a:prstGeom prst="rect">
            <a:avLst/>
          </a:prstGeom>
          <a:noFill/>
          <a:ln>
            <a:solidFill>
              <a:srgbClr val="7CBFB4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8.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6E518F-DF69-430E-83E2-FAA42EF6BBE4}"/>
              </a:ext>
            </a:extLst>
          </p:cNvPr>
          <p:cNvSpPr txBox="1"/>
          <p:nvPr/>
        </p:nvSpPr>
        <p:spPr>
          <a:xfrm>
            <a:off x="7529976" y="848264"/>
            <a:ext cx="4688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/>
            <a:r>
              <a:rPr lang="ru-RU" sz="1200" dirty="0"/>
              <a:t>8. Уровень образования заполняется из выпадающего списка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004380-7BF0-4053-9B81-583E55D623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499" y="773737"/>
            <a:ext cx="6639852" cy="102884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E3BEA0C-86C5-40C4-9CA2-00C3772FD23D}"/>
              </a:ext>
            </a:extLst>
          </p:cNvPr>
          <p:cNvSpPr/>
          <p:nvPr/>
        </p:nvSpPr>
        <p:spPr>
          <a:xfrm>
            <a:off x="852024" y="1511420"/>
            <a:ext cx="1438738" cy="228600"/>
          </a:xfrm>
          <a:prstGeom prst="rect">
            <a:avLst/>
          </a:prstGeom>
          <a:noFill/>
          <a:ln>
            <a:solidFill>
              <a:srgbClr val="EA64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5782F3-A640-48F0-9FF5-DCFBC7EAA758}"/>
              </a:ext>
            </a:extLst>
          </p:cNvPr>
          <p:cNvSpPr txBox="1"/>
          <p:nvPr/>
        </p:nvSpPr>
        <p:spPr>
          <a:xfrm>
            <a:off x="327284" y="1945097"/>
            <a:ext cx="390134" cy="307777"/>
          </a:xfrm>
          <a:prstGeom prst="rect">
            <a:avLst/>
          </a:prstGeom>
          <a:noFill/>
          <a:ln>
            <a:solidFill>
              <a:srgbClr val="7CBFB4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9.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03442EDA-2A2E-4C6D-9761-C89C295044E6}"/>
              </a:ext>
            </a:extLst>
          </p:cNvPr>
          <p:cNvGrpSpPr/>
          <p:nvPr/>
        </p:nvGrpSpPr>
        <p:grpSpPr>
          <a:xfrm>
            <a:off x="880599" y="1935829"/>
            <a:ext cx="6630325" cy="952573"/>
            <a:chOff x="861549" y="2069179"/>
            <a:chExt cx="6630325" cy="952573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39F4E439-4049-4A1B-9A10-F664C1D331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413" b="1"/>
            <a:stretch/>
          </p:blipFill>
          <p:spPr>
            <a:xfrm>
              <a:off x="861549" y="2069179"/>
              <a:ext cx="6630325" cy="952573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C450518A-F15B-49BA-95A0-D39F84EB61C8}"/>
                </a:ext>
              </a:extLst>
            </p:cNvPr>
            <p:cNvSpPr/>
            <p:nvPr/>
          </p:nvSpPr>
          <p:spPr>
            <a:xfrm>
              <a:off x="2286000" y="2731463"/>
              <a:ext cx="1524000" cy="249861"/>
            </a:xfrm>
            <a:prstGeom prst="rect">
              <a:avLst/>
            </a:prstGeom>
            <a:noFill/>
            <a:ln>
              <a:solidFill>
                <a:srgbClr val="EA64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0B4E092-6408-42AF-B509-AFBFB423AE2C}"/>
              </a:ext>
            </a:extLst>
          </p:cNvPr>
          <p:cNvSpPr txBox="1"/>
          <p:nvPr/>
        </p:nvSpPr>
        <p:spPr>
          <a:xfrm>
            <a:off x="7568075" y="2021433"/>
            <a:ext cx="4688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/>
            <a:r>
              <a:rPr lang="ru-RU" sz="1200" dirty="0"/>
              <a:t>9. Вариант АООП заполняется из выпадающего списка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C94EAF-9EB1-4CB6-B825-F5D380C94C12}"/>
              </a:ext>
            </a:extLst>
          </p:cNvPr>
          <p:cNvSpPr txBox="1"/>
          <p:nvPr/>
        </p:nvSpPr>
        <p:spPr>
          <a:xfrm>
            <a:off x="141355" y="3142971"/>
            <a:ext cx="653520" cy="307777"/>
          </a:xfrm>
          <a:prstGeom prst="rect">
            <a:avLst/>
          </a:prstGeom>
          <a:noFill/>
          <a:ln>
            <a:solidFill>
              <a:srgbClr val="7CBFB4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10. 1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A16BFD3-29F6-4ED7-ADD2-C7BDF1B5404D}"/>
              </a:ext>
            </a:extLst>
          </p:cNvPr>
          <p:cNvGrpSpPr/>
          <p:nvPr/>
        </p:nvGrpSpPr>
        <p:grpSpPr>
          <a:xfrm>
            <a:off x="861549" y="3066187"/>
            <a:ext cx="6639852" cy="1811969"/>
            <a:chOff x="861549" y="3228112"/>
            <a:chExt cx="6639852" cy="1811969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BE7B9F32-BC89-43A9-BF3E-B16D3F258EFA}"/>
                </a:ext>
              </a:extLst>
            </p:cNvPr>
            <p:cNvGrpSpPr/>
            <p:nvPr/>
          </p:nvGrpSpPr>
          <p:grpSpPr>
            <a:xfrm>
              <a:off x="861549" y="3228112"/>
              <a:ext cx="6639852" cy="1811969"/>
              <a:chOff x="766299" y="3104287"/>
              <a:chExt cx="6639852" cy="1811969"/>
            </a:xfrm>
          </p:grpSpPr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8DF70989-E589-4990-821C-BB8CBE5D9D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299" y="3104287"/>
                <a:ext cx="6639852" cy="1047896"/>
              </a:xfrm>
              <a:prstGeom prst="rect">
                <a:avLst/>
              </a:prstGeom>
            </p:spPr>
          </p:pic>
          <p:pic>
            <p:nvPicPr>
              <p:cNvPr id="22" name="Рисунок 21">
                <a:extLst>
                  <a:ext uri="{FF2B5EF4-FFF2-40B4-BE49-F238E27FC236}">
                    <a16:creationId xmlns:a16="http://schemas.microsoft.com/office/drawing/2014/main" id="{B520F41A-3B37-4C45-A647-669AECD558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41250" t="20278" r="44063" b="68044"/>
              <a:stretch/>
            </p:blipFill>
            <p:spPr>
              <a:xfrm>
                <a:off x="3733800" y="3868359"/>
                <a:ext cx="2343150" cy="1047897"/>
              </a:xfrm>
              <a:prstGeom prst="rect">
                <a:avLst/>
              </a:prstGeom>
            </p:spPr>
          </p:pic>
        </p:grp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ABDBD84C-E59E-46C9-83C1-51B2C3EBAA2C}"/>
                </a:ext>
              </a:extLst>
            </p:cNvPr>
            <p:cNvSpPr/>
            <p:nvPr/>
          </p:nvSpPr>
          <p:spPr>
            <a:xfrm>
              <a:off x="3867149" y="4001709"/>
              <a:ext cx="2095501" cy="249861"/>
            </a:xfrm>
            <a:prstGeom prst="rect">
              <a:avLst/>
            </a:prstGeom>
            <a:noFill/>
            <a:ln>
              <a:solidFill>
                <a:srgbClr val="EA64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1FEBDF3-7261-4099-A462-B8DC4FD71FE0}"/>
              </a:ext>
            </a:extLst>
          </p:cNvPr>
          <p:cNvSpPr txBox="1"/>
          <p:nvPr/>
        </p:nvSpPr>
        <p:spPr>
          <a:xfrm>
            <a:off x="7539500" y="3193754"/>
            <a:ext cx="4688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/>
            <a:r>
              <a:rPr lang="ru-RU" sz="1200" dirty="0"/>
              <a:t>10.1 Название коррекционного курса может быть заполнено из выпадающего списка обязательных коррекционных курсов</a:t>
            </a:r>
          </a:p>
        </p:txBody>
      </p:sp>
      <p:sp>
        <p:nvSpPr>
          <p:cNvPr id="28" name="Google Shape;201;p40">
            <a:extLst>
              <a:ext uri="{FF2B5EF4-FFF2-40B4-BE49-F238E27FC236}">
                <a16:creationId xmlns:a16="http://schemas.microsoft.com/office/drawing/2014/main" id="{21DAA3EC-BEDC-43EB-8B31-CA0518CBFE6D}"/>
              </a:ext>
            </a:extLst>
          </p:cNvPr>
          <p:cNvSpPr txBox="1"/>
          <p:nvPr/>
        </p:nvSpPr>
        <p:spPr>
          <a:xfrm>
            <a:off x="336726" y="165829"/>
            <a:ext cx="9671304" cy="3415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800" b="1" dirty="0">
                <a:solidFill>
                  <a:srgbClr val="5EB0A2"/>
                </a:solidFill>
                <a:ea typeface="+mj-ea"/>
                <a:cs typeface="+mj-cs"/>
              </a:rPr>
              <a:t>Алгоритм заполнения информационной таблицы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A874A69-A444-4F36-BDE2-70B2DFC8DDE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997" b="4030"/>
          <a:stretch/>
        </p:blipFill>
        <p:spPr>
          <a:xfrm>
            <a:off x="560450" y="4995828"/>
            <a:ext cx="7078599" cy="104789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C3528CF-8A89-49E9-B66F-8BA7A1225462}"/>
              </a:ext>
            </a:extLst>
          </p:cNvPr>
          <p:cNvSpPr/>
          <p:nvPr/>
        </p:nvSpPr>
        <p:spPr>
          <a:xfrm>
            <a:off x="560451" y="5004180"/>
            <a:ext cx="7007624" cy="1005556"/>
          </a:xfrm>
          <a:prstGeom prst="rect">
            <a:avLst/>
          </a:prstGeom>
          <a:noFill/>
          <a:ln>
            <a:solidFill>
              <a:srgbClr val="7CB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BA5824FB-BA10-412D-B8BE-F0E2F8BFFAB0}"/>
              </a:ext>
            </a:extLst>
          </p:cNvPr>
          <p:cNvSpPr/>
          <p:nvPr/>
        </p:nvSpPr>
        <p:spPr>
          <a:xfrm>
            <a:off x="7797609" y="5301850"/>
            <a:ext cx="4172395" cy="707886"/>
          </a:xfrm>
          <a:prstGeom prst="rect">
            <a:avLst/>
          </a:prstGeom>
          <a:solidFill>
            <a:srgbClr val="F8DFE1"/>
          </a:solidFill>
        </p:spPr>
        <p:txBody>
          <a:bodyPr wrap="square">
            <a:spAutoFit/>
          </a:bodyPr>
          <a:lstStyle/>
          <a:p>
            <a:pPr>
              <a:buClrTx/>
            </a:pPr>
            <a:r>
              <a:rPr lang="ru-RU" sz="1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Обратите внимание !</a:t>
            </a:r>
          </a:p>
          <a:p>
            <a:pPr>
              <a:buClrTx/>
            </a:pPr>
            <a:r>
              <a:rPr lang="ru-RU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выбора названия коррекционного курса рекомендуется воспользоваться методическими рекомендациями</a:t>
            </a:r>
          </a:p>
          <a:p>
            <a:pPr>
              <a:buClrTx/>
            </a:pPr>
            <a:r>
              <a:rPr lang="ru-RU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ГБУ ГППЦ ДОНМ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20A697D-BA99-4BC0-AB69-3039A84FD6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701" y="4001433"/>
            <a:ext cx="1292480" cy="12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94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62D31-E608-E1FC-71CA-A4069CBC6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D083A3-6BC1-C8F5-99A2-88E13C3EB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2612" y="176783"/>
            <a:ext cx="1588012" cy="5855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2FBD92-9F07-8701-0C75-528DDEF40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6" y="6313399"/>
            <a:ext cx="12192000" cy="558800"/>
          </a:xfrm>
          <a:prstGeom prst="rect">
            <a:avLst/>
          </a:prstGeom>
        </p:spPr>
      </p:pic>
      <p:sp>
        <p:nvSpPr>
          <p:cNvPr id="4" name="Google Shape;201;p40">
            <a:extLst>
              <a:ext uri="{FF2B5EF4-FFF2-40B4-BE49-F238E27FC236}">
                <a16:creationId xmlns:a16="http://schemas.microsoft.com/office/drawing/2014/main" id="{DC2374AE-6DC9-4569-88A2-29B0AAE6AC76}"/>
              </a:ext>
            </a:extLst>
          </p:cNvPr>
          <p:cNvSpPr txBox="1"/>
          <p:nvPr/>
        </p:nvSpPr>
        <p:spPr>
          <a:xfrm>
            <a:off x="336726" y="165829"/>
            <a:ext cx="9671304" cy="3415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800" b="1" dirty="0">
                <a:solidFill>
                  <a:srgbClr val="5EB0A2"/>
                </a:solidFill>
                <a:ea typeface="+mj-ea"/>
                <a:cs typeface="+mj-cs"/>
              </a:rPr>
              <a:t>Алгоритм заполнения информационной таблицы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3A4D2C-F463-4A94-BBC5-0B50C7561712}"/>
              </a:ext>
            </a:extLst>
          </p:cNvPr>
          <p:cNvSpPr txBox="1"/>
          <p:nvPr/>
        </p:nvSpPr>
        <p:spPr>
          <a:xfrm>
            <a:off x="342728" y="657588"/>
            <a:ext cx="653520" cy="307777"/>
          </a:xfrm>
          <a:prstGeom prst="rect">
            <a:avLst/>
          </a:prstGeom>
          <a:noFill/>
          <a:ln>
            <a:solidFill>
              <a:srgbClr val="7CBFB4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10. 2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73BE34-AF4B-4BED-A147-F63A57F19AEA}"/>
              </a:ext>
            </a:extLst>
          </p:cNvPr>
          <p:cNvSpPr txBox="1"/>
          <p:nvPr/>
        </p:nvSpPr>
        <p:spPr>
          <a:xfrm>
            <a:off x="7058551" y="852504"/>
            <a:ext cx="4970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/>
            <a:r>
              <a:rPr lang="ru-RU" sz="1200" dirty="0"/>
              <a:t>10.</a:t>
            </a:r>
            <a:r>
              <a:rPr lang="en-US" sz="1200" dirty="0"/>
              <a:t>2</a:t>
            </a:r>
            <a:r>
              <a:rPr lang="ru-RU" sz="1200" dirty="0"/>
              <a:t>.  Название коррекционного курса заполняется вручную, если курс не является обязательным в данном варианте АООП 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F0F7F80C-7D91-4670-BD55-8D0392480CBD}"/>
              </a:ext>
            </a:extLst>
          </p:cNvPr>
          <p:cNvGrpSpPr/>
          <p:nvPr/>
        </p:nvGrpSpPr>
        <p:grpSpPr>
          <a:xfrm>
            <a:off x="1123539" y="657588"/>
            <a:ext cx="5887272" cy="1088605"/>
            <a:chOff x="1123539" y="762363"/>
            <a:chExt cx="5887272" cy="1088605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2239E4B6-A1DE-4AA5-9293-9B6362421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3539" y="762363"/>
              <a:ext cx="5887272" cy="933580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93D4C7D4-ABE6-4930-9CA3-3AAF7C3077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9453" t="27733" r="38828" b="68141"/>
            <a:stretch/>
          </p:blipFill>
          <p:spPr>
            <a:xfrm>
              <a:off x="3724276" y="1428384"/>
              <a:ext cx="2133876" cy="422584"/>
            </a:xfrm>
            <a:prstGeom prst="rect">
              <a:avLst/>
            </a:prstGeom>
          </p:spPr>
        </p:pic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E14074F-8F2D-4A97-AE0D-616FDF67FDA4}"/>
              </a:ext>
            </a:extLst>
          </p:cNvPr>
          <p:cNvSpPr/>
          <p:nvPr/>
        </p:nvSpPr>
        <p:spPr>
          <a:xfrm>
            <a:off x="3800474" y="1323610"/>
            <a:ext cx="1876425" cy="233202"/>
          </a:xfrm>
          <a:prstGeom prst="rect">
            <a:avLst/>
          </a:prstGeom>
          <a:noFill/>
          <a:ln>
            <a:solidFill>
              <a:srgbClr val="EA64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B8F88C3-C6AD-4C09-BA7D-F5E95B4FC68C}"/>
              </a:ext>
            </a:extLst>
          </p:cNvPr>
          <p:cNvSpPr/>
          <p:nvPr/>
        </p:nvSpPr>
        <p:spPr>
          <a:xfrm>
            <a:off x="7058551" y="3104820"/>
            <a:ext cx="4790721" cy="553998"/>
          </a:xfrm>
          <a:prstGeom prst="rect">
            <a:avLst/>
          </a:prstGeom>
          <a:solidFill>
            <a:srgbClr val="F8DFE1"/>
          </a:solidFill>
        </p:spPr>
        <p:txBody>
          <a:bodyPr wrap="square">
            <a:spAutoFit/>
          </a:bodyPr>
          <a:lstStyle/>
          <a:p>
            <a:pPr>
              <a:buClrTx/>
            </a:pPr>
            <a:r>
              <a:rPr lang="ru-RU" sz="1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Обратите внимание !</a:t>
            </a:r>
          </a:p>
          <a:p>
            <a:pPr>
              <a:buClrTx/>
            </a:pPr>
            <a:r>
              <a:rPr lang="ru-RU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ручном заполнении система выдает предупреждение. </a:t>
            </a:r>
          </a:p>
          <a:p>
            <a:pPr>
              <a:buClrTx/>
            </a:pPr>
            <a:r>
              <a:rPr lang="ru-RU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Необходимо нажать на </a:t>
            </a:r>
            <a:r>
              <a:rPr lang="ru-RU" sz="1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A168F18-C26E-4AE9-9636-31B6CDA77018}"/>
              </a:ext>
            </a:extLst>
          </p:cNvPr>
          <p:cNvGrpSpPr/>
          <p:nvPr/>
        </p:nvGrpSpPr>
        <p:grpSpPr>
          <a:xfrm>
            <a:off x="1058681" y="1936176"/>
            <a:ext cx="5887272" cy="1772772"/>
            <a:chOff x="1061618" y="2426876"/>
            <a:chExt cx="6011114" cy="1967067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E05F2889-E550-4407-A434-7268B1BAE9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1379"/>
            <a:stretch/>
          </p:blipFill>
          <p:spPr>
            <a:xfrm>
              <a:off x="1061618" y="2426876"/>
              <a:ext cx="6011114" cy="1967067"/>
            </a:xfrm>
            <a:prstGeom prst="rect">
              <a:avLst/>
            </a:prstGeom>
          </p:spPr>
        </p:pic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E28F31C7-0820-4579-B8EB-7F35AE88D65C}"/>
                </a:ext>
              </a:extLst>
            </p:cNvPr>
            <p:cNvSpPr/>
            <p:nvPr/>
          </p:nvSpPr>
          <p:spPr>
            <a:xfrm>
              <a:off x="1990724" y="4086226"/>
              <a:ext cx="895351" cy="219074"/>
            </a:xfrm>
            <a:prstGeom prst="rect">
              <a:avLst/>
            </a:prstGeom>
            <a:noFill/>
            <a:ln>
              <a:solidFill>
                <a:srgbClr val="EA64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99B7C7F-760D-42E8-A193-2A6C02DAB3CB}"/>
              </a:ext>
            </a:extLst>
          </p:cNvPr>
          <p:cNvSpPr txBox="1"/>
          <p:nvPr/>
        </p:nvSpPr>
        <p:spPr>
          <a:xfrm>
            <a:off x="466592" y="1954296"/>
            <a:ext cx="244356" cy="307777"/>
          </a:xfrm>
          <a:prstGeom prst="rect">
            <a:avLst/>
          </a:prstGeom>
          <a:noFill/>
          <a:ln>
            <a:solidFill>
              <a:srgbClr val="7CBFB4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649290-6BCB-46B3-97D9-E550C9F95B40}"/>
              </a:ext>
            </a:extLst>
          </p:cNvPr>
          <p:cNvSpPr txBox="1"/>
          <p:nvPr/>
        </p:nvSpPr>
        <p:spPr>
          <a:xfrm>
            <a:off x="461452" y="4246712"/>
            <a:ext cx="244356" cy="307777"/>
          </a:xfrm>
          <a:prstGeom prst="rect">
            <a:avLst/>
          </a:prstGeom>
          <a:noFill/>
          <a:ln>
            <a:solidFill>
              <a:srgbClr val="7CBFB4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380499-8DE3-40F8-AAC6-CEF0D77DCDA8}"/>
              </a:ext>
            </a:extLst>
          </p:cNvPr>
          <p:cNvSpPr txBox="1"/>
          <p:nvPr/>
        </p:nvSpPr>
        <p:spPr>
          <a:xfrm>
            <a:off x="7144104" y="4786954"/>
            <a:ext cx="4533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/>
            <a:r>
              <a:rPr lang="ru-RU" sz="1200" dirty="0"/>
              <a:t>10.2. Возможно заполнение названия коррекционного курса с помощью его копирования из варианта АООП, где этот курс является обязательным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D0C68E3B-CC72-4DB5-814C-CCD27C2C7110}"/>
              </a:ext>
            </a:extLst>
          </p:cNvPr>
          <p:cNvGrpSpPr/>
          <p:nvPr/>
        </p:nvGrpSpPr>
        <p:grpSpPr>
          <a:xfrm>
            <a:off x="811980" y="4221986"/>
            <a:ext cx="6380674" cy="1402497"/>
            <a:chOff x="811980" y="4221986"/>
            <a:chExt cx="6380674" cy="1402497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5921F1D1-72AD-47E3-9BAF-9DCBBF71AF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1712" t="24006" r="15825" b="63308"/>
            <a:stretch/>
          </p:blipFill>
          <p:spPr>
            <a:xfrm>
              <a:off x="811980" y="4221986"/>
              <a:ext cx="6380674" cy="1402497"/>
            </a:xfrm>
            <a:prstGeom prst="rect">
              <a:avLst/>
            </a:prstGeom>
          </p:spPr>
        </p:pic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3F932E07-42C1-48A4-B4C1-27C8FBDB4AF6}"/>
                </a:ext>
              </a:extLst>
            </p:cNvPr>
            <p:cNvSpPr/>
            <p:nvPr/>
          </p:nvSpPr>
          <p:spPr>
            <a:xfrm>
              <a:off x="2231187" y="4866839"/>
              <a:ext cx="1407363" cy="208410"/>
            </a:xfrm>
            <a:prstGeom prst="rect">
              <a:avLst/>
            </a:prstGeom>
            <a:noFill/>
            <a:ln>
              <a:solidFill>
                <a:srgbClr val="EA64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38B19DF7-A821-4176-BAF6-16E06931CDD3}"/>
                </a:ext>
              </a:extLst>
            </p:cNvPr>
            <p:cNvSpPr/>
            <p:nvPr/>
          </p:nvSpPr>
          <p:spPr>
            <a:xfrm>
              <a:off x="3664178" y="5193660"/>
              <a:ext cx="2193974" cy="141436"/>
            </a:xfrm>
            <a:prstGeom prst="rect">
              <a:avLst/>
            </a:prstGeom>
            <a:noFill/>
            <a:ln>
              <a:solidFill>
                <a:srgbClr val="EA64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81685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62D31-E608-E1FC-71CA-A4069CBC6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D083A3-6BC1-C8F5-99A2-88E13C3EB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2612" y="176783"/>
            <a:ext cx="1588012" cy="5855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2FBD92-9F07-8701-0C75-528DDEF40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6" y="6313399"/>
            <a:ext cx="12192000" cy="558800"/>
          </a:xfrm>
          <a:prstGeom prst="rect">
            <a:avLst/>
          </a:prstGeom>
        </p:spPr>
      </p:pic>
      <p:sp>
        <p:nvSpPr>
          <p:cNvPr id="4" name="Google Shape;201;p40">
            <a:extLst>
              <a:ext uri="{FF2B5EF4-FFF2-40B4-BE49-F238E27FC236}">
                <a16:creationId xmlns:a16="http://schemas.microsoft.com/office/drawing/2014/main" id="{BF199C75-D6AC-4EBF-9861-3B8E6C343DBB}"/>
              </a:ext>
            </a:extLst>
          </p:cNvPr>
          <p:cNvSpPr txBox="1"/>
          <p:nvPr/>
        </p:nvSpPr>
        <p:spPr>
          <a:xfrm>
            <a:off x="336726" y="165829"/>
            <a:ext cx="9671304" cy="3415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800" b="1" dirty="0">
                <a:solidFill>
                  <a:srgbClr val="5EB0A2"/>
                </a:solidFill>
                <a:ea typeface="+mj-ea"/>
                <a:cs typeface="+mj-cs"/>
              </a:rPr>
              <a:t>Алгоритм заполнения информационной таблицы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8F10B1-440E-4DEA-87FF-64383E47F2CD}"/>
              </a:ext>
            </a:extLst>
          </p:cNvPr>
          <p:cNvSpPr txBox="1"/>
          <p:nvPr/>
        </p:nvSpPr>
        <p:spPr>
          <a:xfrm>
            <a:off x="336726" y="729000"/>
            <a:ext cx="440973" cy="307777"/>
          </a:xfrm>
          <a:prstGeom prst="rect">
            <a:avLst/>
          </a:prstGeom>
          <a:noFill/>
          <a:ln>
            <a:solidFill>
              <a:srgbClr val="7CBFB4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11.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280FB08-AB7B-484F-A4C1-9B5CCBB35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270" y="748451"/>
            <a:ext cx="6867939" cy="112625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D6A741D-C84F-4908-A751-1BB523DF43A7}"/>
              </a:ext>
            </a:extLst>
          </p:cNvPr>
          <p:cNvSpPr/>
          <p:nvPr/>
        </p:nvSpPr>
        <p:spPr>
          <a:xfrm>
            <a:off x="6157456" y="1519966"/>
            <a:ext cx="1524000" cy="249861"/>
          </a:xfrm>
          <a:prstGeom prst="rect">
            <a:avLst/>
          </a:prstGeom>
          <a:noFill/>
          <a:ln>
            <a:solidFill>
              <a:srgbClr val="EA64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F09F14-67DD-4041-A765-B95177FDA540}"/>
              </a:ext>
            </a:extLst>
          </p:cNvPr>
          <p:cNvSpPr/>
          <p:nvPr/>
        </p:nvSpPr>
        <p:spPr>
          <a:xfrm>
            <a:off x="7994198" y="1237217"/>
            <a:ext cx="40276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11. Краткое название заполняется автоматически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072E6D0-335C-41C1-83FC-9FBC76F5B4E4}"/>
              </a:ext>
            </a:extLst>
          </p:cNvPr>
          <p:cNvSpPr/>
          <p:nvPr/>
        </p:nvSpPr>
        <p:spPr>
          <a:xfrm>
            <a:off x="884269" y="2034203"/>
            <a:ext cx="6867939" cy="553998"/>
          </a:xfrm>
          <a:prstGeom prst="rect">
            <a:avLst/>
          </a:prstGeom>
          <a:solidFill>
            <a:srgbClr val="F8DFE1"/>
          </a:solidFill>
        </p:spPr>
        <p:txBody>
          <a:bodyPr wrap="square">
            <a:spAutoFit/>
          </a:bodyPr>
          <a:lstStyle/>
          <a:p>
            <a:pPr>
              <a:buClrTx/>
            </a:pPr>
            <a:r>
              <a:rPr lang="ru-RU" sz="1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Обратите внимание !</a:t>
            </a:r>
          </a:p>
          <a:p>
            <a:pPr>
              <a:buClrTx/>
            </a:pPr>
            <a:r>
              <a:rPr lang="ru-RU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в ячейке «Краткое название» автоматически не появляются данные, необходимо выполнить следующие действия: 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8AC0082-0A88-4525-9363-9D8EBFFA75B9}"/>
              </a:ext>
            </a:extLst>
          </p:cNvPr>
          <p:cNvGrpSpPr/>
          <p:nvPr/>
        </p:nvGrpSpPr>
        <p:grpSpPr>
          <a:xfrm>
            <a:off x="1255743" y="2687883"/>
            <a:ext cx="6496465" cy="1159125"/>
            <a:chOff x="1255743" y="2687883"/>
            <a:chExt cx="6496465" cy="1159125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9F81850-94D2-49F0-87B0-4F3533109B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1719" t="20555" r="15825" b="69150"/>
            <a:stretch/>
          </p:blipFill>
          <p:spPr>
            <a:xfrm>
              <a:off x="1255743" y="2687883"/>
              <a:ext cx="6496465" cy="1159125"/>
            </a:xfrm>
            <a:prstGeom prst="rect">
              <a:avLst/>
            </a:prstGeom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34BF7A29-6919-48D0-B59A-7B9D45562A88}"/>
                </a:ext>
              </a:extLst>
            </p:cNvPr>
            <p:cNvSpPr/>
            <p:nvPr/>
          </p:nvSpPr>
          <p:spPr>
            <a:xfrm>
              <a:off x="5885537" y="3488445"/>
              <a:ext cx="233819" cy="249861"/>
            </a:xfrm>
            <a:prstGeom prst="rect">
              <a:avLst/>
            </a:prstGeom>
            <a:noFill/>
            <a:ln>
              <a:solidFill>
                <a:srgbClr val="EA64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2307840-8BF4-440E-B978-A25C8E822673}"/>
              </a:ext>
            </a:extLst>
          </p:cNvPr>
          <p:cNvSpPr txBox="1"/>
          <p:nvPr/>
        </p:nvSpPr>
        <p:spPr>
          <a:xfrm>
            <a:off x="884269" y="2798011"/>
            <a:ext cx="244356" cy="307777"/>
          </a:xfrm>
          <a:prstGeom prst="rect">
            <a:avLst/>
          </a:prstGeom>
          <a:noFill/>
          <a:ln>
            <a:solidFill>
              <a:srgbClr val="7CBFB4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1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8EE9DE3-9D71-4AB6-891C-989169AC2D0D}"/>
              </a:ext>
            </a:extLst>
          </p:cNvPr>
          <p:cNvGrpSpPr/>
          <p:nvPr/>
        </p:nvGrpSpPr>
        <p:grpSpPr>
          <a:xfrm>
            <a:off x="1255743" y="4038048"/>
            <a:ext cx="6585941" cy="2071501"/>
            <a:chOff x="1255743" y="4038048"/>
            <a:chExt cx="6585941" cy="2071501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3C26A01-7729-48E3-8F89-9D75AC9DCF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1953" t="20972" r="7253" b="56217"/>
            <a:stretch/>
          </p:blipFill>
          <p:spPr>
            <a:xfrm>
              <a:off x="1255743" y="4038048"/>
              <a:ext cx="6585941" cy="2071501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A5F7DB58-3551-46B1-A141-B8ADD5403523}"/>
                </a:ext>
              </a:extLst>
            </p:cNvPr>
            <p:cNvSpPr/>
            <p:nvPr/>
          </p:nvSpPr>
          <p:spPr>
            <a:xfrm>
              <a:off x="5200651" y="5082316"/>
              <a:ext cx="2551558" cy="200779"/>
            </a:xfrm>
            <a:prstGeom prst="rect">
              <a:avLst/>
            </a:prstGeom>
            <a:noFill/>
            <a:ln>
              <a:solidFill>
                <a:srgbClr val="EA64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D8D2851-F303-4F56-8A2E-9BDEF2ED5C27}"/>
              </a:ext>
            </a:extLst>
          </p:cNvPr>
          <p:cNvSpPr txBox="1"/>
          <p:nvPr/>
        </p:nvSpPr>
        <p:spPr>
          <a:xfrm>
            <a:off x="884269" y="4153365"/>
            <a:ext cx="244356" cy="307777"/>
          </a:xfrm>
          <a:prstGeom prst="rect">
            <a:avLst/>
          </a:prstGeom>
          <a:noFill/>
          <a:ln>
            <a:solidFill>
              <a:srgbClr val="7CBFB4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2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189539C-A51E-4B02-B353-1106E16A5B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45685" y="4912864"/>
            <a:ext cx="3324689" cy="1095528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5E0E80F-8515-4A1E-BB4F-F56FEA534D40}"/>
              </a:ext>
            </a:extLst>
          </p:cNvPr>
          <p:cNvSpPr/>
          <p:nvPr/>
        </p:nvSpPr>
        <p:spPr>
          <a:xfrm>
            <a:off x="8372610" y="4912493"/>
            <a:ext cx="3297764" cy="1095527"/>
          </a:xfrm>
          <a:prstGeom prst="rect">
            <a:avLst/>
          </a:prstGeom>
          <a:noFill/>
          <a:ln>
            <a:solidFill>
              <a:srgbClr val="7CB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428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62D31-E608-E1FC-71CA-A4069CBC6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D083A3-6BC1-C8F5-99A2-88E13C3EB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2612" y="176783"/>
            <a:ext cx="1588012" cy="5855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2FBD92-9F07-8701-0C75-528DDEF40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6" y="6313399"/>
            <a:ext cx="12192000" cy="558800"/>
          </a:xfrm>
          <a:prstGeom prst="rect">
            <a:avLst/>
          </a:prstGeom>
        </p:spPr>
      </p:pic>
      <p:sp>
        <p:nvSpPr>
          <p:cNvPr id="4" name="Google Shape;201;p40">
            <a:extLst>
              <a:ext uri="{FF2B5EF4-FFF2-40B4-BE49-F238E27FC236}">
                <a16:creationId xmlns:a16="http://schemas.microsoft.com/office/drawing/2014/main" id="{49823EED-89C2-48BF-8913-73866A0BCD26}"/>
              </a:ext>
            </a:extLst>
          </p:cNvPr>
          <p:cNvSpPr txBox="1"/>
          <p:nvPr/>
        </p:nvSpPr>
        <p:spPr>
          <a:xfrm>
            <a:off x="336726" y="165829"/>
            <a:ext cx="9671304" cy="3415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800" b="1" dirty="0">
                <a:solidFill>
                  <a:srgbClr val="5EB0A2"/>
                </a:solidFill>
                <a:ea typeface="+mj-ea"/>
                <a:cs typeface="+mj-cs"/>
              </a:rPr>
              <a:t>Алгоритм заполнения информационной таблицы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01DB459-D0DF-42F8-A0A7-46D870DC3606}"/>
              </a:ext>
            </a:extLst>
          </p:cNvPr>
          <p:cNvGrpSpPr/>
          <p:nvPr/>
        </p:nvGrpSpPr>
        <p:grpSpPr>
          <a:xfrm>
            <a:off x="1004318" y="600438"/>
            <a:ext cx="8164064" cy="1114581"/>
            <a:chOff x="451868" y="667113"/>
            <a:chExt cx="8164064" cy="1114581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67A4E22D-CC4D-451C-8850-834076E64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868" y="667113"/>
              <a:ext cx="8164064" cy="1114581"/>
            </a:xfrm>
            <a:prstGeom prst="rect">
              <a:avLst/>
            </a:prstGeom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38EEC3A5-3598-46D2-B6C4-3D20E28EC2B8}"/>
                </a:ext>
              </a:extLst>
            </p:cNvPr>
            <p:cNvSpPr/>
            <p:nvPr/>
          </p:nvSpPr>
          <p:spPr>
            <a:xfrm>
              <a:off x="451868" y="1377091"/>
              <a:ext cx="2958082" cy="404603"/>
            </a:xfrm>
            <a:prstGeom prst="rect">
              <a:avLst/>
            </a:prstGeom>
            <a:noFill/>
            <a:ln>
              <a:solidFill>
                <a:srgbClr val="EA64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D76A259-0BA5-4A24-AB70-26C3D21FFCF9}"/>
              </a:ext>
            </a:extLst>
          </p:cNvPr>
          <p:cNvSpPr txBox="1"/>
          <p:nvPr/>
        </p:nvSpPr>
        <p:spPr>
          <a:xfrm>
            <a:off x="336726" y="729000"/>
            <a:ext cx="440973" cy="307777"/>
          </a:xfrm>
          <a:prstGeom prst="rect">
            <a:avLst/>
          </a:prstGeom>
          <a:noFill/>
          <a:ln>
            <a:solidFill>
              <a:srgbClr val="7CBFB4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12.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3B5957-B0D1-4C21-8AC3-C524F21A5128}"/>
              </a:ext>
            </a:extLst>
          </p:cNvPr>
          <p:cNvSpPr txBox="1"/>
          <p:nvPr/>
        </p:nvSpPr>
        <p:spPr>
          <a:xfrm>
            <a:off x="926968" y="1724805"/>
            <a:ext cx="70590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b="1" dirty="0">
                <a:solidFill>
                  <a:schemeClr val="tx1"/>
                </a:solidFill>
              </a:rPr>
              <a:t>Название программы содержит:</a:t>
            </a:r>
          </a:p>
          <a:p>
            <a:pPr marL="285750" indent="-104775">
              <a:buClrTx/>
              <a:buFont typeface="Arial" panose="020B0604020202020204" pitchFamily="34" charset="0"/>
              <a:buChar char="•"/>
            </a:pPr>
            <a:r>
              <a:rPr lang="ru-RU" sz="1000" dirty="0"/>
              <a:t>название или номер корпуса при наличии</a:t>
            </a:r>
          </a:p>
          <a:p>
            <a:pPr marL="285750" indent="-104775">
              <a:buClrTx/>
              <a:buFont typeface="Arial" panose="020B0604020202020204" pitchFamily="34" charset="0"/>
              <a:buChar char="•"/>
            </a:pPr>
            <a:r>
              <a:rPr lang="ru-RU" sz="1000" dirty="0"/>
              <a:t>параллель</a:t>
            </a:r>
            <a:r>
              <a:rPr lang="ru-RU" sz="1000" b="1" dirty="0">
                <a:solidFill>
                  <a:srgbClr val="EA646D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(</a:t>
            </a:r>
            <a:r>
              <a:rPr lang="ru-RU" sz="1000" dirty="0"/>
              <a:t>в случае, если обучающиеся из одного класса, то можно указать литеру класса)</a:t>
            </a:r>
          </a:p>
          <a:p>
            <a:pPr marL="285750" indent="-104775">
              <a:buClrTx/>
              <a:buFont typeface="Arial" panose="020B0604020202020204" pitchFamily="34" charset="0"/>
              <a:buChar char="•"/>
            </a:pPr>
            <a:r>
              <a:rPr lang="ru-RU" sz="1000" dirty="0"/>
              <a:t>название коррекционного курса в соответствии со справочником</a:t>
            </a:r>
          </a:p>
          <a:p>
            <a:pPr marL="285750" indent="-104775">
              <a:buClrTx/>
              <a:buFont typeface="Arial" panose="020B0604020202020204" pitchFamily="34" charset="0"/>
              <a:buChar char="•"/>
            </a:pPr>
            <a:r>
              <a:rPr lang="ru-RU" sz="1000" dirty="0"/>
              <a:t>ФИО специалиста</a:t>
            </a:r>
          </a:p>
          <a:p>
            <a:pPr marL="285750" indent="-104775">
              <a:buClrTx/>
              <a:buFont typeface="Arial" panose="020B0604020202020204" pitchFamily="34" charset="0"/>
              <a:buChar char="•"/>
            </a:pPr>
            <a:endParaRPr lang="ru-RU" sz="1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E19D20-DEC8-4707-8DE9-42809B9239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370" y="2617665"/>
            <a:ext cx="8145012" cy="10574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FD8C7C-4D40-44F6-9115-5C9868172857}"/>
              </a:ext>
            </a:extLst>
          </p:cNvPr>
          <p:cNvSpPr txBox="1"/>
          <p:nvPr/>
        </p:nvSpPr>
        <p:spPr>
          <a:xfrm>
            <a:off x="313710" y="2684066"/>
            <a:ext cx="440973" cy="307777"/>
          </a:xfrm>
          <a:prstGeom prst="rect">
            <a:avLst/>
          </a:prstGeom>
          <a:noFill/>
          <a:ln>
            <a:solidFill>
              <a:srgbClr val="7CBFB4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13.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01FD81-2B22-461A-8E54-B89DE9A37AE0}"/>
              </a:ext>
            </a:extLst>
          </p:cNvPr>
          <p:cNvSpPr txBox="1"/>
          <p:nvPr/>
        </p:nvSpPr>
        <p:spPr>
          <a:xfrm>
            <a:off x="313710" y="3140630"/>
            <a:ext cx="440973" cy="307777"/>
          </a:xfrm>
          <a:prstGeom prst="rect">
            <a:avLst/>
          </a:prstGeom>
          <a:noFill/>
          <a:ln>
            <a:solidFill>
              <a:srgbClr val="7CBFB4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14.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BD4386-9C31-4224-8CBC-DCDE13DBDE65}"/>
              </a:ext>
            </a:extLst>
          </p:cNvPr>
          <p:cNvSpPr txBox="1"/>
          <p:nvPr/>
        </p:nvSpPr>
        <p:spPr>
          <a:xfrm>
            <a:off x="9149329" y="3240240"/>
            <a:ext cx="295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/>
            <a:r>
              <a:rPr lang="ru-RU" sz="1200" dirty="0"/>
              <a:t>13.–14. Заполняется автоматически после выбора уровня образования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DA911D-5BBB-48D6-910D-5C7E7DA4FF28}"/>
              </a:ext>
            </a:extLst>
          </p:cNvPr>
          <p:cNvSpPr txBox="1"/>
          <p:nvPr/>
        </p:nvSpPr>
        <p:spPr>
          <a:xfrm>
            <a:off x="336726" y="3872427"/>
            <a:ext cx="440973" cy="307777"/>
          </a:xfrm>
          <a:prstGeom prst="rect">
            <a:avLst/>
          </a:prstGeom>
          <a:noFill/>
          <a:ln>
            <a:solidFill>
              <a:srgbClr val="7CBFB4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15.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DDE37B8-420B-483C-BC18-6E376FFED5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897" y="5093482"/>
            <a:ext cx="8135485" cy="1095528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93C6C33-74A2-4D8F-9F65-2E2AF01F2361}"/>
              </a:ext>
            </a:extLst>
          </p:cNvPr>
          <p:cNvSpPr/>
          <p:nvPr/>
        </p:nvSpPr>
        <p:spPr>
          <a:xfrm>
            <a:off x="1032896" y="5110140"/>
            <a:ext cx="8145011" cy="1095527"/>
          </a:xfrm>
          <a:prstGeom prst="rect">
            <a:avLst/>
          </a:prstGeom>
          <a:noFill/>
          <a:ln>
            <a:solidFill>
              <a:srgbClr val="7CB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1282719-F0EE-49F7-B85C-CD8959971D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370" y="3859946"/>
            <a:ext cx="8145012" cy="1057423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724A656-F433-4CC4-A1D0-3E8C62748FB7}"/>
              </a:ext>
            </a:extLst>
          </p:cNvPr>
          <p:cNvSpPr/>
          <p:nvPr/>
        </p:nvSpPr>
        <p:spPr>
          <a:xfrm>
            <a:off x="3962400" y="3262746"/>
            <a:ext cx="2958082" cy="404603"/>
          </a:xfrm>
          <a:prstGeom prst="rect">
            <a:avLst/>
          </a:prstGeom>
          <a:noFill/>
          <a:ln>
            <a:solidFill>
              <a:srgbClr val="EA64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4520AC1-7DB2-4D13-B2F5-00FD59A8C21C}"/>
              </a:ext>
            </a:extLst>
          </p:cNvPr>
          <p:cNvSpPr/>
          <p:nvPr/>
        </p:nvSpPr>
        <p:spPr>
          <a:xfrm>
            <a:off x="6920482" y="4529424"/>
            <a:ext cx="2228847" cy="387945"/>
          </a:xfrm>
          <a:prstGeom prst="rect">
            <a:avLst/>
          </a:prstGeom>
          <a:noFill/>
          <a:ln>
            <a:solidFill>
              <a:srgbClr val="EA64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8244BD-DBCC-47E1-BC81-A19C465D9603}"/>
              </a:ext>
            </a:extLst>
          </p:cNvPr>
          <p:cNvSpPr txBox="1"/>
          <p:nvPr/>
        </p:nvSpPr>
        <p:spPr>
          <a:xfrm>
            <a:off x="9149328" y="4532578"/>
            <a:ext cx="295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/>
            <a:r>
              <a:rPr lang="ru-RU" sz="1200" dirty="0"/>
              <a:t>15. Фамилия специалиста заполняется в именительном падеже</a:t>
            </a:r>
          </a:p>
        </p:txBody>
      </p:sp>
    </p:spTree>
    <p:extLst>
      <p:ext uri="{BB962C8B-B14F-4D97-AF65-F5344CB8AC3E}">
        <p14:creationId xmlns:p14="http://schemas.microsoft.com/office/powerpoint/2010/main" val="23978823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435</Words>
  <Application>Microsoft Office PowerPoint</Application>
  <PresentationFormat>Широкоэкранный</PresentationFormat>
  <Paragraphs>79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Arial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Викторович Силантьев</dc:creator>
  <cp:lastModifiedBy>Евдокимова А.Б.</cp:lastModifiedBy>
  <cp:revision>67</cp:revision>
  <cp:lastPrinted>2026-03-12T15:16:42Z</cp:lastPrinted>
  <dcterms:created xsi:type="dcterms:W3CDTF">2025-08-15T10:06:46Z</dcterms:created>
  <dcterms:modified xsi:type="dcterms:W3CDTF">2026-03-13T07:22:02Z</dcterms:modified>
</cp:coreProperties>
</file>