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7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italic r:id="rId11"/>
      <p:boldItalic r:id="rId12"/>
    </p:embeddedFont>
    <p:embeddedFont>
      <p:font typeface="Montserrat Regular" panose="020B0604020202020204" charset="-52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F3CC7-6570-4433-912F-10ECC158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FB181-D34E-4C64-BE51-2D972653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927F0-6CDD-4C7E-B8CA-0CD4696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6B95-2599-48A9-BE63-98677052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BA720-7E38-410F-A299-DFB6EBA8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6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7F71-C552-47DC-87AB-C3AED79B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E973C-F0CF-4FDA-9181-B4091BEF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6E5A5-2D4B-4E69-AE30-F9E35BB4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A8D7D-797C-41B6-9F41-A8ADE86A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C8036-522E-4BAA-BF42-C617966F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2B3E55-F9D8-4F41-BE81-50D4A2D3B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C119E-F4CA-4064-ADB6-69E4C1C4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D433B-CBF5-47B6-A080-DC6883D4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90759-3663-4A75-8D92-920CC729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CE0D-5DA1-45FD-A50E-D70C7D36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7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6BC92-22A9-4A99-999F-8A81EE61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A304D-3032-471A-BC7E-4ACBC75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A18EB-284E-45D8-B947-F8E7A401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B2909-11B1-4CF8-9808-C216E632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BE632-1630-44F6-9FD8-A3586B3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6AA49-6C9D-4CE6-A9BD-FD21334E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0ADDD-EE99-467B-BA80-AC265D20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3A43B-0E9F-45B9-AB04-3663EF1D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1A3E0-C0B9-4669-AACF-9E3EE5B3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6ED6-660B-4E68-B42E-103D72CC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C221-5DB1-46F9-8037-806838F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9A6C7-32AD-4139-B678-EC71298A0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CBE305-2B9B-460E-910D-3CEB02800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8BD51B-BF6E-44A5-BCC7-0B243692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8B7D3C-A1DE-4029-AB67-F599FA6A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18EFB-262F-4759-9784-A48BF049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7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BC29-74B0-4017-ACA1-6892A44D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E57A-C403-4ED0-80D0-42372AC0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42F5E7-1B91-40E3-A9B9-A9E8DAEB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230C-5BC8-4A52-BDC5-905C33D48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B75304-70ED-450B-96CE-7B1CEE0E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E5FF24-FD5F-4805-97AC-96754029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54A51D-FD2A-4ED9-AAFB-C0BC7A07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0E92F8-2B67-4FD2-B5BC-1001863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0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D1B4E-3F7B-410B-B838-44C7B7C55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39BE38-8819-4221-8F6F-07FFF0FA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5ADEEB-76DE-4248-81D0-183AFF4A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26551-EB9E-433C-A3BC-95B3D794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55DDF-F50A-471D-B757-7ED672A8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614ED3-33E5-4D57-9667-33A83CA3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FD49C-5CEF-46DF-BE25-71FE884B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B968-761D-407C-88EB-A77C1506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AB7D2-78B8-41B4-B97A-AFCA2730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38453-71D3-4407-A7A3-4A3DA5940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91082D-0A7F-4A32-B9CB-10285E0F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855A0E-51E6-4DDE-A1B8-6BEA343B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D3CF9-54AE-47A8-B799-F8F03C4C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0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AD0F-23E0-40C4-8021-7676A7F5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3D1E9-185B-4F02-A449-35F611159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DEB5A-9A63-45E6-84A2-1EB10BA2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72F49-9B01-491F-B4F7-10CF266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9772F-202B-4E47-9D80-C88D92AA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05855-1CB9-4A46-A294-5F7637E4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9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D6978-9206-493D-9A04-04A05F98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A0B310-25D9-48EE-84C4-182ACAD2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5D9D8-AE16-4C21-9DE7-1B0618236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AFD79-EE63-46CC-B6BB-4436F715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083C9-2CC1-49FA-8506-9AC3A349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5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591580" y="237614"/>
            <a:ext cx="1092596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БАЗОВЫЙ СЦЕНАРИЙ ДЛИТЕЛЬНАЯ БОЛЕЗНЬ ЧЛЕНА </a:t>
            </a:r>
            <a:r>
              <a:rPr lang="ru-RU" spc="51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СЕМЬИ </a:t>
            </a:r>
            <a:endParaRPr lang="ru-RU" spc="51" dirty="0">
              <a:solidFill>
                <a:srgbClr val="58AC9E"/>
              </a:solidFill>
              <a:latin typeface="Montserrat" panose="00000500000000000000" pitchFamily="2" charset="-52"/>
              <a:sym typeface="Arial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692807" y="6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pPr marL="0" marR="0" lvl="0" indent="25398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580" y="341036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2766" y="4589180"/>
          <a:ext cx="11673230" cy="871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6615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  <a:gridCol w="5836615">
                  <a:extLst>
                    <a:ext uri="{9D8B030D-6E8A-4147-A177-3AD203B41FA5}">
                      <a16:colId xmlns:a16="http://schemas.microsoft.com/office/drawing/2014/main" val="2761522765"/>
                    </a:ext>
                  </a:extLst>
                </a:gridCol>
              </a:tblGrid>
              <a:tr h="1881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15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2882" y="5460500"/>
          <a:ext cx="11673114" cy="976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6557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  <a:gridCol w="5836557">
                  <a:extLst>
                    <a:ext uri="{9D8B030D-6E8A-4147-A177-3AD203B41FA5}">
                      <a16:colId xmlns:a16="http://schemas.microsoft.com/office/drawing/2014/main" val="4293347480"/>
                    </a:ext>
                  </a:extLst>
                </a:gridCol>
              </a:tblGrid>
              <a:tr h="29757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28646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259757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оценка результатов работы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0129265-86D1-4663-8053-09ABD87C0F9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2766" y="799987"/>
          <a:ext cx="11673234" cy="3789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7026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2220494315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1044822351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2882110708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3412334448"/>
                    </a:ext>
                  </a:extLst>
                </a:gridCol>
                <a:gridCol w="1297026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5401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3634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Предваритель-ный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 этап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5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6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7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202802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682819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эмоциональное состояние ребенка на момент консультации.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наличие признаков дезадаптации, кризисных или суицидальных проявлений.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Определить потребность в дальнейшей психологической помощи и ее уровень.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Снизить уровень внутреннего напряжения через проговаривание переживаний.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и назвать свои чувства, связанные с ситуацией болезни родственника.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выявить и осознать свои внутренние ресурсы (качества, умения, опыт преодоления трудностей).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Закрепить понимание о собственных ресурсах с помощью творческого упражнения («солнышко ресурсов», «коробочка спокойствия»).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внешние ресурсы — людей, занятия, предметы, которые помогают ребенку чувствовать себя спокойнее.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Вспомнить положительные моменты прошлого опыта как источник поддержки в настоящем.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возможность обращения за поддержкой.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карту доступных внутренних и внешних ресурсов.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Конкретизировать понимание у ребенка к кому и за какой помощью он может обратиться.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Познакомить с техниками эмоциональной регуляции.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Обучение способам снятия эмоционального напряжения.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сформулировать индивидуальные способы поддержки себя в трудных ситуациях.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Познакомить с техниками эмоциональной регуляции.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Обучение способам снятия эмоционального напряжения.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сформулировать индивидуальные способы поддержки себя в трудных ситуациях.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выявить и осознать те элементы жизни, которые остаются стабильными даже в трудные периоды.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Научить ребенка простым техникам самопомощи для поддержания эмоционального равновесия (дыхательные упражнения, ритуалы спокойствия, дневник хороших событий).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наиболее эффективные способы </a:t>
                      </a:r>
                      <a:r>
                        <a:rPr lang="ru-RU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самоподдержки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, освоенные в ходе консультаций.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индивидуальную памятку «Как поддерживать себя» для самостоятельного использования.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круг лиц и ресурсов, к которым ребенок может обратиться за помощью при необходимости.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68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353</Words>
  <Application>Microsoft Office PowerPoint</Application>
  <PresentationFormat>Широкоэкранный</PresentationFormat>
  <Paragraphs>51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Montserrat</vt:lpstr>
      <vt:lpstr>Montserrat Regular</vt:lpstr>
      <vt:lpstr>Calibri Light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Морозова Наталья Евгеньевна</cp:lastModifiedBy>
  <cp:revision>18</cp:revision>
  <dcterms:created xsi:type="dcterms:W3CDTF">2024-12-06T12:58:02Z</dcterms:created>
  <dcterms:modified xsi:type="dcterms:W3CDTF">2026-08-31T11:07:08Z</dcterms:modified>
</cp:coreProperties>
</file>