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1226" r:id="rId2"/>
  </p:sldIdLst>
  <p:sldSz cx="12192000" cy="6858000"/>
  <p:notesSz cx="6858000" cy="9144000"/>
  <p:embeddedFontLst>
    <p:embeddedFont>
      <p:font typeface="Calibri" panose="020F0502020204030204" pitchFamily="34" charset="0"/>
      <p:regular r:id="rId3"/>
      <p:bold r:id="rId4"/>
      <p:italic r:id="rId5"/>
      <p:boldItalic r:id="rId6"/>
    </p:embeddedFont>
    <p:embeddedFont>
      <p:font typeface="Calibri Light" panose="020F0302020204030204" pitchFamily="34" charset="0"/>
      <p:regular r:id="rId7"/>
      <p:italic r:id="rId8"/>
    </p:embeddedFont>
    <p:embeddedFont>
      <p:font typeface="Montserrat" panose="020B0604020202020204" charset="-52"/>
      <p:regular r:id="rId9"/>
      <p:bold r:id="rId10"/>
      <p:italic r:id="rId11"/>
      <p:boldItalic r:id="rId12"/>
    </p:embeddedFont>
    <p:embeddedFont>
      <p:font typeface="Montserrat Regular" panose="020B0604020202020204" charset="-52"/>
      <p:regular r:id="rId13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DBBD7"/>
    <a:srgbClr val="58AC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1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6.fntdata"/><Relationship Id="rId13" Type="http://schemas.openxmlformats.org/officeDocument/2006/relationships/font" Target="fonts/font11.fntdata"/><Relationship Id="rId3" Type="http://schemas.openxmlformats.org/officeDocument/2006/relationships/font" Target="fonts/font1.fntdata"/><Relationship Id="rId7" Type="http://schemas.openxmlformats.org/officeDocument/2006/relationships/font" Target="fonts/font5.fntdata"/><Relationship Id="rId12" Type="http://schemas.openxmlformats.org/officeDocument/2006/relationships/font" Target="fonts/font10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font" Target="fonts/font9.fntdata"/><Relationship Id="rId5" Type="http://schemas.openxmlformats.org/officeDocument/2006/relationships/font" Target="fonts/font3.fntdata"/><Relationship Id="rId15" Type="http://schemas.openxmlformats.org/officeDocument/2006/relationships/viewProps" Target="viewProps.xml"/><Relationship Id="rId10" Type="http://schemas.openxmlformats.org/officeDocument/2006/relationships/font" Target="fonts/font8.fntdata"/><Relationship Id="rId4" Type="http://schemas.openxmlformats.org/officeDocument/2006/relationships/font" Target="fonts/font2.fntdata"/><Relationship Id="rId9" Type="http://schemas.openxmlformats.org/officeDocument/2006/relationships/font" Target="fonts/font7.fntdata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5F3CC7-6570-4433-912F-10ECC158D4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B3FB181-D34E-4C64-BE51-2D972653DB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46927F0-6CDD-4C7E-B8CA-0CD4696984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202E7-261B-42F4-8910-0B620250F083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6DE6B95-2599-48A9-BE63-9867705237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71BA720-7E38-410F-A299-DFB6EBA8F0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A872D-5E36-40B4-92FC-E4CE654148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04625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037F71-C552-47DC-87AB-C3AED79BE2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DDE973C-F0CF-4FDA-9181-B4091BEF06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3F6E5A5-2D4B-4E69-AE30-F9E35BB47E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202E7-261B-42F4-8910-0B620250F083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79A8D7D-797C-41B6-9F41-A8ADE86AF0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26C8036-522E-4BAA-BF42-C617966F7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A872D-5E36-40B4-92FC-E4CE654148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62643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42B3E55-F9D8-4F41-BE81-50D4A2D3BD2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0BC119E-F4CA-4064-ADB6-69E4C1C4B4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83D433B-CBF5-47B6-A080-DC6883D450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202E7-261B-42F4-8910-0B620250F083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D490759-3663-4A75-8D92-920CC7290A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CC0CE0D-5DA1-45FD-A50E-D70C7D360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A872D-5E36-40B4-92FC-E4CE654148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11748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16BC92-22A9-4A99-999F-8A81EE619A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76A304D-3032-471A-BC7E-4ACBC756DB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E7A18EB-284E-45D8-B947-F8E7A401D5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202E7-261B-42F4-8910-0B620250F083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A2B2909-11B1-4CF8-9808-C216E632DC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B7BE632-1630-44F6-9FD8-A3586B3991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A872D-5E36-40B4-92FC-E4CE654148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10103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C6AA49-6C9D-4CE6-A9BD-FD21334E5B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E70ADDD-EE99-467B-BA80-AC265D20DD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133A43B-0E9F-45B9-AB04-3663EF1DD8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202E7-261B-42F4-8910-0B620250F083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E61A3E0-C0B9-4669-AACF-9E3EE5B30B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83F6ED6-660B-4E68-B42E-103D72CCBD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A872D-5E36-40B4-92FC-E4CE654148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19873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D4C221-5DB1-46F9-8037-806838FFEA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E89A6C7-32AD-4139-B678-EC71298A049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1CBE305-2B9B-460E-910D-3CEB02800A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A8BD51B-BF6E-44A5-BCC7-0B243692F9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202E7-261B-42F4-8910-0B620250F083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08B7D3C-A1DE-4029-AB67-F599FA6AED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2018EFB-262F-4759-9784-A48BF0493B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A872D-5E36-40B4-92FC-E4CE654148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58726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22BC29-74B0-4017-ACA1-6892A44D25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FABE57A-C403-4ED0-80D0-42372AC0A5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B42F5E7-1B91-40E3-A9B9-A9E8DAEB47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8C3A230C-5BC8-4A52-BDC5-905C33D481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3B75304-70ED-450B-96CE-7B1CEE0E9A3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20E5FF24-FD5F-4805-97AC-967540291E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202E7-261B-42F4-8910-0B620250F083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7D54A51D-FD2A-4ED9-AAFB-C0BC7A074B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700E92F8-2B67-4FD2-B5BC-1001863608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A872D-5E36-40B4-92FC-E4CE654148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96010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3D1B4E-3F7B-410B-B838-44C7B7C559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1239BE38-8819-4221-8F6F-07FFF0FA34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202E7-261B-42F4-8910-0B620250F083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F15ADEEB-76DE-4248-81D0-183AFF4AA1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2C26551-EB9E-433C-A3BC-95B3D79482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A872D-5E36-40B4-92FC-E4CE654148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62740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5055DDF-F50A-471D-B757-7ED672A86F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202E7-261B-42F4-8910-0B620250F083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4614ED3-33E5-4D57-9667-33A83CA33F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24FD49C-5CEF-46DF-BE25-71FE884B04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A872D-5E36-40B4-92FC-E4CE654148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75705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BBB968-761D-407C-88EB-A77C1506C5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C3AB7D2-78B8-41B4-B97A-AFCA273078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7F38453-71D3-4407-A7A3-4A3DA59404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E91082D-0A7F-4A32-B9CB-10285E0F46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202E7-261B-42F4-8910-0B620250F083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D855A0E-51E6-4DDE-A1B8-6BEA343BDF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00D3CF9-54AE-47A8-B799-F8F03C4CAD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A872D-5E36-40B4-92FC-E4CE654148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27077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69AD0F-23E0-40C4-8021-7676A7F560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7F3D1E9-185B-4F02-A449-35F611159FD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E7DEB5A-9A63-45E6-84A2-1EB10BA27B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BC72F49-9B01-491F-B4F7-10CF26646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202E7-261B-42F4-8910-0B620250F083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929772F-202B-4E47-9D80-C88D92AA8A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7905855-1CB9-4A46-A294-5F7637E4E7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A872D-5E36-40B4-92FC-E4CE654148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58978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2D6978-9206-493D-9A04-04A05F98AE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DA0B310-25D9-48EE-84C4-182ACAD2D0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1A5D9D8-AE16-4C21-9DE7-1B0618236C8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2202E7-261B-42F4-8910-0B620250F083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B2AFD79-EE63-46CC-B6BB-4436F71536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65083C9-2CC1-49FA-8506-9AC3A34911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BA872D-5E36-40B4-92FC-E4CE654148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36528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237;p5">
            <a:extLst>
              <a:ext uri="{FF2B5EF4-FFF2-40B4-BE49-F238E27FC236}">
                <a16:creationId xmlns:a16="http://schemas.microsoft.com/office/drawing/2014/main" id="{3E6F49F7-F0EF-4DC9-8DAA-9F7587830E36}"/>
              </a:ext>
            </a:extLst>
          </p:cNvPr>
          <p:cNvSpPr/>
          <p:nvPr/>
        </p:nvSpPr>
        <p:spPr>
          <a:xfrm>
            <a:off x="761999" y="164559"/>
            <a:ext cx="11145297" cy="9232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defRPr/>
            </a:pPr>
            <a:r>
              <a:rPr kumimoji="0" lang="ru-RU" sz="1800" b="0" i="0" u="none" strike="noStrike" kern="1200" cap="none" spc="51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+mn-cs"/>
                <a:sym typeface="Arial"/>
              </a:rPr>
              <a:t>ЧТО ДОЛЖЕН ДЕЛАТЬ ШКОЛЬНЫЙ </a:t>
            </a:r>
            <a:r>
              <a:rPr lang="ru-RU" spc="51" dirty="0">
                <a:solidFill>
                  <a:prstClr val="white">
                    <a:lumMod val="65000"/>
                  </a:prstClr>
                </a:solidFill>
                <a:latin typeface="Montserrat" panose="00000500000000000000" pitchFamily="2" charset="-52"/>
                <a:sym typeface="Arial"/>
              </a:rPr>
              <a:t>ПСИХОЛОГ: </a:t>
            </a:r>
            <a:r>
              <a:rPr lang="ru-RU" spc="51" dirty="0">
                <a:solidFill>
                  <a:srgbClr val="3DBBD7"/>
                </a:solidFill>
                <a:latin typeface="Montserrat" panose="00000500000000000000" pitchFamily="2" charset="-52"/>
                <a:sym typeface="Arial"/>
              </a:rPr>
              <a:t>БАЗОВЫЙ СЦЕНАРИЙ, ИЗМЕНЕНИЕ ПОВЕДЕНИЯ/ ЭМОЦИОНАЛЬНЫХ РЕАКЦИЙ</a:t>
            </a:r>
          </a:p>
          <a:p>
            <a:pPr lvl="0">
              <a:defRPr/>
            </a:pPr>
            <a:endParaRPr kumimoji="0" lang="ru-RU" sz="1800" i="0" u="none" strike="noStrike" kern="1200" cap="none" spc="51" normalizeH="0" baseline="0" noProof="0" dirty="0">
              <a:ln>
                <a:noFill/>
              </a:ln>
              <a:solidFill>
                <a:srgbClr val="58AC9E"/>
              </a:solidFill>
              <a:effectLst/>
              <a:uLnTx/>
              <a:uFillTx/>
              <a:latin typeface="Montserrat" panose="00000500000000000000" pitchFamily="2" charset="-52"/>
            </a:endParaRPr>
          </a:p>
        </p:txBody>
      </p:sp>
      <p:sp>
        <p:nvSpPr>
          <p:cNvPr id="7" name="Google Shape;13;p1">
            <a:extLst>
              <a:ext uri="{FF2B5EF4-FFF2-40B4-BE49-F238E27FC236}">
                <a16:creationId xmlns:a16="http://schemas.microsoft.com/office/drawing/2014/main" id="{5B0C09A6-BC16-432C-B784-962F71C5C632}"/>
              </a:ext>
            </a:extLst>
          </p:cNvPr>
          <p:cNvSpPr txBox="1">
            <a:spLocks/>
          </p:cNvSpPr>
          <p:nvPr/>
        </p:nvSpPr>
        <p:spPr>
          <a:xfrm>
            <a:off x="11704391" y="248337"/>
            <a:ext cx="328774" cy="1692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25398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100" b="0" i="0" u="none" strike="noStrike" cap="none" spc="0" normalizeH="0" baseline="0">
                <a:ln>
                  <a:noFill/>
                </a:ln>
                <a:solidFill>
                  <a:srgbClr val="999999"/>
                </a:solidFill>
                <a:effectLst/>
                <a:uFillTx/>
                <a:latin typeface="Montserrat" panose="00000500000000000000" pitchFamily="2" charset="-52"/>
                <a:ea typeface="Montserrat" panose="00000500000000000000" pitchFamily="2" charset="-52"/>
                <a:cs typeface="Montserrat" panose="00000500000000000000" pitchFamily="2" charset="-52"/>
                <a:sym typeface="Montserrat Regular"/>
              </a:defRPr>
            </a:lvl1pPr>
            <a:lvl2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marR="0" lvl="0" indent="25398" algn="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C276B5-5657-4DD5-8C70-D2175F5395FC}" type="slidenum">
              <a:rPr kumimoji="0" lang="en-US" sz="1100" b="0" i="0" u="none" strike="noStrike" kern="0" cap="none" spc="0" normalizeH="0" baseline="0" noProof="0" smtClean="0">
                <a:ln>
                  <a:noFill/>
                </a:ln>
                <a:solidFill>
                  <a:srgbClr val="999999"/>
                </a:solidFill>
                <a:effectLst/>
                <a:uLnTx/>
                <a:uFillTx/>
                <a:latin typeface="Montserrat" panose="00000500000000000000" pitchFamily="2" charset="-52"/>
                <a:sym typeface="Montserrat Regular"/>
              </a:rPr>
              <a:t>1</a:t>
            </a:fld>
            <a:endParaRPr kumimoji="0" lang="ru-RU" sz="1100" b="0" i="0" u="none" strike="noStrike" kern="0" cap="none" spc="0" normalizeH="0" baseline="0" noProof="0" dirty="0">
              <a:ln>
                <a:noFill/>
              </a:ln>
              <a:solidFill>
                <a:srgbClr val="999999"/>
              </a:solidFill>
              <a:effectLst/>
              <a:uLnTx/>
              <a:uFillTx/>
              <a:latin typeface="Montserrat" panose="00000500000000000000" pitchFamily="2" charset="-52"/>
              <a:sym typeface="Montserrat Regular"/>
            </a:endParaRPr>
          </a:p>
        </p:txBody>
      </p:sp>
      <p:graphicFrame>
        <p:nvGraphicFramePr>
          <p:cNvPr id="8" name="Таблица 7">
            <a:extLst>
              <a:ext uri="{FF2B5EF4-FFF2-40B4-BE49-F238E27FC236}">
                <a16:creationId xmlns:a16="http://schemas.microsoft.com/office/drawing/2014/main" id="{82DDE459-74FB-4373-9650-EC95866ED95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0803423"/>
              </p:ext>
            </p:extLst>
          </p:nvPr>
        </p:nvGraphicFramePr>
        <p:xfrm>
          <a:off x="195086" y="4925863"/>
          <a:ext cx="11712211" cy="7113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069527">
                  <a:extLst>
                    <a:ext uri="{9D8B030D-6E8A-4147-A177-3AD203B41FA5}">
                      <a16:colId xmlns:a16="http://schemas.microsoft.com/office/drawing/2014/main" val="425651960"/>
                    </a:ext>
                  </a:extLst>
                </a:gridCol>
                <a:gridCol w="5642684">
                  <a:extLst>
                    <a:ext uri="{9D8B030D-6E8A-4147-A177-3AD203B41FA5}">
                      <a16:colId xmlns:a16="http://schemas.microsoft.com/office/drawing/2014/main" val="2761522765"/>
                    </a:ext>
                  </a:extLst>
                </a:gridCol>
              </a:tblGrid>
              <a:tr h="18816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Тезисный план</a:t>
                      </a:r>
                      <a:r>
                        <a:rPr kumimoji="0" lang="ru-RU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ontserrat" panose="00000500000000000000"/>
                          <a:ea typeface="+mn-ea"/>
                          <a:cs typeface="+mn-cs"/>
                        </a:rPr>
                        <a:t>, родитель</a:t>
                      </a:r>
                      <a:endParaRPr lang="ru-RU" sz="1050" b="0" i="0" u="none" strike="noStrike" kern="1200" dirty="0">
                        <a:solidFill>
                          <a:srgbClr val="000000"/>
                        </a:solidFill>
                        <a:effectLst/>
                        <a:latin typeface="Montserrat" panose="00000500000000000000"/>
                        <a:ea typeface="+mn-ea"/>
                        <a:cs typeface="+mn-cs"/>
                      </a:endParaRPr>
                    </a:p>
                  </a:txBody>
                  <a:tcPr marL="72000" marR="36000" marT="36000" marB="3600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6775269"/>
                  </a:ext>
                </a:extLst>
              </a:tr>
              <a:tr h="206195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ontserrat" panose="00000500000000000000"/>
                          <a:ea typeface="+mn-ea"/>
                          <a:cs typeface="+mn-cs"/>
                        </a:rPr>
                        <a:t>Консультация 1</a:t>
                      </a:r>
                      <a:endParaRPr kumimoji="0" lang="ru-RU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Montserrat" panose="00000500000000000000"/>
                        <a:ea typeface="+mn-ea"/>
                        <a:cs typeface="+mn-cs"/>
                      </a:endParaRPr>
                    </a:p>
                  </a:txBody>
                  <a:tcPr marL="72000" marR="36000" marT="36000" marB="3600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ontserrat" panose="00000500000000000000"/>
                          <a:ea typeface="+mn-ea"/>
                          <a:cs typeface="+mn-cs"/>
                        </a:rPr>
                        <a:t>Консультация 2</a:t>
                      </a:r>
                      <a:endParaRPr lang="ru-RU" sz="1050" b="0" i="0" u="none" strike="noStrike" kern="1200" dirty="0">
                        <a:solidFill>
                          <a:srgbClr val="000000"/>
                        </a:solidFill>
                        <a:effectLst/>
                        <a:latin typeface="Montserrat" panose="00000500000000000000"/>
                        <a:ea typeface="+mn-ea"/>
                        <a:cs typeface="+mn-cs"/>
                      </a:endParaRPr>
                    </a:p>
                  </a:txBody>
                  <a:tcPr marL="72000" marR="36000" marT="36000" marB="3600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2486154"/>
                  </a:ext>
                </a:extLst>
              </a:tr>
              <a:tr h="206195">
                <a:tc>
                  <a:txBody>
                    <a:bodyPr/>
                    <a:lstStyle/>
                    <a:p>
                      <a:pPr marL="174625" marR="0" lvl="0" indent="-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10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Беседа по структурированному интервью, стандартизированные рекомендации</a:t>
                      </a:r>
                    </a:p>
                  </a:txBody>
                  <a:tcPr marL="72000" marR="36000" marT="36000" marB="3600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4625" marR="0" lvl="0" indent="-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10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Подведение итогов, стандартизированные рекомендации</a:t>
                      </a:r>
                    </a:p>
                  </a:txBody>
                  <a:tcPr marL="72000" marR="36000" marT="36000" marB="3600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0635375"/>
                  </a:ext>
                </a:extLst>
              </a:tr>
            </a:tbl>
          </a:graphicData>
        </a:graphic>
      </p:graphicFrame>
      <p:graphicFrame>
        <p:nvGraphicFramePr>
          <p:cNvPr id="6" name="Объект 3">
            <a:extLst>
              <a:ext uri="{FF2B5EF4-FFF2-40B4-BE49-F238E27FC236}">
                <a16:creationId xmlns:a16="http://schemas.microsoft.com/office/drawing/2014/main" id="{D80B0B82-E64B-403F-8E16-678D18CD576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85930133"/>
              </p:ext>
            </p:extLst>
          </p:nvPr>
        </p:nvGraphicFramePr>
        <p:xfrm>
          <a:off x="194553" y="5699627"/>
          <a:ext cx="11712211" cy="94489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087375">
                  <a:extLst>
                    <a:ext uri="{9D8B030D-6E8A-4147-A177-3AD203B41FA5}">
                      <a16:colId xmlns:a16="http://schemas.microsoft.com/office/drawing/2014/main" val="2576583094"/>
                    </a:ext>
                  </a:extLst>
                </a:gridCol>
                <a:gridCol w="5624836">
                  <a:extLst>
                    <a:ext uri="{9D8B030D-6E8A-4147-A177-3AD203B41FA5}">
                      <a16:colId xmlns:a16="http://schemas.microsoft.com/office/drawing/2014/main" val="4293347480"/>
                    </a:ext>
                  </a:extLst>
                </a:gridCol>
              </a:tblGrid>
              <a:tr h="214967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Тезисный план</a:t>
                      </a:r>
                      <a:r>
                        <a:rPr kumimoji="0" lang="ru-RU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ontserrat" panose="00000500000000000000"/>
                          <a:ea typeface="+mn-ea"/>
                          <a:cs typeface="+mn-cs"/>
                        </a:rPr>
                        <a:t>, классный руководитель</a:t>
                      </a:r>
                      <a:endParaRPr lang="ru-RU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Montserrat" panose="00000500000000000000"/>
                        <a:ea typeface="+mn-ea"/>
                        <a:cs typeface="+mn-cs"/>
                      </a:endParaRPr>
                    </a:p>
                  </a:txBody>
                  <a:tcPr marL="72000" marR="36000" marT="36000" marB="3600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Montserrat" panose="00000500000000000000"/>
                        <a:ea typeface="+mn-ea"/>
                        <a:cs typeface="+mn-cs"/>
                      </a:endParaRPr>
                    </a:p>
                  </a:txBody>
                  <a:tcPr marL="72000" marR="36000" marT="36000" marB="3600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0982061"/>
                  </a:ext>
                </a:extLst>
              </a:tr>
              <a:tr h="195687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ontserrat" panose="00000500000000000000"/>
                          <a:ea typeface="+mn-ea"/>
                          <a:cs typeface="+mn-cs"/>
                        </a:rPr>
                        <a:t>Консультация 1</a:t>
                      </a:r>
                      <a:endParaRPr kumimoji="0" lang="ru-RU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Montserrat" panose="00000500000000000000"/>
                        <a:ea typeface="+mn-ea"/>
                        <a:cs typeface="+mn-cs"/>
                      </a:endParaRPr>
                    </a:p>
                  </a:txBody>
                  <a:tcPr marL="72000" marR="36000" marT="36000" marB="3600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ontserrat" panose="00000500000000000000"/>
                          <a:ea typeface="+mn-ea"/>
                          <a:cs typeface="+mn-cs"/>
                        </a:rPr>
                        <a:t>Консультация 2</a:t>
                      </a:r>
                    </a:p>
                  </a:txBody>
                  <a:tcPr marL="72000" marR="36000" marT="36000" marB="3600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1388038"/>
                  </a:ext>
                </a:extLst>
              </a:tr>
              <a:tr h="465610">
                <a:tc>
                  <a:txBody>
                    <a:bodyPr/>
                    <a:lstStyle/>
                    <a:p>
                      <a:pPr marL="174625" marR="0" lvl="0" indent="-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10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Беседа по структурированному интервью, стандартизированные рекомендации</a:t>
                      </a:r>
                    </a:p>
                    <a:p>
                      <a:pPr marL="174625" marR="0" lvl="0" indent="-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endParaRPr lang="ru-RU" sz="1050" b="0" i="0" u="none" strike="noStrike" kern="1200" dirty="0">
                        <a:solidFill>
                          <a:srgbClr val="000000"/>
                        </a:solidFill>
                        <a:effectLst/>
                        <a:latin typeface="Montserrat" panose="00000500000000000000"/>
                        <a:ea typeface="+mn-ea"/>
                        <a:cs typeface="+mn-cs"/>
                      </a:endParaRPr>
                    </a:p>
                  </a:txBody>
                  <a:tcPr marL="72000" marR="36000" marT="36000" marB="3600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4625" marR="0" lvl="0" indent="-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10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Подведение итогов, оценка результатов работы</a:t>
                      </a:r>
                    </a:p>
                    <a:p>
                      <a:pPr marL="174625" marR="0" lvl="0" indent="-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endParaRPr lang="ru-RU" sz="1050" b="0" i="0" u="none" strike="noStrike" kern="1200" dirty="0">
                        <a:solidFill>
                          <a:srgbClr val="000000"/>
                        </a:solidFill>
                        <a:effectLst/>
                        <a:latin typeface="Montserrat" panose="00000500000000000000"/>
                        <a:ea typeface="+mn-ea"/>
                        <a:cs typeface="+mn-cs"/>
                      </a:endParaRPr>
                    </a:p>
                  </a:txBody>
                  <a:tcPr marL="72000" marR="36000" marT="36000" marB="3600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9238038"/>
                  </a:ext>
                </a:extLst>
              </a:tr>
            </a:tbl>
          </a:graphicData>
        </a:graphic>
      </p:graphicFrame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5F7D9C83-2DD4-405B-9612-C21DFCA7F2E8}"/>
              </a:ext>
            </a:extLst>
          </p:cNvPr>
          <p:cNvSpPr/>
          <p:nvPr/>
        </p:nvSpPr>
        <p:spPr>
          <a:xfrm>
            <a:off x="194554" y="273881"/>
            <a:ext cx="360000" cy="360000"/>
          </a:xfrm>
          <a:prstGeom prst="rect">
            <a:avLst/>
          </a:prstGeom>
          <a:solidFill>
            <a:srgbClr val="3DBB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0" name="Таблица 9">
            <a:extLst>
              <a:ext uri="{FF2B5EF4-FFF2-40B4-BE49-F238E27FC236}">
                <a16:creationId xmlns:a16="http://schemas.microsoft.com/office/drawing/2014/main" id="{C334F97E-3F56-4176-B580-7519EF579E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4703401"/>
              </p:ext>
            </p:extLst>
          </p:nvPr>
        </p:nvGraphicFramePr>
        <p:xfrm>
          <a:off x="204071" y="760239"/>
          <a:ext cx="11712204" cy="415231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01356">
                  <a:extLst>
                    <a:ext uri="{9D8B030D-6E8A-4147-A177-3AD203B41FA5}">
                      <a16:colId xmlns:a16="http://schemas.microsoft.com/office/drawing/2014/main" val="1871631541"/>
                    </a:ext>
                  </a:extLst>
                </a:gridCol>
                <a:gridCol w="1301356">
                  <a:extLst>
                    <a:ext uri="{9D8B030D-6E8A-4147-A177-3AD203B41FA5}">
                      <a16:colId xmlns:a16="http://schemas.microsoft.com/office/drawing/2014/main" val="928417623"/>
                    </a:ext>
                  </a:extLst>
                </a:gridCol>
                <a:gridCol w="1301356">
                  <a:extLst>
                    <a:ext uri="{9D8B030D-6E8A-4147-A177-3AD203B41FA5}">
                      <a16:colId xmlns:a16="http://schemas.microsoft.com/office/drawing/2014/main" val="1170006349"/>
                    </a:ext>
                  </a:extLst>
                </a:gridCol>
                <a:gridCol w="1301356">
                  <a:extLst>
                    <a:ext uri="{9D8B030D-6E8A-4147-A177-3AD203B41FA5}">
                      <a16:colId xmlns:a16="http://schemas.microsoft.com/office/drawing/2014/main" val="2522327279"/>
                    </a:ext>
                  </a:extLst>
                </a:gridCol>
                <a:gridCol w="1301356">
                  <a:extLst>
                    <a:ext uri="{9D8B030D-6E8A-4147-A177-3AD203B41FA5}">
                      <a16:colId xmlns:a16="http://schemas.microsoft.com/office/drawing/2014/main" val="2220494315"/>
                    </a:ext>
                  </a:extLst>
                </a:gridCol>
                <a:gridCol w="1301356">
                  <a:extLst>
                    <a:ext uri="{9D8B030D-6E8A-4147-A177-3AD203B41FA5}">
                      <a16:colId xmlns:a16="http://schemas.microsoft.com/office/drawing/2014/main" val="1044822351"/>
                    </a:ext>
                  </a:extLst>
                </a:gridCol>
                <a:gridCol w="1301356">
                  <a:extLst>
                    <a:ext uri="{9D8B030D-6E8A-4147-A177-3AD203B41FA5}">
                      <a16:colId xmlns:a16="http://schemas.microsoft.com/office/drawing/2014/main" val="2882110708"/>
                    </a:ext>
                  </a:extLst>
                </a:gridCol>
                <a:gridCol w="1301356">
                  <a:extLst>
                    <a:ext uri="{9D8B030D-6E8A-4147-A177-3AD203B41FA5}">
                      <a16:colId xmlns:a16="http://schemas.microsoft.com/office/drawing/2014/main" val="3412334448"/>
                    </a:ext>
                  </a:extLst>
                </a:gridCol>
                <a:gridCol w="1301356">
                  <a:extLst>
                    <a:ext uri="{9D8B030D-6E8A-4147-A177-3AD203B41FA5}">
                      <a16:colId xmlns:a16="http://schemas.microsoft.com/office/drawing/2014/main" val="4286131308"/>
                    </a:ext>
                  </a:extLst>
                </a:gridCol>
              </a:tblGrid>
              <a:tr h="48739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Montserrat" panose="00000500000000000000"/>
                        </a:rPr>
                        <a:t>Первый блок:</a:t>
                      </a:r>
                    </a:p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/>
                        </a:rPr>
                        <a:t>диагностика проблемы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7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1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Второй блок:</a:t>
                      </a:r>
                    </a:p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/>
                        </a:rPr>
                        <a:t>консультирование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Montserrat" panose="0000050000000000000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Montserrat" panose="0000050000000000000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Montserrat" panose="0000050000000000000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Montserrat" panose="0000050000000000000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Montserrat" panose="0000050000000000000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Третий блок: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/>
                        </a:rPr>
                        <a:t>оценка динамики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3918223"/>
                  </a:ext>
                </a:extLst>
              </a:tr>
              <a:tr h="32795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Предваритель-ный</a:t>
                      </a:r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 этап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>
                          <a:effectLst/>
                          <a:latin typeface="Montserrat" panose="00000500000000000000"/>
                        </a:rPr>
                        <a:t>Консультация 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>
                          <a:effectLst/>
                          <a:latin typeface="Montserrat" panose="00000500000000000000"/>
                        </a:rPr>
                        <a:t>Консультация 2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>
                          <a:effectLst/>
                          <a:latin typeface="Montserrat" panose="00000500000000000000"/>
                        </a:rPr>
                        <a:t>Консультация 3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u="none" strike="noStrike" dirty="0">
                          <a:effectLst/>
                          <a:latin typeface="Montserrat" panose="00000500000000000000"/>
                        </a:rPr>
                        <a:t>Консультация 4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ontserrat" panose="00000500000000000000"/>
                          <a:ea typeface="+mn-ea"/>
                          <a:cs typeface="+mn-cs"/>
                        </a:rPr>
                        <a:t>Консультация 5</a:t>
                      </a:r>
                      <a:endParaRPr kumimoji="0" lang="ru-RU" sz="1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Montserrat" panose="0000050000000000000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ontserrat" panose="00000500000000000000"/>
                          <a:ea typeface="+mn-ea"/>
                          <a:cs typeface="+mn-cs"/>
                        </a:rPr>
                        <a:t>Консультация 6</a:t>
                      </a:r>
                      <a:endParaRPr kumimoji="0" lang="ru-RU" sz="1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Montserrat" panose="0000050000000000000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ontserrat" panose="00000500000000000000"/>
                          <a:ea typeface="+mn-ea"/>
                          <a:cs typeface="+mn-cs"/>
                        </a:rPr>
                        <a:t>Консультация 7</a:t>
                      </a:r>
                      <a:endParaRPr kumimoji="0" lang="ru-RU" sz="1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Montserrat" panose="0000050000000000000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>
                          <a:effectLst/>
                          <a:latin typeface="Montserrat" panose="00000500000000000000"/>
                        </a:rPr>
                        <a:t>Консультация 8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2068477"/>
                  </a:ext>
                </a:extLst>
              </a:tr>
              <a:tr h="183001">
                <a:tc gridSpan="9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Тезисный план, ребенок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8113400"/>
                  </a:ext>
                </a:extLst>
              </a:tr>
              <a:tr h="2951007">
                <a:tc>
                  <a:txBody>
                    <a:bodyPr/>
                    <a:lstStyle/>
                    <a:p>
                      <a:pPr marL="174625" marR="0" lvl="0" indent="-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Оценить эмоциональное состояние ребенка на момент консультации.</a:t>
                      </a:r>
                    </a:p>
                    <a:p>
                      <a:pPr marL="174625" marR="0" lvl="0" indent="-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Оценить наличие признаков дезадаптации, кризисных или суицидальных проявлений.</a:t>
                      </a:r>
                    </a:p>
                    <a:p>
                      <a:pPr marL="174625" marR="0" lvl="0" indent="-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Определить потребность в дальнейшей психологической помощи и ее уровень.</a:t>
                      </a:r>
                    </a:p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/>
                      </a:endParaRPr>
                    </a:p>
                  </a:txBody>
                  <a:tcPr marL="72000" marR="36000" marT="72000" marB="36000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4625" marR="0" lvl="0" indent="-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Оценить эмоциональное состояние ребенка.</a:t>
                      </a:r>
                    </a:p>
                    <a:p>
                      <a:pPr marL="174625" marR="0" lvl="0" indent="-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Помочь ребенку в осознании собственных эмоций.</a:t>
                      </a:r>
                    </a:p>
                    <a:p>
                      <a:pPr marL="174625" marR="0" lvl="0" indent="-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Совместно с ребенком прояснить причины изменений в проявлениях ребенка.</a:t>
                      </a:r>
                    </a:p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endParaRPr lang="ru-RU" sz="900" b="0" i="0" u="none" strike="noStrike" kern="1200" dirty="0">
                        <a:solidFill>
                          <a:srgbClr val="000000"/>
                        </a:solidFill>
                        <a:effectLst/>
                        <a:latin typeface="Montserrat" panose="00000500000000000000"/>
                        <a:ea typeface="+mn-ea"/>
                        <a:cs typeface="+mn-cs"/>
                      </a:endParaRPr>
                    </a:p>
                  </a:txBody>
                  <a:tcPr marL="72000" marR="36000" marT="72000" marB="3600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4625" marR="0" lvl="0" indent="-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Обсудить изменения в поведении и эмоциональных реакциях.</a:t>
                      </a:r>
                    </a:p>
                    <a:p>
                      <a:pPr marL="174625" marR="0" lvl="0" indent="-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Помочь ребенку назвать и выразить свои эмоции. </a:t>
                      </a:r>
                    </a:p>
                    <a:p>
                      <a:pPr marL="174625" marR="0" lvl="0" indent="-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Обучение способам снятия эмоционального напряжения.</a:t>
                      </a:r>
                    </a:p>
                    <a:p>
                      <a:pPr marL="174625" marR="0" lvl="0" indent="-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endParaRPr lang="ru-RU" sz="900" b="0" i="0" u="none" strike="noStrike" kern="1200" dirty="0">
                        <a:solidFill>
                          <a:srgbClr val="000000"/>
                        </a:solidFill>
                        <a:effectLst/>
                        <a:latin typeface="Montserrat" panose="00000500000000000000"/>
                        <a:ea typeface="+mn-ea"/>
                        <a:cs typeface="+mn-cs"/>
                      </a:endParaRPr>
                    </a:p>
                  </a:txBody>
                  <a:tcPr marL="72000" marR="36000" marT="72000" marB="3600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4625" marR="0" lvl="0" indent="-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Помочь ребенку увидеть свои сильные стороны и внутренние ресурсы.</a:t>
                      </a:r>
                    </a:p>
                    <a:p>
                      <a:pPr marL="174625" marR="0" lvl="0" indent="-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Вспомнить положительные моменты прошлого опыта как источник поддержки в настоящем.</a:t>
                      </a:r>
                    </a:p>
                  </a:txBody>
                  <a:tcPr marL="72000" marR="36000" marT="72000" marB="36000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4625" marR="0" lvl="0" indent="-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Помочь ребенку увидеть свои сильные стороны и внутренние ресурсы.</a:t>
                      </a:r>
                    </a:p>
                    <a:p>
                      <a:pPr marL="174625" marR="0" lvl="0" indent="-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Вспомнить положительные моменты прошлого опыта как источник поддержки в настоящем.</a:t>
                      </a:r>
                    </a:p>
                    <a:p>
                      <a:pPr marL="174625" marR="0" lvl="0" indent="-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endParaRPr lang="ru-RU" sz="900" b="0" i="0" u="none" strike="noStrike" kern="1200" dirty="0">
                        <a:solidFill>
                          <a:srgbClr val="000000"/>
                        </a:solidFill>
                        <a:effectLst/>
                        <a:latin typeface="Montserrat" panose="00000500000000000000"/>
                        <a:ea typeface="+mn-ea"/>
                        <a:cs typeface="+mn-cs"/>
                      </a:endParaRPr>
                    </a:p>
                  </a:txBody>
                  <a:tcPr marL="72000" marR="36000" marT="72000" marB="36000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4625" marR="0" lvl="0" indent="-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Определить людей или занятия, которые могут поддерживать ребенка в трудной ситуации.</a:t>
                      </a:r>
                    </a:p>
                    <a:p>
                      <a:pPr marL="174625" marR="0" lvl="0" indent="-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Помочь ребенку вспомнить или открыть для себя новые интересы и хобби.</a:t>
                      </a:r>
                    </a:p>
                    <a:p>
                      <a:pPr marL="174625" marR="0" lvl="0" indent="-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Совместно составить план возвращения к приятным и поддерживающим занятиям.</a:t>
                      </a:r>
                    </a:p>
                  </a:txBody>
                  <a:tcPr marL="72000" marR="36000" marT="72000" marB="36000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4625" marR="0" lvl="0" indent="-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Определить людей или занятия, которые могут поддерживать ребенка в трудной ситуации.</a:t>
                      </a:r>
                    </a:p>
                    <a:p>
                      <a:pPr marL="174625" marR="0" lvl="0" indent="-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Помочь ребенку вспомнить или открыть для себя новые интересы и хобби.</a:t>
                      </a:r>
                    </a:p>
                    <a:p>
                      <a:pPr marL="174625" marR="0" lvl="0" indent="-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Совместно составить план возвращения к приятным и поддерживающим занятиям.</a:t>
                      </a:r>
                    </a:p>
                    <a:p>
                      <a:pPr marL="174625" marR="0" lvl="0" indent="-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endParaRPr lang="ru-RU" sz="900" b="0" i="0" u="none" strike="noStrike" kern="1200" dirty="0">
                        <a:solidFill>
                          <a:srgbClr val="000000"/>
                        </a:solidFill>
                        <a:effectLst/>
                        <a:latin typeface="Montserrat" panose="00000500000000000000"/>
                        <a:ea typeface="+mn-ea"/>
                        <a:cs typeface="+mn-cs"/>
                      </a:endParaRPr>
                    </a:p>
                  </a:txBody>
                  <a:tcPr marL="72000" marR="36000" marT="72000" marB="36000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28600" indent="-228600">
                        <a:buFont typeface="+mj-lt"/>
                        <a:buAutoNum type="arabicPeriod"/>
                      </a:pPr>
                      <a:r>
                        <a:rPr lang="ru-RU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Совместно разработать реалистичный и посильный план действий на ближайшее время.</a:t>
                      </a:r>
                    </a:p>
                    <a:p>
                      <a:pPr marL="228600" indent="-228600">
                        <a:buFont typeface="+mj-lt"/>
                        <a:buAutoNum type="arabicPeriod"/>
                      </a:pPr>
                      <a:r>
                        <a:rPr lang="ru-RU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Ориентировать ребенка на долгосрочные позитивные цели.</a:t>
                      </a:r>
                    </a:p>
                    <a:p>
                      <a:pPr marL="0" indent="0">
                        <a:buFont typeface="+mj-lt"/>
                        <a:buNone/>
                      </a:pPr>
                      <a:endParaRPr lang="ru-RU" sz="900" b="0" i="0" u="none" strike="noStrike" kern="1200" dirty="0">
                        <a:solidFill>
                          <a:srgbClr val="000000"/>
                        </a:solidFill>
                        <a:effectLst/>
                        <a:latin typeface="Montserrat" panose="00000500000000000000"/>
                        <a:ea typeface="+mn-ea"/>
                        <a:cs typeface="+mn-cs"/>
                      </a:endParaRPr>
                    </a:p>
                  </a:txBody>
                  <a:tcPr marL="72000" marR="36000" marT="72000" marB="36000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4625" marR="0" lvl="0" indent="-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Помочь ребенку сформировать позитивный взгляд на будущее.</a:t>
                      </a:r>
                    </a:p>
                    <a:p>
                      <a:pPr marL="174625" marR="0" lvl="0" indent="-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Ориентировать ребенка на долгосрочные позитивные цели.</a:t>
                      </a:r>
                    </a:p>
                    <a:p>
                      <a:pPr marL="174625" marR="0" lvl="0" indent="-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endParaRPr lang="ru-RU" sz="900" b="0" i="0" u="none" strike="noStrike" kern="1200" dirty="0">
                        <a:solidFill>
                          <a:srgbClr val="000000"/>
                        </a:solidFill>
                        <a:effectLst/>
                        <a:latin typeface="Montserrat" panose="00000500000000000000"/>
                        <a:ea typeface="+mn-ea"/>
                        <a:cs typeface="+mn-cs"/>
                      </a:endParaRPr>
                    </a:p>
                  </a:txBody>
                  <a:tcPr marL="72000" marR="36000" marT="72000" marB="36000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11664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7016786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</TotalTime>
  <Words>310</Words>
  <Application>Microsoft Office PowerPoint</Application>
  <PresentationFormat>Широкоэкранный</PresentationFormat>
  <Paragraphs>51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Montserrat</vt:lpstr>
      <vt:lpstr>Montserrat Regular</vt:lpstr>
      <vt:lpstr>Тема Office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Исаева Екатерина Сергеевна</dc:creator>
  <cp:lastModifiedBy>Наталья Морозова</cp:lastModifiedBy>
  <cp:revision>38</cp:revision>
  <dcterms:created xsi:type="dcterms:W3CDTF">2024-12-06T12:58:02Z</dcterms:created>
  <dcterms:modified xsi:type="dcterms:W3CDTF">2026-08-25T09:28:50Z</dcterms:modified>
</cp:coreProperties>
</file>