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22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B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F3DA3-A8ED-4817-8052-CB58DD0CA57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F10BE-B8C9-4AD2-84F5-A3E25034E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493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EED7D-4A96-4FD6-9E43-A41038411EB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3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DF76D-1986-C976-C79B-3946CAF48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EFDFB7-80DB-BA88-6D02-739AA9598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950273-20FE-2B03-55FF-B549FE0D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369384-EA0E-21D1-CFB3-F5BEC436E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8ACC52-7F06-2B97-6E5C-114E42CA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20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A5D1A-54E1-2D7B-DE89-77B0CAB39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F6C92E-E139-9032-A1C8-243A701FC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70C5B-FAD8-A13B-7283-85DA228F3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9803F6-FF36-9977-7874-B044A49B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C18C72-E01D-FA81-2669-9026D277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5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6BA5DE-5B47-2E6D-B0D0-48A95E9ED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4E43A8-3F44-C032-6C7E-940E6F543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6DAAE3-DD52-523F-4878-EDD084F0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563B4-208E-8A2A-D0A3-4B5C7D962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79A691-2B17-E15C-655C-54E78235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3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089C7-0139-CDD7-48CA-68ECDF352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F12788-0037-BDFE-F882-2FF1B2D60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0E6E13-3A51-444A-7A17-7570914E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02E14B-4AFF-518B-981C-6F8F760FE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907BFF-DAE9-2C28-E155-B07B5CB3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7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8AE0E-FA45-3766-0C54-158D1082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878B64-D400-FC25-4D6E-594D23197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AB6D5-0D8E-2243-E7CC-868C08B10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FF39E-2609-AFBB-84EA-43C854C5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7FD580-51CD-6F39-D46A-3C4DE5803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0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33940-CAB3-96A8-311F-121B14CF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278EFB-C900-2976-C799-02CB280E8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937ADD-5678-4169-3EC1-B75D2A96E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2F97BA-D310-6BAA-5E1A-BF55CD9A7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83B34E-1637-7FA5-BB6B-6FC50771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31F749-AB58-46E2-5318-D58365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65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09F4B-6ED7-6DF7-6C23-A59BCFF20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E0E411-4F91-1F32-AF7D-0499E0905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A8F24D-BB84-83D5-BE91-0044A40FC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A6580F-A0FF-66AB-D6EF-152E7B71A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105056-1DE8-92AD-E75F-5B21E589C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FFEBF9-B6CE-C7F1-8179-59E866C8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FB286E-B92C-CCBC-D75C-DBB31D08D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D1D8F1A-0D89-1B95-1491-2806EA9E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2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CA4D5-2615-8BDC-057F-00D2298A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C5FDA6-90B5-CB9E-AF38-696C4D84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6D21C6-2340-4EAB-1474-8F1DE7E7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8301E46-6B0D-BEE9-A678-D6DD8CC0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7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28218C-2934-9D7B-4EE8-8BC0CE73B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30BC4B-016C-9D62-374D-4D3D292A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E318BB-D5BB-6D7C-3235-1147AD636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44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FDEBF-F0B8-705C-4991-813EC2276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65C7A0-7DE4-0A51-4D6C-D7889A9B7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4E9897-C092-F2CB-7F07-F119D2295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D11B82-A06A-9D17-2D2D-49F5BECE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2847E3-9AAF-CF6B-8134-73FEFCBD9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5844FC-F4DC-AF56-A5F5-69E78339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3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FAFA2-365B-88E8-6DFD-765EE94E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2381F1-FC22-3CB4-E638-80B66B3EE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8113C5-1BB7-D484-611B-C7940357C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982B33-F617-BFA7-B4F8-58E1E450A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19EBC8-8B75-F343-21CB-E13C7E6A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D53080-4B17-D79E-5473-7B7F9057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94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48864-9069-0473-7792-CF20A950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F64180-3CFD-03C2-4FC3-19B42C89D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68841-F744-C48D-0D64-1E6850DC6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CAD40-5368-48B6-9F2D-A68B87FA36B1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24BB80-E8EE-8AE7-C63B-C572417798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F5F549-6D9D-F506-CB9D-D7C1F8F45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AF5042-56EF-4C7D-9DB9-5DB1BF31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66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24EE12A-06D8-406B-A31C-6860B753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186847"/>
              </p:ext>
            </p:extLst>
          </p:nvPr>
        </p:nvGraphicFramePr>
        <p:xfrm>
          <a:off x="185044" y="783890"/>
          <a:ext cx="11712204" cy="40917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356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220494315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04482235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88211070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341233444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5600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3765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Предварительный этап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3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>
                          <a:effectLst/>
                          <a:latin typeface="Montserrat" panose="00000500000000000000"/>
                        </a:rPr>
                        <a:t>Консультация 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5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6 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7 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Montserrat" panose="00000500000000000000"/>
                        </a:rPr>
                        <a:t>Консультация 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193049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9621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1. Оценить эмоциональное состояние ребенка на момент консультации.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2. Оценить наличие признаков дезадаптации, кризисных или суицидальных проявлений.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3. Определить потребность в дальнейшей психологической помощи и ее уровень.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Снизить уровень внутреннего напряжения через проговаривание переживаний.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и назвать свои чувства, связанные с ситуацией.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ru-RU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у ребенка понимание, что неудача перед экзаменом или промежуточной аттестацией — это не конец, а ситуация с разными вариантами выхода.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ru-RU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Познакомить ребенка с возможными альтернативами.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ru-RU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Составить конкретный и реалистичный план действий.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ru-RU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источники поддержки для реализации плана.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Научить ребенка простым техникам самопомощи для поддержания эмоционального равновесия (дыхательные упражнения, ритуалы спокойствия, дневник хороших событий).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выявить и осознать свои внутренние ресурсы (качества, умения, опыт преодоления трудностей).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внешние ресурсы — людей, занятия, предметы, которые помогают ребенку чувствовать себя спокойнее.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Закрепить понимание о собственных ресурсах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людей или занятия, которые могут поддерживать ребенка в трудной ситуации.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вспомнить или открыть для себя новые интересы и увлечения.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составить план возвращения к приятным и поддерживающим занятиям.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свои достижения и положительные качества.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Научить ребенка фиксировать и отмечать свои успехи и положительные эмоции.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выявить и осознать свои сильные стороны, которые могут стать его ресурсом в трудные периоды.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у ребенка представление о возможных положительных изменениях в будущем.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сформировать позитивный взгляд на будущее.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Конкретизировать долгосрочные цели и поддержать мечты ребенка.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61999" y="164559"/>
            <a:ext cx="11145297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</a:t>
            </a:r>
            <a:r>
              <a:rPr lang="ru-RU" spc="51" dirty="0">
                <a:solidFill>
                  <a:prstClr val="white">
                    <a:lumMod val="65000"/>
                  </a:prstClr>
                </a:solidFill>
                <a:latin typeface="Montserrat" panose="00000500000000000000" pitchFamily="2" charset="-52"/>
                <a:sym typeface="Arial"/>
              </a:rPr>
              <a:t>ПСИХОЛОГ: </a:t>
            </a:r>
            <a:r>
              <a:rPr lang="ru-RU" spc="51" dirty="0">
                <a:solidFill>
                  <a:srgbClr val="3DBBD7"/>
                </a:solidFill>
                <a:latin typeface="Montserrat" panose="00000500000000000000" pitchFamily="2" charset="-52"/>
                <a:sym typeface="Arial"/>
              </a:rPr>
              <a:t>БАЗОВЫЙ СЦЕНАРИЙ, </a:t>
            </a:r>
            <a:r>
              <a:rPr lang="ru-RU" sz="1400" spc="51" dirty="0">
                <a:solidFill>
                  <a:srgbClr val="3DBBD7"/>
                </a:solidFill>
                <a:latin typeface="Montserrat" panose="00000500000000000000" pitchFamily="2" charset="-52"/>
                <a:sym typeface="Arial"/>
              </a:rPr>
              <a:t>У ОБУЧАЮЩЕГОСЯ НАБЛЮДАЕТСЯ ВЫСОКАЯ ТРЕВОЖНОСТЬ ПЕРЕД ЭКЗАМЕНОМ, ПРОМЕЖУТОЧНОЙ АТТЕСТАЦИЕЙ</a:t>
            </a:r>
          </a:p>
          <a:p>
            <a:pPr lvl="0">
              <a:defRPr/>
            </a:pPr>
            <a:endParaRPr kumimoji="0" lang="ru-RU" sz="180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704391" y="24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754488"/>
              </p:ext>
            </p:extLst>
          </p:nvPr>
        </p:nvGraphicFramePr>
        <p:xfrm>
          <a:off x="185037" y="4875664"/>
          <a:ext cx="11712211" cy="705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9527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  <a:gridCol w="5642684">
                  <a:extLst>
                    <a:ext uri="{9D8B030D-6E8A-4147-A177-3AD203B41FA5}">
                      <a16:colId xmlns:a16="http://schemas.microsoft.com/office/drawing/2014/main" val="2761522765"/>
                    </a:ext>
                  </a:extLst>
                </a:gridCol>
              </a:tblGrid>
              <a:tr h="27168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877964"/>
              </p:ext>
            </p:extLst>
          </p:nvPr>
        </p:nvGraphicFramePr>
        <p:xfrm>
          <a:off x="185036" y="5580910"/>
          <a:ext cx="11712203" cy="944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8604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  <a:gridCol w="5633599">
                  <a:extLst>
                    <a:ext uri="{9D8B030D-6E8A-4147-A177-3AD203B41FA5}">
                      <a16:colId xmlns:a16="http://schemas.microsoft.com/office/drawing/2014/main" val="4293347480"/>
                    </a:ext>
                  </a:extLst>
                </a:gridCol>
              </a:tblGrid>
              <a:tr h="12836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19568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465610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оценка результатов работы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4554" y="134192"/>
            <a:ext cx="360000" cy="360000"/>
          </a:xfrm>
          <a:prstGeom prst="rect">
            <a:avLst/>
          </a:prstGeom>
          <a:solidFill>
            <a:srgbClr val="3DB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90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356</Words>
  <Application>Microsoft Office PowerPoint</Application>
  <PresentationFormat>Широкоэкранный</PresentationFormat>
  <Paragraphs>51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Montserrat</vt:lpstr>
      <vt:lpstr>Montserrat Regular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Лидлейн Егор Михайлович</dc:creator>
  <cp:lastModifiedBy>Наталья Морозова</cp:lastModifiedBy>
  <cp:revision>24</cp:revision>
  <dcterms:created xsi:type="dcterms:W3CDTF">2026-08-11T08:04:19Z</dcterms:created>
  <dcterms:modified xsi:type="dcterms:W3CDTF">2026-08-25T09:31:50Z</dcterms:modified>
</cp:coreProperties>
</file>