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1224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DBB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2F3DA3-A8ED-4817-8052-CB58DD0CA573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DF10BE-B8C9-4AD2-84F5-A3E25034EC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44935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6DF76D-1986-C976-C79B-3946CAF486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4EFDFB7-80DB-BA88-6D02-739AA9598F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9950273-20FE-2B03-55FF-B549FE0DCA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CAD40-5368-48B6-9F2D-A68B87FA36B1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7369384-EA0E-21D1-CFB3-F5BEC436E8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58ACC52-7F06-2B97-6E5C-114E42CAD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F5042-56EF-4C7D-9DB9-5DB1BF312F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52093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FA5D1A-54E1-2D7B-DE89-77B0CAB39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FF6C92E-E139-9032-A1C8-243A701FC7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8B70C5B-FAD8-A13B-7283-85DA228F3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CAD40-5368-48B6-9F2D-A68B87FA36B1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49803F6-FF36-9977-7874-B044A49BD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AC18C72-E01D-FA81-2669-9026D277C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F5042-56EF-4C7D-9DB9-5DB1BF312F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153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A6BA5DE-5B47-2E6D-B0D0-48A95E9EDD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34E43A8-3F44-C032-6C7E-940E6F543B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6DAAE3-DD52-523F-4878-EDD084F020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CAD40-5368-48B6-9F2D-A68B87FA36B1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E4563B4-208E-8A2A-D0A3-4B5C7D962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79A691-2B17-E15C-655C-54E782354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F5042-56EF-4C7D-9DB9-5DB1BF312F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5138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C089C7-0139-CDD7-48CA-68ECDF352B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7F12788-0037-BDFE-F882-2FF1B2D60A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0E6E13-3A51-444A-7A17-7570914E8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CAD40-5368-48B6-9F2D-A68B87FA36B1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02E14B-4AFF-518B-981C-6F8F760FE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2907BFF-DAE9-2C28-E155-B07B5CB36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F5042-56EF-4C7D-9DB9-5DB1BF312F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4375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78AE0E-FA45-3766-0C54-158D1082A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E878B64-D400-FC25-4D6E-594D231977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7BAB6D5-0D8E-2243-E7CC-868C08B10F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CAD40-5368-48B6-9F2D-A68B87FA36B1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B0FF39E-2609-AFBB-84EA-43C854C51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E7FD580-51CD-6F39-D46A-3C4DE5803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F5042-56EF-4C7D-9DB9-5DB1BF312F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804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333940-CAB3-96A8-311F-121B14CFB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278EFB-C900-2976-C799-02CB280E8C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3937ADD-5678-4169-3EC1-B75D2A96EB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92F97BA-D310-6BAA-5E1A-BF55CD9A7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CAD40-5368-48B6-9F2D-A68B87FA36B1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A83B34E-1637-7FA5-BB6B-6FC50771F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B31F749-AB58-46E2-5318-D583655C5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F5042-56EF-4C7D-9DB9-5DB1BF312F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1653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E09F4B-6ED7-6DF7-6C23-A59BCFF20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AE0E411-4F91-1F32-AF7D-0499E0905C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A8F24D-BB84-83D5-BE91-0044A40FC7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4A6580F-A0FF-66AB-D6EF-152E7B71A8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1105056-1DE8-92AD-E75F-5B21E589C9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5FFEBF9-B6CE-C7F1-8179-59E866C80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CAD40-5368-48B6-9F2D-A68B87FA36B1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3FB286E-B92C-CCBC-D75C-DBB31D08D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D1D8F1A-0D89-1B95-1491-2806EA9E5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F5042-56EF-4C7D-9DB9-5DB1BF312F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4827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8CA4D5-2615-8BDC-057F-00D2298AB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FC5FDA6-90B5-CB9E-AF38-696C4D84F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CAD40-5368-48B6-9F2D-A68B87FA36B1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16D21C6-2340-4EAB-1474-8F1DE7E7BC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8301E46-6B0D-BEE9-A678-D6DD8CC04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F5042-56EF-4C7D-9DB9-5DB1BF312F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0970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728218C-2934-9D7B-4EE8-8BC0CE73B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CAD40-5368-48B6-9F2D-A68B87FA36B1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030BC4B-016C-9D62-374D-4D3D292A4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AE318BB-D5BB-6D7C-3235-1147AD636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F5042-56EF-4C7D-9DB9-5DB1BF312F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8449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7FDEBF-F0B8-705C-4991-813EC22767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465C7A0-7DE4-0A51-4D6C-D7889A9B73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74E9897-C092-F2CB-7F07-F119D22958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ED11B82-A06A-9D17-2D2D-49F5BECEFF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CAD40-5368-48B6-9F2D-A68B87FA36B1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92847E3-9AAF-CF6B-8134-73FEFCBD9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25844FC-F4DC-AF56-A5F5-69E78339A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F5042-56EF-4C7D-9DB9-5DB1BF312F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632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3FAFA2-365B-88E8-6DFD-765EE94EE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D2381F1-FC22-3CB4-E638-80B66B3EE6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68113C5-1BB7-D484-611B-C7940357C9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A982B33-F617-BFA7-B4F8-58E1E450A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CAD40-5368-48B6-9F2D-A68B87FA36B1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119EBC8-8B75-F343-21CB-E13C7E6AD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1D53080-4B17-D79E-5473-7B7F90570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F5042-56EF-4C7D-9DB9-5DB1BF312F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0942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B48864-9069-0473-7792-CF20A950D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2F64180-3CFD-03C2-4FC3-19B42C89DC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B68841-F744-C48D-0D64-1E6850DC61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A9CAD40-5368-48B6-9F2D-A68B87FA36B1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524BB80-E8EE-8AE7-C63B-C572417798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F5F549-6D9D-F506-CB9D-D7C1F8F45A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4AF5042-56EF-4C7D-9DB9-5DB1BF312F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5663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EE59513E-16D6-40B9-AE90-4175ACAD5C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742008"/>
              </p:ext>
            </p:extLst>
          </p:nvPr>
        </p:nvGraphicFramePr>
        <p:xfrm>
          <a:off x="846910" y="1785983"/>
          <a:ext cx="10678337" cy="336612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783022">
                  <a:extLst>
                    <a:ext uri="{9D8B030D-6E8A-4147-A177-3AD203B41FA5}">
                      <a16:colId xmlns:a16="http://schemas.microsoft.com/office/drawing/2014/main" val="246476555"/>
                    </a:ext>
                  </a:extLst>
                </a:gridCol>
                <a:gridCol w="1201404">
                  <a:extLst>
                    <a:ext uri="{9D8B030D-6E8A-4147-A177-3AD203B41FA5}">
                      <a16:colId xmlns:a16="http://schemas.microsoft.com/office/drawing/2014/main" val="380911589"/>
                    </a:ext>
                  </a:extLst>
                </a:gridCol>
                <a:gridCol w="773509">
                  <a:extLst>
                    <a:ext uri="{9D8B030D-6E8A-4147-A177-3AD203B41FA5}">
                      <a16:colId xmlns:a16="http://schemas.microsoft.com/office/drawing/2014/main" val="3998634142"/>
                    </a:ext>
                  </a:extLst>
                </a:gridCol>
                <a:gridCol w="865050">
                  <a:extLst>
                    <a:ext uri="{9D8B030D-6E8A-4147-A177-3AD203B41FA5}">
                      <a16:colId xmlns:a16="http://schemas.microsoft.com/office/drawing/2014/main" val="1422261607"/>
                    </a:ext>
                  </a:extLst>
                </a:gridCol>
                <a:gridCol w="865050">
                  <a:extLst>
                    <a:ext uri="{9D8B030D-6E8A-4147-A177-3AD203B41FA5}">
                      <a16:colId xmlns:a16="http://schemas.microsoft.com/office/drawing/2014/main" val="2736928593"/>
                    </a:ext>
                  </a:extLst>
                </a:gridCol>
                <a:gridCol w="865050">
                  <a:extLst>
                    <a:ext uri="{9D8B030D-6E8A-4147-A177-3AD203B41FA5}">
                      <a16:colId xmlns:a16="http://schemas.microsoft.com/office/drawing/2014/main" val="1335151110"/>
                    </a:ext>
                  </a:extLst>
                </a:gridCol>
                <a:gridCol w="865050">
                  <a:extLst>
                    <a:ext uri="{9D8B030D-6E8A-4147-A177-3AD203B41FA5}">
                      <a16:colId xmlns:a16="http://schemas.microsoft.com/office/drawing/2014/main" val="257282988"/>
                    </a:ext>
                  </a:extLst>
                </a:gridCol>
                <a:gridCol w="865050">
                  <a:extLst>
                    <a:ext uri="{9D8B030D-6E8A-4147-A177-3AD203B41FA5}">
                      <a16:colId xmlns:a16="http://schemas.microsoft.com/office/drawing/2014/main" val="1782392108"/>
                    </a:ext>
                  </a:extLst>
                </a:gridCol>
                <a:gridCol w="865050">
                  <a:extLst>
                    <a:ext uri="{9D8B030D-6E8A-4147-A177-3AD203B41FA5}">
                      <a16:colId xmlns:a16="http://schemas.microsoft.com/office/drawing/2014/main" val="3258282266"/>
                    </a:ext>
                  </a:extLst>
                </a:gridCol>
                <a:gridCol w="830183">
                  <a:extLst>
                    <a:ext uri="{9D8B030D-6E8A-4147-A177-3AD203B41FA5}">
                      <a16:colId xmlns:a16="http://schemas.microsoft.com/office/drawing/2014/main" val="504443022"/>
                    </a:ext>
                  </a:extLst>
                </a:gridCol>
                <a:gridCol w="899919">
                  <a:extLst>
                    <a:ext uri="{9D8B030D-6E8A-4147-A177-3AD203B41FA5}">
                      <a16:colId xmlns:a16="http://schemas.microsoft.com/office/drawing/2014/main" val="2241033375"/>
                    </a:ext>
                  </a:extLst>
                </a:gridCol>
              </a:tblGrid>
              <a:tr h="129076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Высокая тревожность перед экзаменом, промежуточной аттестацией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ontserrat" panose="0000050000000000000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Диагностика проблемы</a:t>
                      </a:r>
                      <a:r>
                        <a:rPr kumimoji="0" lang="ru-RU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, рекомендации </a:t>
                      </a: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ontserrat" panose="0000050000000000000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(1 блок)</a:t>
                      </a:r>
                    </a:p>
                  </a:txBody>
                  <a:tcPr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ontserrat" panose="0000050000000000000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Консультирование, рекомендации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(2 блок)</a:t>
                      </a:r>
                    </a:p>
                  </a:txBody>
                  <a:tcPr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ontserrat" panose="0000050000000000000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Оценка динамики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(3 блок)</a:t>
                      </a:r>
                    </a:p>
                  </a:txBody>
                  <a:tcPr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ontserrat" panose="0000050000000000000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ontserrat" panose="0000050000000000000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Контроль состояния</a:t>
                      </a:r>
                    </a:p>
                    <a:p>
                      <a:endParaRPr lang="ru-RU" sz="1100" dirty="0">
                        <a:solidFill>
                          <a:schemeClr val="tx1"/>
                        </a:solidFill>
                        <a:latin typeface="Montserrat" panose="0000050000000000000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ontserrat" panose="0000050000000000000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>
                        <a:solidFill>
                          <a:schemeClr val="tx1"/>
                        </a:solidFill>
                        <a:latin typeface="Montserrat" panose="00000500000000000000"/>
                      </a:endParaRPr>
                    </a:p>
                  </a:txBody>
                  <a:tcPr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1180078"/>
                  </a:ext>
                </a:extLst>
              </a:tr>
              <a:tr h="518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Неделя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Montserrat" panose="0000050000000000000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Montserrat" panose="0000050000000000000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Montserrat" panose="0000050000000000000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Montserrat" panose="0000050000000000000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Montserrat" panose="00000500000000000000"/>
                        </a:rPr>
                        <a:t>5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Montserrat" panose="0000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Montserrat" panose="00000500000000000000"/>
                        </a:rPr>
                        <a:t>6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Montserrat" panose="0000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Montserrat" panose="00000500000000000000"/>
                        </a:rPr>
                        <a:t>7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Montserrat" panose="0000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Montserrat" panose="00000500000000000000"/>
                        </a:rPr>
                        <a:t>8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Montserrat" panose="0000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Montserrat" panose="00000500000000000000"/>
                        </a:rPr>
                        <a:t>9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Montserrat" panose="0000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Montserrat" panose="00000500000000000000"/>
                        </a:rPr>
                        <a:t>10</a:t>
                      </a:r>
                      <a:r>
                        <a:rPr lang="ru-RU" sz="1600" b="1">
                          <a:solidFill>
                            <a:schemeClr val="tx1"/>
                          </a:solidFill>
                          <a:latin typeface="Montserrat" panose="00000500000000000000"/>
                        </a:rPr>
                        <a:t>-12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Montserrat" panose="0000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1425617"/>
                  </a:ext>
                </a:extLst>
              </a:tr>
              <a:tr h="518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Ребенок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К</a:t>
                      </a:r>
                      <a:r>
                        <a:rPr lang="ru-RU" sz="1600" dirty="0">
                          <a:solidFill>
                            <a:srgbClr val="FF0000"/>
                          </a:solidFill>
                          <a:latin typeface="Montserrat" panose="00000500000000000000"/>
                        </a:rPr>
                        <a:t>*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Montserrat" panose="0000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7869578"/>
                  </a:ext>
                </a:extLst>
              </a:tr>
              <a:tr h="518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Родители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Montserrat" panose="0000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Montserrat" panose="0000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Montserrat" panose="0000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Montserrat" panose="0000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Montserrat" panose="0000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Montserrat" panose="0000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Montserrat" panose="0000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Montserrat" panose="0000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7775948"/>
                  </a:ext>
                </a:extLst>
              </a:tr>
              <a:tr h="518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Классный руководитель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Р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Р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Р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Р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Р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Р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Р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Н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9137122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67A8F88B-4239-4514-8D4C-A4BDDE7ADD49}"/>
              </a:ext>
            </a:extLst>
          </p:cNvPr>
          <p:cNvSpPr txBox="1"/>
          <p:nvPr/>
        </p:nvSpPr>
        <p:spPr>
          <a:xfrm>
            <a:off x="609997" y="969548"/>
            <a:ext cx="3306221" cy="6001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100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-52"/>
              </a:rPr>
              <a:t>К – консультация психолога</a:t>
            </a:r>
          </a:p>
          <a:p>
            <a:r>
              <a:rPr lang="ru-RU" sz="1100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-52"/>
              </a:rPr>
              <a:t>Р – выполнение рекомендаций</a:t>
            </a:r>
          </a:p>
          <a:p>
            <a:r>
              <a:rPr lang="ru-RU" sz="1100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-52"/>
              </a:rPr>
              <a:t>Н – наблюдение за состоянием ребенка</a:t>
            </a:r>
          </a:p>
        </p:txBody>
      </p:sp>
      <p:sp>
        <p:nvSpPr>
          <p:cNvPr id="19" name="Google Shape;237;p5">
            <a:extLst>
              <a:ext uri="{FF2B5EF4-FFF2-40B4-BE49-F238E27FC236}">
                <a16:creationId xmlns:a16="http://schemas.microsoft.com/office/drawing/2014/main" id="{56D1EFCA-3A8B-46C5-A6F1-ECCCD5FE84C9}"/>
              </a:ext>
            </a:extLst>
          </p:cNvPr>
          <p:cNvSpPr/>
          <p:nvPr/>
        </p:nvSpPr>
        <p:spPr>
          <a:xfrm>
            <a:off x="554554" y="136091"/>
            <a:ext cx="10233301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defRPr/>
            </a:pPr>
            <a:r>
              <a:rPr kumimoji="0" lang="ru-RU" sz="1800" i="0" u="none" strike="noStrike" kern="1200" cap="none" spc="51" normalizeH="0" baseline="0" noProof="0" dirty="0">
                <a:ln>
                  <a:noFill/>
                </a:ln>
                <a:solidFill>
                  <a:srgbClr val="3DBBD7"/>
                </a:solidFill>
                <a:effectLst/>
                <a:uLnTx/>
                <a:uFillTx/>
                <a:latin typeface="Montserrat" panose="00000500000000000000" pitchFamily="2" charset="-52"/>
                <a:sym typeface="Arial"/>
              </a:rPr>
              <a:t>ТЕХНОЛОГИЧЕСКАЯ КАРТА,</a:t>
            </a:r>
            <a:r>
              <a:rPr lang="ru-RU" spc="51" dirty="0">
                <a:solidFill>
                  <a:srgbClr val="3DBBD7"/>
                </a:solidFill>
                <a:latin typeface="Montserrat" panose="00000500000000000000" pitchFamily="2" charset="-52"/>
                <a:sym typeface="Arial"/>
              </a:rPr>
              <a:t> У ОБУЧАЮЩЕГОСЯ НАБЛЮДАЕТСЯ ВЫСОКАЯ ТРЕВОЖНОСТЬ ПЕРЕД ЭКЗАМЕНОМ, ПРОМЕЖУТОЧНОЙ АТТЕСТАЦИЕЙ</a:t>
            </a:r>
            <a:endParaRPr kumimoji="0" lang="ru-RU" sz="1800" i="0" u="none" strike="noStrike" kern="1200" cap="none" spc="51" normalizeH="0" baseline="0" noProof="0" dirty="0">
              <a:ln>
                <a:noFill/>
              </a:ln>
              <a:solidFill>
                <a:srgbClr val="3DBBD7"/>
              </a:solidFill>
              <a:effectLst/>
              <a:uLnTx/>
              <a:uFillTx/>
              <a:latin typeface="Montserrat" panose="00000500000000000000" pitchFamily="2" charset="-52"/>
            </a:endParaRPr>
          </a:p>
        </p:txBody>
      </p:sp>
      <p:sp>
        <p:nvSpPr>
          <p:cNvPr id="22" name="Google Shape;13;p1">
            <a:extLst>
              <a:ext uri="{FF2B5EF4-FFF2-40B4-BE49-F238E27FC236}">
                <a16:creationId xmlns:a16="http://schemas.microsoft.com/office/drawing/2014/main" id="{5B0C09A6-BC16-432C-B784-962F71C5C632}"/>
              </a:ext>
            </a:extLst>
          </p:cNvPr>
          <p:cNvSpPr txBox="1">
            <a:spLocks/>
          </p:cNvSpPr>
          <p:nvPr/>
        </p:nvSpPr>
        <p:spPr>
          <a:xfrm>
            <a:off x="11525250" y="320737"/>
            <a:ext cx="328774" cy="1692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25398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00" b="0" i="0" u="none" strike="noStrike" cap="none" spc="0" normalizeH="0" baseline="0">
                <a:ln>
                  <a:noFill/>
                </a:ln>
                <a:solidFill>
                  <a:srgbClr val="999999"/>
                </a:solidFill>
                <a:effectLst/>
                <a:uFillTx/>
                <a:latin typeface="Montserrat" panose="00000500000000000000" pitchFamily="2" charset="-52"/>
                <a:ea typeface="Montserrat" panose="00000500000000000000" pitchFamily="2" charset="-52"/>
                <a:cs typeface="Montserrat" panose="00000500000000000000" pitchFamily="2" charset="-52"/>
                <a:sym typeface="Montserrat Regular"/>
              </a:defRPr>
            </a:lvl1pPr>
            <a:lvl2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marR="0" lvl="0" indent="25398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rgbClr val="999999"/>
              </a:solidFill>
              <a:effectLst/>
              <a:uLnTx/>
              <a:uFillTx/>
              <a:latin typeface="Montserrat" panose="00000500000000000000" pitchFamily="2" charset="-52"/>
              <a:sym typeface="Montserrat Regular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4554" y="134192"/>
            <a:ext cx="360000" cy="360000"/>
          </a:xfrm>
          <a:prstGeom prst="rect">
            <a:avLst/>
          </a:prstGeom>
          <a:solidFill>
            <a:srgbClr val="3DBB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C00F94D-BC1C-3E2D-AFDA-DE9C487C4CD2}"/>
              </a:ext>
            </a:extLst>
          </p:cNvPr>
          <p:cNvSpPr txBox="1"/>
          <p:nvPr/>
        </p:nvSpPr>
        <p:spPr>
          <a:xfrm>
            <a:off x="728038" y="5513222"/>
            <a:ext cx="22284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rgbClr val="FF0000"/>
                </a:solidFill>
                <a:latin typeface="Montserrat" panose="00000500000000000000" pitchFamily="2" charset="-52"/>
              </a:rPr>
              <a:t>* предварительный этап</a:t>
            </a:r>
          </a:p>
        </p:txBody>
      </p:sp>
    </p:spTree>
    <p:extLst>
      <p:ext uri="{BB962C8B-B14F-4D97-AF65-F5344CB8AC3E}">
        <p14:creationId xmlns:p14="http://schemas.microsoft.com/office/powerpoint/2010/main" val="309835928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610</TotalTime>
  <Words>98</Words>
  <Application>Microsoft Office PowerPoint</Application>
  <PresentationFormat>Широкоэкранный</PresentationFormat>
  <Paragraphs>54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Montserrat</vt:lpstr>
      <vt:lpstr>Montserrat Regular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Лидлейн Егор Михайлович</dc:creator>
  <cp:lastModifiedBy>Мария Левицкая</cp:lastModifiedBy>
  <cp:revision>25</cp:revision>
  <dcterms:created xsi:type="dcterms:W3CDTF">2026-08-11T08:04:19Z</dcterms:created>
  <dcterms:modified xsi:type="dcterms:W3CDTF">2026-08-18T14:00:24Z</dcterms:modified>
</cp:coreProperties>
</file>