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58" r:id="rId5"/>
    <p:sldId id="274" r:id="rId6"/>
    <p:sldId id="275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9" userDrawn="1">
          <p15:clr>
            <a:srgbClr val="A4A3A4"/>
          </p15:clr>
        </p15:guide>
        <p15:guide id="2" pos="121" userDrawn="1">
          <p15:clr>
            <a:srgbClr val="A4A3A4"/>
          </p15:clr>
        </p15:guide>
        <p15:guide id="3" orient="horz" pos="252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0E4"/>
    <a:srgbClr val="E6DFE6"/>
    <a:srgbClr val="EDEDF0"/>
    <a:srgbClr val="EA616B"/>
    <a:srgbClr val="56AA9C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3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456" y="108"/>
      </p:cViewPr>
      <p:guideLst>
        <p:guide orient="horz" pos="119"/>
        <p:guide pos="121"/>
        <p:guide orient="horz" pos="252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742B10-BA60-4381-B25B-07E9FA33DB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0BE99C6-7862-4335-B042-2CF7B0E44B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1D2860-0101-4124-96CE-C93305A06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17A85-33C0-4EFC-B212-12FD3F251171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F4138C-9CE7-4767-9AE3-81EEEC7A0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6488F-2BB4-499B-8B41-6E21A880C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C3A8A-936C-4DED-9099-FDCF59667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818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1843A6-6F35-4D6F-92E6-7A4788994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C47DCD-E0D5-40CF-BDF3-0A438895B2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037867-F119-4369-9DD2-C0DBD419A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17A85-33C0-4EFC-B212-12FD3F251171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95E643-C979-40B7-9688-71741240D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7A28D5-A27B-430C-AD72-5D5E22506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C3A8A-936C-4DED-9099-FDCF59667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306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AFEC6E-C331-4A19-8063-5F34B0B2C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CE0B4A-753C-4F69-97E0-5E65F0954B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4CE7F8-E442-496E-A100-D77D109BD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17A85-33C0-4EFC-B212-12FD3F251171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E1BC4B4-C713-4D2A-A95A-2E71BE8EE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7D3E07-1222-4632-9949-76D92AE2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C3A8A-936C-4DED-9099-FDCF59667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151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1144E0-A162-4692-B046-0C6870C59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5C2BA6-99B3-4964-A98E-861EA73976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BB0BA49-03F4-4CA9-BEE1-AD01DC4DD9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AF357F5-5D92-4E47-ADC4-5250F6083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17A85-33C0-4EFC-B212-12FD3F251171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0838D94-F9A3-4B59-B1CC-C95CAA20B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E887186-E69B-4BBD-852A-E6D612DAB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C3A8A-936C-4DED-9099-FDCF59667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761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56E054-B6BE-4E28-A4AA-829A7D11B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74730D-9FCC-43A0-BA11-0B92C39D95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24E7C1-3CEE-474D-96E0-B9CE31CE02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43FA08F-3200-4B22-B8C0-3C35C377B0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7A71686-2479-46E6-879A-B15250FF50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A8B6885-7C2E-4099-BE07-2EA8126D9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17A85-33C0-4EFC-B212-12FD3F251171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3100784-6314-4FD5-9A38-8132F2071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F8723B4-93C7-4F92-8363-CEF59727D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C3A8A-936C-4DED-9099-FDCF59667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610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288815-87B4-4717-876C-9D53D20DF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3681AEF-2D53-4338-8265-B5A465776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17A85-33C0-4EFC-B212-12FD3F251171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7809F4C-FE3B-4E2F-8563-61E28CB07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CEC1C13-47ED-4B79-9E35-E7022C84A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C3A8A-936C-4DED-9099-FDCF59667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740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5E7F1DB-A06B-45DA-8571-CE597F89E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17A85-33C0-4EFC-B212-12FD3F251171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9D3644F-3F75-462E-AB44-CA6A6D87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E25CC-CFB2-40D4-BED8-3D610B42E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C3A8A-936C-4DED-9099-FDCF59667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522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211BCC-5F7C-4B4A-902E-67F071D53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063537-EAF8-4459-82F3-0459F239D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A152F46-96D9-45E6-BDDB-36F30B754C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2B0BCAE-ECB7-4967-A41C-58392E99B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17A85-33C0-4EFC-B212-12FD3F251171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508A438-F3B7-4DEA-845D-0491FA567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807756F-3349-40B9-9717-1D4AB5D72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C3A8A-936C-4DED-9099-FDCF59667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877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5BF262-EB23-4592-97D5-BECA0EE25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64210AF-C009-44E4-9C40-78C892BC5B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9CD9EC0-87B1-4C2F-8620-1A21BCA490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78AAFE7-C43F-416A-8EBD-E3CFB0F7D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17A85-33C0-4EFC-B212-12FD3F251171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D799A78-6CB7-4DF7-8D9C-A0A844CCF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9274A5-94A0-4350-8ADD-C2A7AC55D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C3A8A-936C-4DED-9099-FDCF59667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818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4C669B-2A1D-485F-9A90-D350C8DAD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3A13E86-EAF4-4996-AC0A-BDCAFAC2B4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25528A-E226-424E-B219-FB0C73C51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17A85-33C0-4EFC-B212-12FD3F251171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583F11-A2D0-4CD3-958C-4446EBBFA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D87B93-8552-4380-8B69-6CB63132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C3A8A-936C-4DED-9099-FDCF59667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26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418E46A-9DCF-44C0-AE7A-64910839C5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CEB6380-A954-4D9B-B7E4-B574D1CAD8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C23435-DA77-4D5C-8F36-EBF25B5B7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17A85-33C0-4EFC-B212-12FD3F251171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8DB3DA-94E0-4599-BB4E-EBB43B9E9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3C6BE4-085D-463D-ABF7-60E1080DE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C3A8A-936C-4DED-9099-FDCF59667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234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A6D6A5-A8D2-47A1-B71E-52CF996C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2A69B2-B5E0-4188-9290-2C06560A5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7D769E-09CB-45A7-AFE0-F9B1CB3A24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B17A85-33C0-4EFC-B212-12FD3F251171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A97253-E595-426B-8A9C-C29D92E370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7A5B25-817E-4C68-92E1-51FD819EEB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C3A8A-936C-4DED-9099-FDCF59667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36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9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rutube.ru/video/e04f85d5c9cd164ca4538f03151cf760/" TargetMode="External"/><Relationship Id="rId5" Type="http://schemas.openxmlformats.org/officeDocument/2006/relationships/image" Target="../media/image4.svg"/><Relationship Id="rId10" Type="http://schemas.openxmlformats.org/officeDocument/2006/relationships/hyperlink" Target="https://rutube.ru/video/45dfbb2f099e12b5dc4739ea0c8c1331/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5.wdp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E8EC32-9E27-4480-8E67-9442D7A5D0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7817" y="1223883"/>
            <a:ext cx="6733159" cy="325932"/>
          </a:xfrm>
        </p:spPr>
        <p:txBody>
          <a:bodyPr anchor="ctr">
            <a:noAutofit/>
          </a:bodyPr>
          <a:lstStyle/>
          <a:p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</a:rPr>
              <a:t>Сценарий классного часа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E93F8A-0163-4677-A62E-324FBE257F64}"/>
              </a:ext>
            </a:extLst>
          </p:cNvPr>
          <p:cNvSpPr txBox="1"/>
          <p:nvPr/>
        </p:nvSpPr>
        <p:spPr>
          <a:xfrm>
            <a:off x="895133" y="1576451"/>
            <a:ext cx="9918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56AA9C"/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 «Уроки цифровой грамотности»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D0C1C24-035C-4FF0-B260-990A2B8CD3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14333" y="181881"/>
            <a:ext cx="2450701" cy="949424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0CAB3BA-3D91-495C-87DA-81216223D6AD}"/>
              </a:ext>
            </a:extLst>
          </p:cNvPr>
          <p:cNvSpPr/>
          <p:nvPr/>
        </p:nvSpPr>
        <p:spPr>
          <a:xfrm>
            <a:off x="192087" y="3573463"/>
            <a:ext cx="4526561" cy="2060654"/>
          </a:xfrm>
          <a:prstGeom prst="roundRect">
            <a:avLst/>
          </a:prstGeom>
          <a:noFill/>
          <a:ln>
            <a:solidFill>
              <a:srgbClr val="56AA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FD22C1F-A67B-4394-A67D-9C5D71058E95}"/>
              </a:ext>
            </a:extLst>
          </p:cNvPr>
          <p:cNvSpPr/>
          <p:nvPr/>
        </p:nvSpPr>
        <p:spPr>
          <a:xfrm>
            <a:off x="895133" y="2362349"/>
            <a:ext cx="289904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EA616B"/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СРОКИ ПРОВЕДЕНИЯ</a:t>
            </a:r>
          </a:p>
          <a:p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НОЯБРЬ 2026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F40E5476-9953-42DC-B4AE-C3DDE31C75C8}"/>
              </a:ext>
            </a:extLst>
          </p:cNvPr>
          <p:cNvSpPr/>
          <p:nvPr/>
        </p:nvSpPr>
        <p:spPr>
          <a:xfrm>
            <a:off x="3983338" y="2271825"/>
            <a:ext cx="3451134" cy="1120198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3B008AF-843A-46FA-996F-78D71B859EFF}"/>
              </a:ext>
            </a:extLst>
          </p:cNvPr>
          <p:cNvSpPr/>
          <p:nvPr/>
        </p:nvSpPr>
        <p:spPr>
          <a:xfrm>
            <a:off x="4518892" y="2295122"/>
            <a:ext cx="289904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EA616B"/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ЦЕЛЕВАЯ АУДИТОРИЯ</a:t>
            </a:r>
          </a:p>
          <a:p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обучающиеся 1-4 классов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6C7E769-BCCD-4EF9-9A50-7E77BE25E05E}"/>
              </a:ext>
            </a:extLst>
          </p:cNvPr>
          <p:cNvSpPr/>
          <p:nvPr/>
        </p:nvSpPr>
        <p:spPr>
          <a:xfrm>
            <a:off x="8446625" y="2295122"/>
            <a:ext cx="3712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EA616B"/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МИШЕНЬ ПРОФИЛАКТИКИ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91D271A-F90E-4363-B2FD-4E62FD5DC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4408" y="3829839"/>
            <a:ext cx="2797592" cy="30281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7C5720A-B737-4759-9177-BD515CFDC4B6}"/>
              </a:ext>
            </a:extLst>
          </p:cNvPr>
          <p:cNvSpPr/>
          <p:nvPr/>
        </p:nvSpPr>
        <p:spPr>
          <a:xfrm>
            <a:off x="4456228" y="2756394"/>
            <a:ext cx="3246021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56AA9C"/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ВЕДУЩИЙ</a:t>
            </a:r>
          </a:p>
          <a:p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классный руководитель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B80052D-44B7-46CF-BE8C-7F9A2DCC1E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7111" y="2325098"/>
            <a:ext cx="461480" cy="425047"/>
          </a:xfrm>
          <a:prstGeom prst="rect">
            <a:avLst/>
          </a:prstGeom>
        </p:spPr>
      </p:pic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FDA63326-E9F7-4788-809F-A353D27E4D2F}"/>
              </a:ext>
            </a:extLst>
          </p:cNvPr>
          <p:cNvSpPr/>
          <p:nvPr/>
        </p:nvSpPr>
        <p:spPr>
          <a:xfrm>
            <a:off x="7813589" y="2270711"/>
            <a:ext cx="4186323" cy="1120198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D3E9BF32-59A8-40B1-ACCB-47D90BB8571B}"/>
              </a:ext>
            </a:extLst>
          </p:cNvPr>
          <p:cNvSpPr/>
          <p:nvPr/>
        </p:nvSpPr>
        <p:spPr>
          <a:xfrm>
            <a:off x="192088" y="2268493"/>
            <a:ext cx="3451134" cy="1120198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0FD0649A-F2BE-499F-B7ED-31C2A524BD21}"/>
              </a:ext>
            </a:extLst>
          </p:cNvPr>
          <p:cNvSpPr/>
          <p:nvPr/>
        </p:nvSpPr>
        <p:spPr>
          <a:xfrm>
            <a:off x="4891135" y="3573462"/>
            <a:ext cx="6889450" cy="2060655"/>
          </a:xfrm>
          <a:prstGeom prst="roundRect">
            <a:avLst/>
          </a:prstGeom>
          <a:noFill/>
          <a:ln>
            <a:solidFill>
              <a:srgbClr val="56AA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78D8D007-5305-4CBB-8DFD-BAB394313C3F}"/>
              </a:ext>
            </a:extLst>
          </p:cNvPr>
          <p:cNvSpPr/>
          <p:nvPr/>
        </p:nvSpPr>
        <p:spPr>
          <a:xfrm>
            <a:off x="411415" y="3682838"/>
            <a:ext cx="4265992" cy="1250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ea typeface="Aptos"/>
                <a:cs typeface="Times New Roman" panose="02020603050405020304" pitchFamily="18" charset="0"/>
              </a:rPr>
              <a:t>Общие организационные моменты</a:t>
            </a:r>
            <a:endParaRPr lang="ru-RU" sz="1200" kern="100" dirty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52"/>
              <a:ea typeface="Aptos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ea typeface="Aptos"/>
                <a:cs typeface="Times New Roman" panose="02020603050405020304" pitchFamily="18" charset="0"/>
              </a:rPr>
              <a:t>Место:</a:t>
            </a:r>
            <a:r>
              <a:rPr lang="ru-RU" sz="1200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ea typeface="Aptos"/>
                <a:cs typeface="Times New Roman" panose="02020603050405020304" pitchFamily="18" charset="0"/>
              </a:rPr>
              <a:t> школьный кабинет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ea typeface="Aptos"/>
                <a:cs typeface="Times New Roman" panose="02020603050405020304" pitchFamily="18" charset="0"/>
              </a:rPr>
              <a:t>Оборудование: </a:t>
            </a:r>
            <a:r>
              <a:rPr lang="ru-RU" sz="1200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ea typeface="Aptos"/>
                <a:cs typeface="Times New Roman" panose="02020603050405020304" pitchFamily="18" charset="0"/>
              </a:rPr>
              <a:t>доска МЭШ</a:t>
            </a:r>
          </a:p>
          <a:p>
            <a:pPr marL="342900" indent="-342900" algn="just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b="1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Montserrat" panose="00000500000000000000" pitchFamily="2" charset="-52"/>
                <a:ea typeface="Aptos"/>
                <a:cs typeface="Times New Roman" panose="02020603050405020304" pitchFamily="18" charset="0"/>
              </a:rPr>
              <a:t>Методические материалы:</a:t>
            </a:r>
          </a:p>
          <a:p>
            <a:pPr algn="just">
              <a:lnSpc>
                <a:spcPct val="107000"/>
              </a:lnSpc>
              <a:buSzPts val="1000"/>
              <a:tabLst>
                <a:tab pos="457200" algn="l"/>
              </a:tabLst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наклейки-стикеры, ватман для общего плаката</a:t>
            </a:r>
          </a:p>
          <a:p>
            <a:pPr marL="342900" indent="-342900" algn="just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1200" kern="1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Montserrat" panose="00000500000000000000" pitchFamily="2" charset="-52"/>
              <a:ea typeface="Aptos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136C6647-27AD-43DF-9470-57498D72264B}"/>
              </a:ext>
            </a:extLst>
          </p:cNvPr>
          <p:cNvSpPr/>
          <p:nvPr/>
        </p:nvSpPr>
        <p:spPr>
          <a:xfrm>
            <a:off x="5650302" y="3672174"/>
            <a:ext cx="4958256" cy="474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ea typeface="Aptos"/>
                <a:cs typeface="Times New Roman" panose="02020603050405020304" pitchFamily="18" charset="0"/>
              </a:rPr>
              <a:t>Задачи занятия</a:t>
            </a:r>
          </a:p>
          <a:p>
            <a:endParaRPr lang="ru-RU" sz="1200" dirty="0">
              <a:solidFill>
                <a:srgbClr val="595959"/>
              </a:solidFill>
              <a:latin typeface="Montserrat" panose="00000500000000000000" pitchFamily="2" charset="-52"/>
            </a:endParaRPr>
          </a:p>
        </p:txBody>
      </p:sp>
      <p:pic>
        <p:nvPicPr>
          <p:cNvPr id="33" name="Рисунок 32" descr="Мужской профиль">
            <a:extLst>
              <a:ext uri="{FF2B5EF4-FFF2-40B4-BE49-F238E27FC236}">
                <a16:creationId xmlns:a16="http://schemas.microsoft.com/office/drawing/2014/main" id="{4BB06564-8D3B-4EA4-B4D2-DEFEFAC5BB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09439" y="2775927"/>
            <a:ext cx="441826" cy="441826"/>
          </a:xfrm>
          <a:prstGeom prst="rect">
            <a:avLst/>
          </a:prstGeom>
        </p:spPr>
      </p:pic>
      <p:pic>
        <p:nvPicPr>
          <p:cNvPr id="1026" name="Picture 2" descr="Календарь – Бесплатные иконки: ui">
            <a:extLst>
              <a:ext uri="{FF2B5EF4-FFF2-40B4-BE49-F238E27FC236}">
                <a16:creationId xmlns:a16="http://schemas.microsoft.com/office/drawing/2014/main" id="{192A214C-C9F0-4A9A-8883-0CFF73423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23" y="2351838"/>
            <a:ext cx="508292" cy="508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Красная мишень изображения — Бесплатная загрузка на Magnific ...">
            <a:extLst>
              <a:ext uri="{FF2B5EF4-FFF2-40B4-BE49-F238E27FC236}">
                <a16:creationId xmlns:a16="http://schemas.microsoft.com/office/drawing/2014/main" id="{E32B027E-B501-4118-9385-3B392F461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10" y="2303938"/>
            <a:ext cx="492708" cy="471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9D2AFA-6381-456B-8564-C00FB43E39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349" y="0"/>
            <a:ext cx="1810669" cy="160338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6919B61-8A38-4D0E-97DF-A8B934E749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97532" y="3725281"/>
            <a:ext cx="552770" cy="407891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FD1CE2D-9924-49D5-9E6A-099F220C6FE2}"/>
              </a:ext>
            </a:extLst>
          </p:cNvPr>
          <p:cNvSpPr/>
          <p:nvPr/>
        </p:nvSpPr>
        <p:spPr>
          <a:xfrm>
            <a:off x="8446625" y="2522167"/>
            <a:ext cx="326804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развивать базовые навыки безопасного поведения в интернете, умение сказать «нет» подозрительным предложениям онлайн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AAF67BB-6661-428B-B2D8-7B184B72412E}"/>
              </a:ext>
            </a:extLst>
          </p:cNvPr>
          <p:cNvSpPr/>
          <p:nvPr/>
        </p:nvSpPr>
        <p:spPr>
          <a:xfrm>
            <a:off x="5708905" y="3948331"/>
            <a:ext cx="468592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познакомить с понятиями «личные данные», «опасный собеседник», «вирус»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объяснить основные правила использования интернета (почему нельзя публиковать свой номер телефона, адрес и пароли)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научить простым правилам отказа в интернете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закрепить алгоритм действий при подозрительном сообщении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1CC36C4-8198-4722-87B6-C35496497220}"/>
              </a:ext>
            </a:extLst>
          </p:cNvPr>
          <p:cNvSpPr/>
          <p:nvPr/>
        </p:nvSpPr>
        <p:spPr>
          <a:xfrm>
            <a:off x="411415" y="5844759"/>
            <a:ext cx="880341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  <a:hlinkClick r:id="rId10"/>
              </a:rPr>
              <a:t>Мультфильм про безопасность в интернете «</a:t>
            </a:r>
            <a:r>
              <a:rPr lang="ru-RU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  <a:hlinkClick r:id="rId10"/>
              </a:rPr>
              <a:t>Фиксики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  <a:hlinkClick r:id="rId10"/>
              </a:rPr>
              <a:t>»</a:t>
            </a:r>
            <a:endParaRPr lang="ru-RU" sz="1100" dirty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52"/>
              <a:cs typeface="Golos Text" panose="020B0503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  <a:hlinkClick r:id="rId11"/>
              </a:rPr>
              <a:t>Мультфильм про безопасность в интернете</a:t>
            </a:r>
            <a:endParaRPr lang="ru-RU" sz="1100" dirty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52"/>
              <a:cs typeface="Golos Text" panose="020B0503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651244D-21AA-4793-9500-C1939F518137}"/>
              </a:ext>
            </a:extLst>
          </p:cNvPr>
          <p:cNvSpPr/>
          <p:nvPr/>
        </p:nvSpPr>
        <p:spPr>
          <a:xfrm>
            <a:off x="411415" y="5658068"/>
            <a:ext cx="2023311" cy="2786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Полезные материалы</a:t>
            </a:r>
          </a:p>
        </p:txBody>
      </p:sp>
      <p:sp>
        <p:nvSpPr>
          <p:cNvPr id="31" name="Rectangle 6">
            <a:extLst>
              <a:ext uri="{FF2B5EF4-FFF2-40B4-BE49-F238E27FC236}">
                <a16:creationId xmlns:a16="http://schemas.microsoft.com/office/drawing/2014/main" id="{4D04BC45-5E4E-4749-9E46-8FDAAE48801B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78415" y="6338870"/>
            <a:ext cx="9600423" cy="45719"/>
          </a:xfrm>
          <a:prstGeom prst="rect">
            <a:avLst/>
          </a:prstGeom>
          <a:gradFill flip="none" rotWithShape="1">
            <a:gsLst>
              <a:gs pos="0">
                <a:srgbClr val="56AA9C">
                  <a:tint val="66000"/>
                  <a:satMod val="160000"/>
                </a:srgbClr>
              </a:gs>
              <a:gs pos="50000">
                <a:srgbClr val="56AA9C">
                  <a:tint val="44500"/>
                  <a:satMod val="160000"/>
                </a:srgbClr>
              </a:gs>
              <a:gs pos="100000">
                <a:srgbClr val="56AA9C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9525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2" name="Picture 4" descr="Ссылка на сайт – Бесплатные иконки: мультимедиа">
            <a:extLst>
              <a:ext uri="{FF2B5EF4-FFF2-40B4-BE49-F238E27FC236}">
                <a16:creationId xmlns:a16="http://schemas.microsoft.com/office/drawing/2014/main" id="{7D4073DA-8752-40D1-8729-DEBA28DB9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68" y="5749978"/>
            <a:ext cx="315747" cy="315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5078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344D02-9BAB-43D2-9E84-F10934514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78" y="127173"/>
            <a:ext cx="2922071" cy="461665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56AA9C"/>
                </a:solidFill>
                <a:latin typeface="Montserrat" panose="00000500000000000000" pitchFamily="2" charset="-52"/>
              </a:rPr>
              <a:t>Ход занятия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9FD191D-0A02-46FD-8DB3-E22392CB8F9A}"/>
              </a:ext>
            </a:extLst>
          </p:cNvPr>
          <p:cNvSpPr/>
          <p:nvPr/>
        </p:nvSpPr>
        <p:spPr>
          <a:xfrm>
            <a:off x="468023" y="664591"/>
            <a:ext cx="5175389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Приветствие и настрой класса — 3 минуты</a:t>
            </a:r>
            <a:endParaRPr lang="ru-RU" sz="1100" b="1" dirty="0">
              <a:latin typeface="Montserrat" panose="00000500000000000000" pitchFamily="2" charset="-52"/>
            </a:endParaRPr>
          </a:p>
          <a:p>
            <a:pPr algn="just"/>
            <a:r>
              <a:rPr lang="ru-RU" sz="1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Учитель:</a:t>
            </a:r>
          </a:p>
          <a:p>
            <a:pPr algn="just"/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Ребята, поднимите руку, кто сегодня уже заходил в интернет? (дети поднимают руки) Отлично! Почти все.</a:t>
            </a:r>
          </a:p>
          <a:p>
            <a:pPr algn="just"/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Интернет — это как большая игровая площадка. Там можно играть, рисовать, веселиться с друзьями. Но как и на игровой площадке, в интернете есть свои правила безопасного поведения!</a:t>
            </a:r>
          </a:p>
          <a:p>
            <a:pPr algn="just"/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Сегодня мы как раз и разберёмся: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где можно играть смело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что делать, если кто-то просит твой пароль или телефон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и как не попасть в “ловушку”, даже если очень интересно</a:t>
            </a:r>
          </a:p>
          <a:p>
            <a:pPr algn="just"/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Наше занятие — как секретный квест. В конце вы точно будете знать, как обезопасить себя в Сети. Готовы? </a:t>
            </a:r>
          </a:p>
          <a:p>
            <a:pPr algn="just"/>
            <a:endParaRPr lang="ru-RU" sz="1100" dirty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52"/>
              <a:cs typeface="Golos Text" panose="020B0503020202020204" pitchFamily="34" charset="0"/>
            </a:endParaRPr>
          </a:p>
          <a:p>
            <a:pPr algn="just"/>
            <a:r>
              <a:rPr lang="ru-RU" sz="1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Вопрос классу: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Давайте подумаем: "Безопасный интернет — это..."</a:t>
            </a:r>
            <a:endParaRPr lang="ru-RU" sz="1100" dirty="0">
              <a:highlight>
                <a:srgbClr val="FFFF00"/>
              </a:highlight>
              <a:latin typeface="Montserrat" panose="00000500000000000000" pitchFamily="2" charset="-52"/>
            </a:endParaRPr>
          </a:p>
          <a:p>
            <a:pPr algn="just"/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Ответы фиксируются на ватмане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414DA2D9-7DD2-481D-88FE-91B8240C9C1F}"/>
              </a:ext>
            </a:extLst>
          </p:cNvPr>
          <p:cNvSpPr/>
          <p:nvPr/>
        </p:nvSpPr>
        <p:spPr>
          <a:xfrm>
            <a:off x="304799" y="652335"/>
            <a:ext cx="5338614" cy="3028466"/>
          </a:xfrm>
          <a:prstGeom prst="roundRect">
            <a:avLst>
              <a:gd name="adj" fmla="val 11121"/>
            </a:avLst>
          </a:prstGeom>
          <a:noFill/>
          <a:ln>
            <a:solidFill>
              <a:srgbClr val="56AA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AE976CA1-CDE2-4EDD-AF14-CE7627B24422}"/>
              </a:ext>
            </a:extLst>
          </p:cNvPr>
          <p:cNvSpPr/>
          <p:nvPr/>
        </p:nvSpPr>
        <p:spPr>
          <a:xfrm>
            <a:off x="96017" y="511719"/>
            <a:ext cx="434660" cy="377320"/>
          </a:xfrm>
          <a:prstGeom prst="ellipse">
            <a:avLst/>
          </a:prstGeom>
          <a:solidFill>
            <a:srgbClr val="56A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2C75291-C5AC-4CFE-84A7-393A0588FDAA}"/>
              </a:ext>
            </a:extLst>
          </p:cNvPr>
          <p:cNvSpPr/>
          <p:nvPr/>
        </p:nvSpPr>
        <p:spPr>
          <a:xfrm>
            <a:off x="175663" y="511719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Montserrat" panose="00000500000000000000" pitchFamily="2" charset="-52"/>
              </a:rPr>
              <a:t>1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: скругленные углы 8">
            <a:extLst>
              <a:ext uri="{FF2B5EF4-FFF2-40B4-BE49-F238E27FC236}">
                <a16:creationId xmlns:a16="http://schemas.microsoft.com/office/drawing/2014/main" id="{3E6C5CAE-C23F-DF26-9D08-B72C7907B63F}"/>
              </a:ext>
            </a:extLst>
          </p:cNvPr>
          <p:cNvSpPr/>
          <p:nvPr/>
        </p:nvSpPr>
        <p:spPr>
          <a:xfrm>
            <a:off x="6043347" y="682264"/>
            <a:ext cx="5843853" cy="2998538"/>
          </a:xfrm>
          <a:prstGeom prst="roundRect">
            <a:avLst>
              <a:gd name="adj" fmla="val 4355"/>
            </a:avLst>
          </a:prstGeom>
          <a:noFill/>
          <a:ln>
            <a:solidFill>
              <a:srgbClr val="56AA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47A3964D-9BE6-9D98-AE2A-063A6966EAC6}"/>
              </a:ext>
            </a:extLst>
          </p:cNvPr>
          <p:cNvSpPr/>
          <p:nvPr/>
        </p:nvSpPr>
        <p:spPr>
          <a:xfrm>
            <a:off x="5706066" y="588838"/>
            <a:ext cx="434660" cy="377320"/>
          </a:xfrm>
          <a:prstGeom prst="ellipse">
            <a:avLst/>
          </a:prstGeom>
          <a:solidFill>
            <a:srgbClr val="56A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D1C1B73-A9A6-627B-A8A8-BCDA4AB867D9}"/>
              </a:ext>
            </a:extLst>
          </p:cNvPr>
          <p:cNvSpPr/>
          <p:nvPr/>
        </p:nvSpPr>
        <p:spPr>
          <a:xfrm>
            <a:off x="5757151" y="588838"/>
            <a:ext cx="3209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Montserrat" panose="00000500000000000000" pitchFamily="2" charset="-52"/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5030E66-CE9D-BE13-1B89-A1926DC437D8}"/>
              </a:ext>
            </a:extLst>
          </p:cNvPr>
          <p:cNvSpPr/>
          <p:nvPr/>
        </p:nvSpPr>
        <p:spPr>
          <a:xfrm>
            <a:off x="6095999" y="703703"/>
            <a:ext cx="5524501" cy="2511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Разбор кейса: «Как подружиться с интернетом без риска?» — 7 минут</a:t>
            </a:r>
          </a:p>
          <a:p>
            <a:pPr algn="just"/>
            <a:endParaRPr lang="ru-RU" sz="1200" b="1" kern="100" dirty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  <a:p>
            <a:pPr algn="just"/>
            <a:r>
              <a:rPr lang="ru-RU" sz="1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Учитель: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Ребята, а знаете ли вы, что опасности в интернете можно избежать, если быть осторожным? Представьте себе историю про Машу</a:t>
            </a:r>
          </a:p>
          <a:p>
            <a:pPr algn="just"/>
            <a:r>
              <a:rPr lang="ru-RU" sz="1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Вопросы классу: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 Что должна была сделать Маша?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Можно ли давать пароль незнакомым? Почему?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Кому можно рассказывать о подозрительных сообщениях? </a:t>
            </a:r>
          </a:p>
          <a:p>
            <a:pPr algn="just"/>
            <a:endParaRPr lang="ru-RU" sz="1100" dirty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52"/>
              <a:cs typeface="Golos Text" panose="020B0503020202020204" pitchFamily="34" charset="0"/>
            </a:endParaRPr>
          </a:p>
          <a:p>
            <a:pPr algn="just"/>
            <a:r>
              <a:rPr lang="ru-RU" sz="1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Вывод: 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Если кто-то просит пароль, номер телефона, адрес или просит прислать фото — это красный флажок. Нужно сразу сказать взрослому!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6C21F3EA-D0EA-4DF4-9869-0AD0A1C4A0DC}"/>
              </a:ext>
            </a:extLst>
          </p:cNvPr>
          <p:cNvSpPr/>
          <p:nvPr/>
        </p:nvSpPr>
        <p:spPr>
          <a:xfrm>
            <a:off x="433653" y="3788027"/>
            <a:ext cx="5071797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Интерактивное задание «Светофор безопасности» — 5 минут</a:t>
            </a:r>
          </a:p>
          <a:p>
            <a:pPr algn="just"/>
            <a:r>
              <a:rPr lang="ru-RU" sz="1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Учитель:</a:t>
            </a:r>
          </a:p>
          <a:p>
            <a:pPr algn="just"/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А сейчас давайте поиграем в "Светофор". Если я называю действие, которое можно делать в интернете, – вы топаете ногами (зелёный свет). Если действие опасное – хлопаете в ладоши (красный свет)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посмотреть на сайте мультик, который разрешили родители (топаем)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отправить свой пароль другу по переписке (хлопаем)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спросить у мамы, можно ли скачать игру (топаем)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написать незнакомцу, где ты живёшь (хлопаем)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поставить на </a:t>
            </a:r>
            <a:r>
              <a:rPr lang="ru-RU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аватарку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 фото с лицом, но без фамилии (топаем, если родители не против)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кликнуть на яркую картинку «ты выиграл миллион» (хлопаем)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рассказать папе, что в игре тебя просят прислать подарок (топаем)</a:t>
            </a: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410686DC-D767-4233-BC6F-3EBCEDCC0A59}"/>
              </a:ext>
            </a:extLst>
          </p:cNvPr>
          <p:cNvSpPr/>
          <p:nvPr/>
        </p:nvSpPr>
        <p:spPr>
          <a:xfrm>
            <a:off x="270429" y="3775771"/>
            <a:ext cx="5338614" cy="3028466"/>
          </a:xfrm>
          <a:prstGeom prst="roundRect">
            <a:avLst>
              <a:gd name="adj" fmla="val 11121"/>
            </a:avLst>
          </a:prstGeom>
          <a:noFill/>
          <a:ln>
            <a:solidFill>
              <a:srgbClr val="56AA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87EFCB69-3953-46FB-BC6D-B9FE01FC778B}"/>
              </a:ext>
            </a:extLst>
          </p:cNvPr>
          <p:cNvSpPr/>
          <p:nvPr/>
        </p:nvSpPr>
        <p:spPr>
          <a:xfrm>
            <a:off x="61647" y="3635155"/>
            <a:ext cx="434660" cy="377320"/>
          </a:xfrm>
          <a:prstGeom prst="ellipse">
            <a:avLst/>
          </a:prstGeom>
          <a:solidFill>
            <a:srgbClr val="56A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A61E4201-DCAE-4F33-B9FB-66E6AE2A1392}"/>
              </a:ext>
            </a:extLst>
          </p:cNvPr>
          <p:cNvSpPr/>
          <p:nvPr/>
        </p:nvSpPr>
        <p:spPr>
          <a:xfrm>
            <a:off x="128134" y="3635155"/>
            <a:ext cx="3209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Montserrat" panose="00000500000000000000" pitchFamily="2" charset="-52"/>
              </a:rPr>
              <a:t>3</a:t>
            </a:r>
          </a:p>
        </p:txBody>
      </p:sp>
      <p:sp>
        <p:nvSpPr>
          <p:cNvPr id="39" name="Прямоугольник: скругленные углы 8">
            <a:extLst>
              <a:ext uri="{FF2B5EF4-FFF2-40B4-BE49-F238E27FC236}">
                <a16:creationId xmlns:a16="http://schemas.microsoft.com/office/drawing/2014/main" id="{30342DF2-B2BB-412B-8671-8C7834137E6F}"/>
              </a:ext>
            </a:extLst>
          </p:cNvPr>
          <p:cNvSpPr/>
          <p:nvPr/>
        </p:nvSpPr>
        <p:spPr>
          <a:xfrm>
            <a:off x="6043347" y="3774228"/>
            <a:ext cx="5843853" cy="2998538"/>
          </a:xfrm>
          <a:prstGeom prst="roundRect">
            <a:avLst>
              <a:gd name="adj" fmla="val 4355"/>
            </a:avLst>
          </a:prstGeom>
          <a:noFill/>
          <a:ln>
            <a:solidFill>
              <a:srgbClr val="56AA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44ED532C-47A1-46C5-9B49-CF3899E6CD8C}"/>
              </a:ext>
            </a:extLst>
          </p:cNvPr>
          <p:cNvSpPr/>
          <p:nvPr/>
        </p:nvSpPr>
        <p:spPr>
          <a:xfrm>
            <a:off x="5706066" y="3680802"/>
            <a:ext cx="434660" cy="377320"/>
          </a:xfrm>
          <a:prstGeom prst="ellipse">
            <a:avLst/>
          </a:prstGeom>
          <a:solidFill>
            <a:srgbClr val="56A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AA6ED6B8-DA73-4A70-819D-7F34BE39CB64}"/>
              </a:ext>
            </a:extLst>
          </p:cNvPr>
          <p:cNvSpPr/>
          <p:nvPr/>
        </p:nvSpPr>
        <p:spPr>
          <a:xfrm>
            <a:off x="5757151" y="3680802"/>
            <a:ext cx="3209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Montserrat" panose="00000500000000000000" pitchFamily="2" charset="-52"/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26C04044-D65E-4A35-837B-3DC77E7D8B0D}"/>
              </a:ext>
            </a:extLst>
          </p:cNvPr>
          <p:cNvSpPr/>
          <p:nvPr/>
        </p:nvSpPr>
        <p:spPr>
          <a:xfrm>
            <a:off x="6095999" y="3795667"/>
            <a:ext cx="5791201" cy="277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Мини-сценки «Что я отвечу?» — 7 минут</a:t>
            </a:r>
          </a:p>
          <a:p>
            <a:pPr algn="just"/>
            <a:r>
              <a:rPr lang="ru-RU" sz="1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Учитель: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Вы большие молодцы, а теперь научимся давать безопасные ответы. Для этого поделимся на команды (по парам) и подумаем, что мы могли бы ответить, чтобы не попасть в неприятную ситуацию?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Учитель демонстрирует на доске ситуации (приложение)</a:t>
            </a:r>
          </a:p>
          <a:p>
            <a:pPr algn="just">
              <a:lnSpc>
                <a:spcPct val="107000"/>
              </a:lnSpc>
            </a:pPr>
            <a:r>
              <a:rPr lang="ru-RU" sz="1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Вопросы классу:</a:t>
            </a:r>
          </a:p>
          <a:p>
            <a:pPr algn="just"/>
            <a:r>
              <a:rPr lang="ru-RU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Ситуация 1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 </a:t>
            </a:r>
            <a:r>
              <a:rPr lang="ru-RU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варианты ответов: 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«Я не знаю тебя. Номер я не скажу!»,  «Спроси у мамы сам, а я пойду позову взрослого», «Я не даю номер незнакомым людям».</a:t>
            </a:r>
          </a:p>
          <a:p>
            <a:pPr algn="just"/>
            <a:r>
              <a:rPr lang="ru-RU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Ситуация 2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 </a:t>
            </a:r>
            <a:r>
              <a:rPr lang="ru-RU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варианты ответов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: «Это обман! Я закрою окно», «Я не ввожу пароли, где попало».,  «Позову учителя, чтобы проверить».</a:t>
            </a:r>
          </a:p>
          <a:p>
            <a:pPr algn="just"/>
            <a:r>
              <a:rPr lang="ru-RU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Ситуация 3 варианты ответов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: «Давай лучше я приду к тебе в гости, и мы пройдём вместе», «Мне нельзя никому давать пароль, даже друзьям»</a:t>
            </a:r>
          </a:p>
        </p:txBody>
      </p:sp>
    </p:spTree>
    <p:extLst>
      <p:ext uri="{BB962C8B-B14F-4D97-AF65-F5344CB8AC3E}">
        <p14:creationId xmlns:p14="http://schemas.microsoft.com/office/powerpoint/2010/main" val="2006751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344D02-9BAB-43D2-9E84-F10934514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78" y="127173"/>
            <a:ext cx="2922071" cy="461665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56AA9C"/>
                </a:solidFill>
                <a:latin typeface="Montserrat" panose="00000500000000000000" pitchFamily="2" charset="-52"/>
              </a:rPr>
              <a:t>Ход занятия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9FD191D-0A02-46FD-8DB3-E22392CB8F9A}"/>
              </a:ext>
            </a:extLst>
          </p:cNvPr>
          <p:cNvSpPr/>
          <p:nvPr/>
        </p:nvSpPr>
        <p:spPr>
          <a:xfrm>
            <a:off x="468023" y="664591"/>
            <a:ext cx="5175389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kern="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Физминутка</a:t>
            </a:r>
            <a:r>
              <a:rPr lang="ru-RU" sz="1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«Полезно-вредно» — 3 минуты</a:t>
            </a:r>
          </a:p>
          <a:p>
            <a:pPr algn="just"/>
            <a:endParaRPr lang="ru-RU" sz="1200" b="1" kern="100" dirty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  <a:p>
            <a:pPr algn="just"/>
            <a:r>
              <a:rPr lang="ru-RU" sz="1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Учитель:</a:t>
            </a:r>
          </a:p>
          <a:p>
            <a:pPr algn="just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Давайте немного разомнемся. Если я говорю "полезно" — мы встаём и поднимаем руки вверх. Если "вредно" – приседаем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каждое утро проверять телефон перед учёбой (приседаем – вредно, отвлекает)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играть в игры не больше 30 минут в день (встаём)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сидеть в интернете до ночи (приседаем)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смотреть с родителями познавательные видео (встаём)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отвечать на все подряд сообщения от незнакомцев (приседаем)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звонить бабушке по видеосвязи (встаём)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414DA2D9-7DD2-481D-88FE-91B8240C9C1F}"/>
              </a:ext>
            </a:extLst>
          </p:cNvPr>
          <p:cNvSpPr/>
          <p:nvPr/>
        </p:nvSpPr>
        <p:spPr>
          <a:xfrm>
            <a:off x="304799" y="652335"/>
            <a:ext cx="5338614" cy="3028466"/>
          </a:xfrm>
          <a:prstGeom prst="roundRect">
            <a:avLst>
              <a:gd name="adj" fmla="val 11121"/>
            </a:avLst>
          </a:prstGeom>
          <a:noFill/>
          <a:ln>
            <a:solidFill>
              <a:srgbClr val="56AA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AE976CA1-CDE2-4EDD-AF14-CE7627B24422}"/>
              </a:ext>
            </a:extLst>
          </p:cNvPr>
          <p:cNvSpPr/>
          <p:nvPr/>
        </p:nvSpPr>
        <p:spPr>
          <a:xfrm>
            <a:off x="96017" y="511719"/>
            <a:ext cx="434660" cy="377320"/>
          </a:xfrm>
          <a:prstGeom prst="ellipse">
            <a:avLst/>
          </a:prstGeom>
          <a:solidFill>
            <a:srgbClr val="56A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2C75291-C5AC-4CFE-84A7-393A0588FDAA}"/>
              </a:ext>
            </a:extLst>
          </p:cNvPr>
          <p:cNvSpPr/>
          <p:nvPr/>
        </p:nvSpPr>
        <p:spPr>
          <a:xfrm>
            <a:off x="175663" y="511719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Montserrat" panose="00000500000000000000" pitchFamily="2" charset="-52"/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: скругленные углы 8">
            <a:extLst>
              <a:ext uri="{FF2B5EF4-FFF2-40B4-BE49-F238E27FC236}">
                <a16:creationId xmlns:a16="http://schemas.microsoft.com/office/drawing/2014/main" id="{3E6C5CAE-C23F-DF26-9D08-B72C7907B63F}"/>
              </a:ext>
            </a:extLst>
          </p:cNvPr>
          <p:cNvSpPr/>
          <p:nvPr/>
        </p:nvSpPr>
        <p:spPr>
          <a:xfrm>
            <a:off x="6043347" y="682264"/>
            <a:ext cx="5843853" cy="2998538"/>
          </a:xfrm>
          <a:prstGeom prst="roundRect">
            <a:avLst>
              <a:gd name="adj" fmla="val 4355"/>
            </a:avLst>
          </a:prstGeom>
          <a:noFill/>
          <a:ln>
            <a:solidFill>
              <a:srgbClr val="56AA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47A3964D-9BE6-9D98-AE2A-063A6966EAC6}"/>
              </a:ext>
            </a:extLst>
          </p:cNvPr>
          <p:cNvSpPr/>
          <p:nvPr/>
        </p:nvSpPr>
        <p:spPr>
          <a:xfrm>
            <a:off x="5706066" y="588838"/>
            <a:ext cx="434660" cy="377320"/>
          </a:xfrm>
          <a:prstGeom prst="ellipse">
            <a:avLst/>
          </a:prstGeom>
          <a:solidFill>
            <a:srgbClr val="56A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D1C1B73-A9A6-627B-A8A8-BCDA4AB867D9}"/>
              </a:ext>
            </a:extLst>
          </p:cNvPr>
          <p:cNvSpPr/>
          <p:nvPr/>
        </p:nvSpPr>
        <p:spPr>
          <a:xfrm>
            <a:off x="5757151" y="588838"/>
            <a:ext cx="3209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Montserrat" panose="00000500000000000000" pitchFamily="2" charset="-52"/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5030E66-CE9D-BE13-1B89-A1926DC437D8}"/>
              </a:ext>
            </a:extLst>
          </p:cNvPr>
          <p:cNvSpPr/>
          <p:nvPr/>
        </p:nvSpPr>
        <p:spPr>
          <a:xfrm>
            <a:off x="6095999" y="703703"/>
            <a:ext cx="5524501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Создание общего плаката «Правила интернет-безопасности» — 7 минут</a:t>
            </a:r>
          </a:p>
          <a:p>
            <a:pPr algn="just"/>
            <a:endParaRPr lang="ru-RU" sz="1200" b="1" kern="100" dirty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  <a:p>
            <a:pPr algn="just"/>
            <a:r>
              <a:rPr lang="ru-RU" sz="1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Учитель:</a:t>
            </a:r>
            <a:endParaRPr lang="ru-RU" sz="1200" kern="100" dirty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  <a:p>
            <a:pPr algn="just"/>
            <a:r>
              <a:rPr lang="ru-RU" sz="1200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Напишите или нарисуйте одно правило, которое вы запомнили сегодня. Например: "Не говори пароль", "Спрашивай родителей" или "Не открывай ссылки". А затем приклеим их на наш плакат</a:t>
            </a:r>
          </a:p>
          <a:p>
            <a:pPr algn="just"/>
            <a:endParaRPr lang="ru-RU" sz="1200" kern="100" dirty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  <a:p>
            <a:pPr algn="just"/>
            <a:r>
              <a:rPr lang="ru-RU" sz="1200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Раздать каждому ребёнку стикер или листок, дети работают, затем каждый по очереди зачитывает или показывает свою работу. Плакат можно повесить в классе.</a:t>
            </a:r>
            <a:endParaRPr lang="ru-RU" sz="1100" kern="100" dirty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  <a:p>
            <a:pPr algn="just"/>
            <a:endParaRPr lang="ru-RU" sz="1100" dirty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52"/>
              <a:cs typeface="Golos Text" panose="020B0503020202020204" pitchFamily="34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6C21F3EA-D0EA-4DF4-9869-0AD0A1C4A0DC}"/>
              </a:ext>
            </a:extLst>
          </p:cNvPr>
          <p:cNvSpPr/>
          <p:nvPr/>
        </p:nvSpPr>
        <p:spPr>
          <a:xfrm>
            <a:off x="433653" y="3788027"/>
            <a:ext cx="5071797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Итог и обещание — 5 минут</a:t>
            </a:r>
          </a:p>
          <a:p>
            <a:pPr algn="just"/>
            <a:endParaRPr lang="ru-RU" sz="1200" b="1" kern="100" dirty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  <a:p>
            <a:pPr algn="just"/>
            <a:r>
              <a:rPr lang="ru-RU" sz="1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Учитель:</a:t>
            </a:r>
          </a:p>
          <a:p>
            <a:pPr algn="just"/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Наше занятия подходит к концу, давайте вспомним все, что мы сегодня обсудили, для этого закончите фразу "В интернете я всегда буду..."»</a:t>
            </a:r>
          </a:p>
          <a:p>
            <a:pPr algn="just"/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(дети отвечают: осторожным, спрашивать родителей, не бояться сказать «нет»)</a:t>
            </a:r>
          </a:p>
          <a:p>
            <a:pPr algn="just"/>
            <a:endParaRPr lang="ru-RU" sz="1100" dirty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52"/>
              <a:cs typeface="Golos Text" panose="020B0503020202020204" pitchFamily="34" charset="0"/>
            </a:endParaRPr>
          </a:p>
          <a:p>
            <a:pPr algn="just"/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Запомните, ребята, интернет – это здорово, если знать, как в нём дружить безопасно. Будьте внимательны – вы молодцы!</a:t>
            </a:r>
          </a:p>
          <a:p>
            <a:pPr algn="just"/>
            <a:endParaRPr lang="ru-RU" sz="1100" dirty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52"/>
              <a:cs typeface="Golos Text" panose="020B0503020202020204" pitchFamily="34" charset="0"/>
            </a:endParaRP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410686DC-D767-4233-BC6F-3EBCEDCC0A59}"/>
              </a:ext>
            </a:extLst>
          </p:cNvPr>
          <p:cNvSpPr/>
          <p:nvPr/>
        </p:nvSpPr>
        <p:spPr>
          <a:xfrm>
            <a:off x="270429" y="3775771"/>
            <a:ext cx="5338614" cy="3028466"/>
          </a:xfrm>
          <a:prstGeom prst="roundRect">
            <a:avLst>
              <a:gd name="adj" fmla="val 11121"/>
            </a:avLst>
          </a:prstGeom>
          <a:noFill/>
          <a:ln>
            <a:solidFill>
              <a:srgbClr val="56AA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87EFCB69-3953-46FB-BC6D-B9FE01FC778B}"/>
              </a:ext>
            </a:extLst>
          </p:cNvPr>
          <p:cNvSpPr/>
          <p:nvPr/>
        </p:nvSpPr>
        <p:spPr>
          <a:xfrm>
            <a:off x="61647" y="3635155"/>
            <a:ext cx="434660" cy="377320"/>
          </a:xfrm>
          <a:prstGeom prst="ellipse">
            <a:avLst/>
          </a:prstGeom>
          <a:solidFill>
            <a:srgbClr val="56A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A61E4201-DCAE-4F33-B9FB-66E6AE2A1392}"/>
              </a:ext>
            </a:extLst>
          </p:cNvPr>
          <p:cNvSpPr/>
          <p:nvPr/>
        </p:nvSpPr>
        <p:spPr>
          <a:xfrm>
            <a:off x="128134" y="3635155"/>
            <a:ext cx="327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Montserrat" panose="00000500000000000000" pitchFamily="2" charset="-52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568308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2E93F8A-0163-4677-A62E-324FBE257F64}"/>
              </a:ext>
            </a:extLst>
          </p:cNvPr>
          <p:cNvSpPr txBox="1"/>
          <p:nvPr/>
        </p:nvSpPr>
        <p:spPr>
          <a:xfrm>
            <a:off x="1662544" y="4476744"/>
            <a:ext cx="8653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dirty="0">
                <a:solidFill>
                  <a:srgbClr val="56AA9C"/>
                </a:solidFill>
                <a:latin typeface="Montserrat" panose="00000500000000000000" pitchFamily="2" charset="-52"/>
                <a:cs typeface="Golos Text" panose="020B0503020202020204" pitchFamily="34" charset="0"/>
              </a:rPr>
              <a:t>Приложения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FD6965E-49A9-4CF3-9588-ABB739183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04417"/>
            <a:ext cx="12192000" cy="15875"/>
          </a:xfrm>
          <a:prstGeom prst="rect">
            <a:avLst/>
          </a:prstGeom>
          <a:solidFill>
            <a:srgbClr val="56AA9C"/>
          </a:solidFill>
          <a:ln w="9525">
            <a:solidFill>
              <a:srgbClr val="56AA9C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1D444AA-ABFD-4F08-BA31-C81EC396B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4028" y="2647818"/>
            <a:ext cx="1710185" cy="150898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384D558-0BD6-4D7D-BF6B-CDC912A12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3544" y="2472804"/>
            <a:ext cx="1810669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170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21C51B1C-50C3-46A7-AEF9-6C7BDEE1C0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91" b="97414" l="8714" r="98197">
                        <a14:foregroundMark x1="17248" y1="65733" x2="17248" y2="65733"/>
                        <a14:foregroundMark x1="14063" y1="63685" x2="14063" y2="63685"/>
                        <a14:foregroundMark x1="18149" y1="64871" x2="18209" y2="77478"/>
                        <a14:foregroundMark x1="18209" y1="77478" x2="17788" y2="79957"/>
                        <a14:foregroundMark x1="25180" y1="80603" x2="25180" y2="80603"/>
                        <a14:foregroundMark x1="25541" y1="84159" x2="25541" y2="84159"/>
                        <a14:foregroundMark x1="23978" y1="76401" x2="25421" y2="94828"/>
                        <a14:foregroundMark x1="86118" y1="42672" x2="88101" y2="54526"/>
                        <a14:foregroundMark x1="88101" y1="54526" x2="88101" y2="59375"/>
                        <a14:foregroundMark x1="92428" y1="34375" x2="92308" y2="39332"/>
                        <a14:foregroundMark x1="92969" y1="25216" x2="92969" y2="25216"/>
                        <a14:foregroundMark x1="91887" y1="9806" x2="91887" y2="9806"/>
                        <a14:foregroundMark x1="92668" y1="12177" x2="92969" y2="21121"/>
                        <a14:foregroundMark x1="92188" y1="43858" x2="92248" y2="55603"/>
                        <a14:foregroundMark x1="92248" y1="55603" x2="92188" y2="55819"/>
                        <a14:foregroundMark x1="92849" y1="42349" x2="92849" y2="42349"/>
                        <a14:foregroundMark x1="92849" y1="45043" x2="92849" y2="45043"/>
                        <a14:foregroundMark x1="92849" y1="49030" x2="92849" y2="49030"/>
                        <a14:foregroundMark x1="65024" y1="82759" x2="65024" y2="82759"/>
                        <a14:foregroundMark x1="69892" y1="76832" x2="69892" y2="76832"/>
                        <a14:foregroundMark x1="63702" y1="68642" x2="88582" y2="85453"/>
                        <a14:foregroundMark x1="88582" y1="85453" x2="88642" y2="85884"/>
                        <a14:foregroundMark x1="87981" y1="84159" x2="93209" y2="91164"/>
                        <a14:foregroundMark x1="93209" y1="91164" x2="94772" y2="92026"/>
                        <a14:foregroundMark x1="59495" y1="78341" x2="66947" y2="89224"/>
                        <a14:foregroundMark x1="66947" y1="89224" x2="79387" y2="97198"/>
                        <a14:foregroundMark x1="79387" y1="97198" x2="84014" y2="97414"/>
                        <a14:foregroundMark x1="72837" y1="91056" x2="33534" y2="94828"/>
                        <a14:foregroundMark x1="33534" y1="94828" x2="13041" y2="90302"/>
                        <a14:foregroundMark x1="11599" y1="62284" x2="11599" y2="62284"/>
                        <a14:foregroundMark x1="11298" y1="72414" x2="11298" y2="72414"/>
                        <a14:foregroundMark x1="11178" y1="61530" x2="9315" y2="72091"/>
                        <a14:foregroundMark x1="9315" y1="72091" x2="9315" y2="72091"/>
                        <a14:foregroundMark x1="11358" y1="57328" x2="11358" y2="57328"/>
                        <a14:foregroundMark x1="15505" y1="52371" x2="15505" y2="52371"/>
                        <a14:foregroundMark x1="15024" y1="51832" x2="15024" y2="51832"/>
                        <a14:foregroundMark x1="10036" y1="58728" x2="10036" y2="58728"/>
                        <a14:foregroundMark x1="13401" y1="52802" x2="13401" y2="52802"/>
                        <a14:foregroundMark x1="8714" y1="66487" x2="8714" y2="66487"/>
                        <a14:foregroundMark x1="9195" y1="89440" x2="9195" y2="89440"/>
                        <a14:foregroundMark x1="9615" y1="87500" x2="9615" y2="87500"/>
                        <a14:foregroundMark x1="8834" y1="68858" x2="8834" y2="96444"/>
                        <a14:foregroundMark x1="87560" y1="77371" x2="87560" y2="77371"/>
                        <a14:foregroundMark x1="98197" y1="85129" x2="98197" y2="85129"/>
                        <a14:foregroundMark x1="83353" y1="76401" x2="83353" y2="76401"/>
                        <a14:foregroundMark x1="86659" y1="78556" x2="91226" y2="79203"/>
                        <a14:foregroundMark x1="92969" y1="28987" x2="92969" y2="28987"/>
                        <a14:foregroundMark x1="70012" y1="70043" x2="70012" y2="70043"/>
                        <a14:foregroundMark x1="71394" y1="70259" x2="71394" y2="70259"/>
                        <a14:foregroundMark x1="92668" y1="28233" x2="92668" y2="28233"/>
                        <a14:foregroundMark x1="92548" y1="32974" x2="92548" y2="32974"/>
                        <a14:foregroundMark x1="92788" y1="39332" x2="92788" y2="39332"/>
                        <a14:foregroundMark x1="92548" y1="31573" x2="92548" y2="31573"/>
                        <a14:foregroundMark x1="81250" y1="73384" x2="81250" y2="73384"/>
                        <a14:backgroundMark x1="68570" y1="67134" x2="68570" y2="67134"/>
                        <a14:backgroundMark x1="96274" y1="72091" x2="96274" y2="72091"/>
                        <a14:backgroundMark x1="95974" y1="49246" x2="95974" y2="49246"/>
                        <a14:backgroundMark x1="96875" y1="41272" x2="96875" y2="41272"/>
                        <a14:backgroundMark x1="78846" y1="69073" x2="78846" y2="69073"/>
                        <a14:backgroundMark x1="81070" y1="71875" x2="81070" y2="7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494" y="4507302"/>
            <a:ext cx="4215045" cy="2350698"/>
          </a:xfr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F6C8722-5A6B-480D-BF1B-F1874F89FB7F}"/>
              </a:ext>
            </a:extLst>
          </p:cNvPr>
          <p:cNvSpPr txBox="1">
            <a:spLocks/>
          </p:cNvSpPr>
          <p:nvPr/>
        </p:nvSpPr>
        <p:spPr>
          <a:xfrm>
            <a:off x="100178" y="127173"/>
            <a:ext cx="5118803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56AA9C"/>
                </a:solidFill>
                <a:latin typeface="Montserrat" panose="00000500000000000000" pitchFamily="2" charset="-52"/>
              </a:rPr>
              <a:t>История про Машу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13A1E5E-38E6-4FA8-9060-76026819FF32}"/>
              </a:ext>
            </a:extLst>
          </p:cNvPr>
          <p:cNvSpPr/>
          <p:nvPr/>
        </p:nvSpPr>
        <p:spPr>
          <a:xfrm>
            <a:off x="467264" y="2744312"/>
            <a:ext cx="112574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Montserrat" panose="00000500000000000000" pitchFamily="2" charset="-52"/>
              </a:rPr>
              <a:t>Маша любила играть в онлайн-игру с котиками. Однажды в игре ей написала незнакомая девочка </a:t>
            </a:r>
            <a:br>
              <a:rPr lang="ru-RU" sz="1600" dirty="0">
                <a:latin typeface="Montserrat" panose="00000500000000000000" pitchFamily="2" charset="-52"/>
              </a:rPr>
            </a:br>
            <a:r>
              <a:rPr lang="ru-RU" sz="1600" dirty="0">
                <a:latin typeface="Montserrat" panose="00000500000000000000" pitchFamily="2" charset="-52"/>
              </a:rPr>
              <a:t>и попросила прислать её пароль, чтобы подарить "редкого котёнка". Маша очень хотела подарок...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439E7B6-A320-41EB-AD55-264AB0841E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14" b="89871" l="6731" r="89964">
                        <a14:foregroundMark x1="28005" y1="15194" x2="28005" y2="15194"/>
                        <a14:foregroundMark x1="25661" y1="13039" x2="29627" y2="16056"/>
                        <a14:foregroundMark x1="29627" y1="16056" x2="30409" y2="17888"/>
                        <a14:foregroundMark x1="31671" y1="12608" x2="31671" y2="12608"/>
                        <a14:foregroundMark x1="22656" y1="13901" x2="22656" y2="13901"/>
                        <a14:foregroundMark x1="22476" y1="15517" x2="22476" y2="15517"/>
                        <a14:foregroundMark x1="18329" y1="19828" x2="18329" y2="19828"/>
                        <a14:foregroundMark x1="21214" y1="31034" x2="21214" y2="31034"/>
                        <a14:foregroundMark x1="29447" y1="27478" x2="29447" y2="27478"/>
                        <a14:foregroundMark x1="26382" y1="37608" x2="26382" y2="37608"/>
                        <a14:foregroundMark x1="11178" y1="50970" x2="11178" y2="50970"/>
                        <a14:foregroundMark x1="9916" y1="36099" x2="9916" y2="36099"/>
                        <a14:foregroundMark x1="6731" y1="47522" x2="6731" y2="47522"/>
                        <a14:foregroundMark x1="21454" y1="14332" x2="21454" y2="14332"/>
                        <a14:backgroundMark x1="49880" y1="66595" x2="49880" y2="66595"/>
                        <a14:backgroundMark x1="44411" y1="55819" x2="58053" y2="72953"/>
                        <a14:backgroundMark x1="58053" y1="72953" x2="57993" y2="73168"/>
                        <a14:backgroundMark x1="40445" y1="49138" x2="40445" y2="49138"/>
                        <a14:backgroundMark x1="38822" y1="47306" x2="38642" y2="77586"/>
                        <a14:backgroundMark x1="38642" y1="77586" x2="39123" y2="79741"/>
                        <a14:backgroundMark x1="15445" y1="53987" x2="15445" y2="53987"/>
                        <a14:backgroundMark x1="13462" y1="49353" x2="14423" y2="52802"/>
                        <a14:backgroundMark x1="35577" y1="31466" x2="35577" y2="31466"/>
                        <a14:backgroundMark x1="34976" y1="33082" x2="34976" y2="33082"/>
                        <a14:backgroundMark x1="34615" y1="33728" x2="34615" y2="337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55" y="867968"/>
            <a:ext cx="3578469" cy="199568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A4A7EC4-7397-4BB0-A4A7-38F4773175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392" y="1392121"/>
            <a:ext cx="2163427" cy="1207494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9DA6655A-2411-42ED-AA97-2092D641DDE3}"/>
              </a:ext>
            </a:extLst>
          </p:cNvPr>
          <p:cNvSpPr/>
          <p:nvPr/>
        </p:nvSpPr>
        <p:spPr>
          <a:xfrm>
            <a:off x="467264" y="2454918"/>
            <a:ext cx="11257471" cy="1404905"/>
          </a:xfrm>
          <a:prstGeom prst="roundRect">
            <a:avLst/>
          </a:prstGeom>
          <a:noFill/>
          <a:ln>
            <a:solidFill>
              <a:srgbClr val="56AA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Montserrat" panose="00000500000000000000" pitchFamily="2" charset="-52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E90E110-155E-4BCF-AE9F-2C83B170A0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052" b="99246" l="9976" r="93810">
                        <a14:foregroundMark x1="50481" y1="56573" x2="50481" y2="56573"/>
                        <a14:foregroundMark x1="53966" y1="69935" x2="53966" y2="69935"/>
                        <a14:foregroundMark x1="44651" y1="59052" x2="44651" y2="59052"/>
                        <a14:foregroundMark x1="42668" y1="55172" x2="42668" y2="55172"/>
                        <a14:foregroundMark x1="43209" y1="57974" x2="49099" y2="76832"/>
                        <a14:foregroundMark x1="49099" y1="76832" x2="51803" y2="97091"/>
                        <a14:foregroundMark x1="62260" y1="78664" x2="62260" y2="78664"/>
                        <a14:foregroundMark x1="63161" y1="99246" x2="63161" y2="99246"/>
                        <a14:foregroundMark x1="72115" y1="14332" x2="82813" y2="75000"/>
                        <a14:foregroundMark x1="80889" y1="21121" x2="80889" y2="21121"/>
                        <a14:foregroundMark x1="81731" y1="19397" x2="84555" y2="26724"/>
                        <a14:foregroundMark x1="84555" y1="26724" x2="86779" y2="30065"/>
                        <a14:foregroundMark x1="91827" y1="50108" x2="91827" y2="50108"/>
                        <a14:foregroundMark x1="92741" y1="51546" x2="90925" y2="50754"/>
                        <a14:foregroundMark x1="93870" y1="46336" x2="93870" y2="46336"/>
                        <a14:foregroundMark x1="79026" y1="9052" x2="79026" y2="9052"/>
                        <a14:backgroundMark x1="16647" y1="17241" x2="26382" y2="72414"/>
                        <a14:backgroundMark x1="37440" y1="51401" x2="37440" y2="51401"/>
                        <a14:backgroundMark x1="35637" y1="53664" x2="38161" y2="68427"/>
                        <a14:backgroundMark x1="38161" y1="68427" x2="37380" y2="72737"/>
                        <a14:backgroundMark x1="64543" y1="66703" x2="64543" y2="66703"/>
                        <a14:backgroundMark x1="88762" y1="43966" x2="88762" y2="43966"/>
                        <a14:backgroundMark x1="84135" y1="41379" x2="84135" y2="41379"/>
                        <a14:backgroundMark x1="92909" y1="51293" x2="92909" y2="51293"/>
                        <a14:backgroundMark x1="93089" y1="52047" x2="93089" y2="52047"/>
                        <a14:backgroundMark x1="93149" y1="51293" x2="92788" y2="52371"/>
                        <a14:backgroundMark x1="93089" y1="51293" x2="93269" y2="52586"/>
                        <a14:backgroundMark x1="92969" y1="51509" x2="92728" y2="51509"/>
                        <a14:backgroundMark x1="78185" y1="10991" x2="78185" y2="10991"/>
                        <a14:backgroundMark x1="83894" y1="14224" x2="83894" y2="14224"/>
                        <a14:backgroundMark x1="74399" y1="10776" x2="74399" y2="10776"/>
                        <a14:backgroundMark x1="73618" y1="11099" x2="73618" y2="11099"/>
                        <a14:backgroundMark x1="72837" y1="11638" x2="72837" y2="116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669" y="4118664"/>
            <a:ext cx="4906108" cy="2736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223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7ECA4AB-A980-4DED-B0A8-E572642BA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5154355"/>
            <a:ext cx="10515600" cy="5467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b="1" dirty="0">
                <a:latin typeface="Montserrat" panose="00000500000000000000" pitchFamily="2" charset="-52"/>
              </a:rPr>
              <a:t>Ситуация 3:</a:t>
            </a:r>
            <a:r>
              <a:rPr lang="ru-RU" sz="1600" dirty="0">
                <a:latin typeface="Montserrat" panose="00000500000000000000" pitchFamily="2" charset="-52"/>
              </a:rPr>
              <a:t> Друг в классе говорит: «Пришли мне свой пароль от игры, я пройду за тебя сложный уровень»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7998C2-1D7D-4B83-9534-287C7F48C7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6" b="89974" l="3378" r="89865">
                        <a14:foregroundMark x1="17117" y1="33854" x2="27027" y2="43229"/>
                        <a14:foregroundMark x1="27027" y1="43229" x2="30631" y2="52214"/>
                        <a14:foregroundMark x1="30631" y1="52214" x2="27928" y2="55078"/>
                        <a14:foregroundMark x1="22523" y1="57682" x2="27027" y2="65234"/>
                        <a14:foregroundMark x1="27027" y1="65234" x2="25450" y2="68490"/>
                        <a14:foregroundMark x1="8784" y1="61849" x2="13514" y2="68620"/>
                        <a14:foregroundMark x1="13514" y1="68620" x2="13964" y2="70573"/>
                        <a14:foregroundMark x1="13063" y1="58594" x2="29505" y2="72917"/>
                        <a14:foregroundMark x1="29730" y1="61328" x2="31982" y2="64974"/>
                        <a14:foregroundMark x1="30856" y1="76693" x2="30856" y2="76693"/>
                        <a14:foregroundMark x1="13288" y1="74609" x2="24775" y2="83854"/>
                        <a14:foregroundMark x1="6306" y1="58073" x2="3378" y2="71094"/>
                        <a14:foregroundMark x1="71396" y1="39193" x2="75450" y2="57292"/>
                        <a14:foregroundMark x1="75450" y1="57292" x2="72973" y2="67969"/>
                        <a14:foregroundMark x1="83333" y1="62240" x2="87613" y2="69141"/>
                        <a14:foregroundMark x1="87613" y1="69141" x2="86712" y2="70052"/>
                        <a14:foregroundMark x1="65541" y1="63672" x2="72748" y2="78516"/>
                        <a14:foregroundMark x1="87613" y1="77474" x2="77252" y2="81901"/>
                        <a14:foregroundMark x1="77252" y1="81901" x2="68243" y2="80990"/>
                        <a14:foregroundMark x1="54054" y1="47526" x2="54054" y2="47526"/>
                        <a14:foregroundMark x1="54505" y1="47266" x2="54505" y2="47266"/>
                        <a14:foregroundMark x1="54955" y1="48047" x2="54955" y2="48047"/>
                        <a14:foregroundMark x1="54505" y1="47917" x2="54505" y2="47917"/>
                        <a14:backgroundMark x1="42117" y1="77083" x2="42117" y2="77083"/>
                        <a14:backgroundMark x1="40541" y1="75130" x2="47523" y2="83594"/>
                        <a14:backgroundMark x1="56081" y1="48047" x2="56081" y2="480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2" y="3744975"/>
            <a:ext cx="1477566" cy="255579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0D2CFDE-D5C9-41BD-B330-34D0241F24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6" b="89974" l="9955" r="92081">
                        <a14:foregroundMark x1="90724" y1="62240" x2="90724" y2="62240"/>
                        <a14:foregroundMark x1="87330" y1="61849" x2="68326" y2="68750"/>
                        <a14:foregroundMark x1="61991" y1="62630" x2="61991" y2="62630"/>
                        <a14:foregroundMark x1="78507" y1="59635" x2="78507" y2="59635"/>
                        <a14:foregroundMark x1="69910" y1="64453" x2="69910" y2="64453"/>
                        <a14:foregroundMark x1="72398" y1="63151" x2="73077" y2="63151"/>
                        <a14:foregroundMark x1="86199" y1="60547" x2="86199" y2="60547"/>
                        <a14:foregroundMark x1="92081" y1="65755" x2="92081" y2="65755"/>
                        <a14:foregroundMark x1="46606" y1="47917" x2="46606" y2="47917"/>
                        <a14:foregroundMark x1="48643" y1="46745" x2="48643" y2="46745"/>
                        <a14:foregroundMark x1="84163" y1="66797" x2="84163" y2="66797"/>
                        <a14:backgroundMark x1="29412" y1="44141" x2="29412" y2="44141"/>
                        <a14:backgroundMark x1="16063" y1="35286" x2="31900" y2="43229"/>
                        <a14:backgroundMark x1="31900" y1="43229" x2="40498" y2="52474"/>
                        <a14:backgroundMark x1="47964" y1="46484" x2="47964" y2="46484"/>
                        <a14:backgroundMark x1="48416" y1="48568" x2="48416" y2="48568"/>
                        <a14:backgroundMark x1="48190" y1="46615" x2="48190" y2="466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905" y="2026399"/>
            <a:ext cx="1485900" cy="258183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8F45636-F6D6-459C-872A-2EBD2BF1B2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6" b="89974" l="6667" r="96000">
                        <a14:foregroundMark x1="92222" y1="37240" x2="92222" y2="37240"/>
                        <a14:foregroundMark x1="80889" y1="59115" x2="80889" y2="59115"/>
                        <a14:foregroundMark x1="78667" y1="61719" x2="87333" y2="67839"/>
                        <a14:foregroundMark x1="87333" y1="67839" x2="89778" y2="73047"/>
                        <a14:foregroundMark x1="76222" y1="80990" x2="76222" y2="80990"/>
                        <a14:foregroundMark x1="70000" y1="59115" x2="77333" y2="67708"/>
                        <a14:foregroundMark x1="77333" y1="67708" x2="79778" y2="74870"/>
                        <a14:foregroundMark x1="79778" y1="74870" x2="78222" y2="77083"/>
                        <a14:foregroundMark x1="85333" y1="57943" x2="87556" y2="67969"/>
                        <a14:foregroundMark x1="87556" y1="67969" x2="82889" y2="70443"/>
                        <a14:foregroundMark x1="66222" y1="66016" x2="74667" y2="71615"/>
                        <a14:foregroundMark x1="74667" y1="71615" x2="74667" y2="74089"/>
                        <a14:foregroundMark x1="72000" y1="80990" x2="83556" y2="82813"/>
                        <a14:foregroundMark x1="83556" y1="82813" x2="84000" y2="82813"/>
                        <a14:foregroundMark x1="96000" y1="82031" x2="96000" y2="82031"/>
                        <a14:foregroundMark x1="95556" y1="78255" x2="93333" y2="84505"/>
                        <a14:foregroundMark x1="36000" y1="49089" x2="26444" y2="55208"/>
                        <a14:foregroundMark x1="7111" y1="44141" x2="16222" y2="51693"/>
                        <a14:foregroundMark x1="16222" y1="51693" x2="20222" y2="59115"/>
                        <a14:foregroundMark x1="20222" y1="59115" x2="20222" y2="59375"/>
                        <a14:foregroundMark x1="6667" y1="74609" x2="18667" y2="75391"/>
                        <a14:foregroundMark x1="18667" y1="75391" x2="20000" y2="757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5751"/>
            <a:ext cx="1497533" cy="2555790"/>
          </a:xfrm>
          <a:prstGeom prst="rect">
            <a:avLst/>
          </a:prstGeom>
        </p:spPr>
      </p:pic>
      <p:sp>
        <p:nvSpPr>
          <p:cNvPr id="10" name="Объект 2">
            <a:extLst>
              <a:ext uri="{FF2B5EF4-FFF2-40B4-BE49-F238E27FC236}">
                <a16:creationId xmlns:a16="http://schemas.microsoft.com/office/drawing/2014/main" id="{C8745446-C180-47F5-BE5A-ADE0882A9621}"/>
              </a:ext>
            </a:extLst>
          </p:cNvPr>
          <p:cNvSpPr txBox="1">
            <a:spLocks/>
          </p:cNvSpPr>
          <p:nvPr/>
        </p:nvSpPr>
        <p:spPr>
          <a:xfrm>
            <a:off x="1676400" y="1647780"/>
            <a:ext cx="10515600" cy="757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>
                <a:latin typeface="Montserrat" panose="00000500000000000000" pitchFamily="2" charset="-52"/>
              </a:rPr>
              <a:t>Ситуация 1:</a:t>
            </a:r>
            <a:r>
              <a:rPr lang="ru-RU" sz="1600" dirty="0">
                <a:latin typeface="Montserrat" panose="00000500000000000000" pitchFamily="2" charset="-52"/>
              </a:rPr>
              <a:t> Незнакомец в чате пишет: «Привет! Я друг твоего брата. Скажи мне свой номер телефона, чтобы я позвонил маме».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F21AA1A8-FB93-4F65-A0DB-5B8B4BFA8C74}"/>
              </a:ext>
            </a:extLst>
          </p:cNvPr>
          <p:cNvSpPr txBox="1">
            <a:spLocks/>
          </p:cNvSpPr>
          <p:nvPr/>
        </p:nvSpPr>
        <p:spPr>
          <a:xfrm>
            <a:off x="1676400" y="3198273"/>
            <a:ext cx="10515600" cy="546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>
                <a:latin typeface="Montserrat" panose="00000500000000000000" pitchFamily="2" charset="-52"/>
              </a:rPr>
              <a:t>Ситуация 2: </a:t>
            </a:r>
            <a:r>
              <a:rPr lang="ru-RU" sz="1600" dirty="0">
                <a:latin typeface="Montserrat" panose="00000500000000000000" pitchFamily="2" charset="-52"/>
              </a:rPr>
              <a:t>В игре открывается окошко: «Введи своё имя и пароль, чтобы получить 1000 алмазов бесплатно».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410AD002-56F5-4C42-95CF-D3835BAA6544}"/>
              </a:ext>
            </a:extLst>
          </p:cNvPr>
          <p:cNvSpPr txBox="1">
            <a:spLocks/>
          </p:cNvSpPr>
          <p:nvPr/>
        </p:nvSpPr>
        <p:spPr>
          <a:xfrm>
            <a:off x="100178" y="127173"/>
            <a:ext cx="5118803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56AA9C"/>
                </a:solidFill>
                <a:latin typeface="Montserrat" panose="00000500000000000000" pitchFamily="2" charset="-52"/>
              </a:rPr>
              <a:t>Мини-сценки</a:t>
            </a:r>
          </a:p>
        </p:txBody>
      </p:sp>
    </p:spTree>
    <p:extLst>
      <p:ext uri="{BB962C8B-B14F-4D97-AF65-F5344CB8AC3E}">
        <p14:creationId xmlns:p14="http://schemas.microsoft.com/office/powerpoint/2010/main" val="5843770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2151</TotalTime>
  <Words>985</Words>
  <Application>Microsoft Office PowerPoint</Application>
  <PresentationFormat>Широкоэкранный</PresentationFormat>
  <Paragraphs>103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Montserrat</vt:lpstr>
      <vt:lpstr>Symbol</vt:lpstr>
      <vt:lpstr>Тема Office</vt:lpstr>
      <vt:lpstr>Сценарий классного часа</vt:lpstr>
      <vt:lpstr>Ход занятия</vt:lpstr>
      <vt:lpstr>Ход занятия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«Оценка эмоционального состояния и мотивации сотрудников»</dc:title>
  <dc:creator>Наталья Егорова</dc:creator>
  <cp:lastModifiedBy>Трафлялина Анна Александровна</cp:lastModifiedBy>
  <cp:revision>83</cp:revision>
  <dcterms:created xsi:type="dcterms:W3CDTF">2026-05-25T06:54:37Z</dcterms:created>
  <dcterms:modified xsi:type="dcterms:W3CDTF">2026-09-22T07:38:23Z</dcterms:modified>
</cp:coreProperties>
</file>