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1233" r:id="rId2"/>
    <p:sldId id="1234" r:id="rId3"/>
    <p:sldId id="1232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AC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139542-4AEC-40B2-B315-A54A2C62426A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C45D4-A569-4241-8BC0-FC41D529EE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831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C45D4-A569-4241-8BC0-FC41D529EE4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26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C45D4-A569-4241-8BC0-FC41D529EE4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559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FAAA6E-40D6-4A4B-85C5-95B8BFF027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9CBDB49-FEF5-429B-946A-04A92BB584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9B8D27-E73D-432B-ABA8-597E38E2A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B55B-268C-4F32-ACB9-B6A53AB56729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875CC2-C625-482D-9B28-E37D3FE53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8F345B-28B2-4333-95D2-EC02E861F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D2E78-5051-4810-8470-54A1FC615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34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96B80D-0967-478D-894D-6714FC410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BFB153-8DE1-4AD5-B5A6-C38EBCB72F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ED16DC-90A8-4DDE-BDEC-0D8114040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B55B-268C-4F32-ACB9-B6A53AB56729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C99D94-BA2C-47E2-B8BA-DB6AF0F74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4FACF0-5627-4146-9B97-478088F89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D2E78-5051-4810-8470-54A1FC615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852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3F0D461-07D5-4A69-B9FF-E4B943EE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773EC7-5169-4726-BB17-3B4D78B00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F15D29-1ACE-44F5-94A8-27080580A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B55B-268C-4F32-ACB9-B6A53AB56729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B3F8A66-C744-4983-A7B3-5D18B5983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F33ECE-484E-434F-88D4-E1D367471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D2E78-5051-4810-8470-54A1FC615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10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918233-1B06-410A-B9BA-53B3BCC57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29AA4D-FEDC-4C42-9775-B47D461DE3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40DAC8E-BD89-4F89-B049-A8468CC21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B55B-268C-4F32-ACB9-B6A53AB56729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900556-9BDF-4289-A161-F95C58393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D9E5D8-915A-48D6-9239-F3CBF3395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D2E78-5051-4810-8470-54A1FC615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832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12B034-BB9A-4807-9411-14D4662B4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A1416A-A66A-478D-9F23-9483097E5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A728B2-FD59-463E-AA3B-9FEFE6263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B55B-268C-4F32-ACB9-B6A53AB56729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28DB2A-783C-4CCE-A86D-3ABE80A6E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0F3761-B20C-434E-8F4C-3F0C206D5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D2E78-5051-4810-8470-54A1FC615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509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DA2024-290A-4A6A-B96D-409D0430C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263838-75D8-4433-BFF2-5E9BA80641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3BB1D7-F476-4717-BA87-8DF9560FC7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D9CEB92-0E6D-4AD2-8527-A01AA2DC3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B55B-268C-4F32-ACB9-B6A53AB56729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534434-7EED-4A9A-A21C-1933BD43C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DB1854-FA0D-49B1-A819-7065164CE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D2E78-5051-4810-8470-54A1FC615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977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55CB58-552D-44EE-807E-1D9C59462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5932E07-9568-4CB9-926B-AAA51D1761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F8C8C03-42B7-42B9-A537-99A4032E1C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3D42680-D30C-430E-9417-2C9A2940EE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182A3EF-F71F-4B4E-B11A-E31735DC14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5706E8C-D86C-4076-A157-D65DA3842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B55B-268C-4F32-ACB9-B6A53AB56729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FA8C741-35B5-47BD-A492-D3DB37849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F93438F-1CC5-4EA6-B2D0-CDEA31179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D2E78-5051-4810-8470-54A1FC615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249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FD7F0A-3E72-4E3D-80CC-219BD286C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DF2601B-202B-4421-BA75-DA3811817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B55B-268C-4F32-ACB9-B6A53AB56729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60D6693-F451-469F-8369-6FD057CFE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A788C2E-B889-4F19-90E7-D77A592B3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D2E78-5051-4810-8470-54A1FC615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850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8D4559-D3B7-47A0-BF9E-17D34CC95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B55B-268C-4F32-ACB9-B6A53AB56729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4B28FCF-4E47-47A6-88A7-71CE0558F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6EE203-F41E-496D-AF4E-B70F0BC0E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D2E78-5051-4810-8470-54A1FC615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284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3F2EA-34A9-4476-909A-6ED1C5D7F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BCB6423-B965-4B84-945E-CBD146CEE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0F4074E-3290-4BD4-A415-4C4AB7F355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60BF7AB-4D4B-469C-B129-AD7682AF0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B55B-268C-4F32-ACB9-B6A53AB56729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7772ECD-58A5-4995-937A-07A971D5C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F65A5C-56F8-464B-878C-6618E1C94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D2E78-5051-4810-8470-54A1FC615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006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23E3A4-9137-4452-BDFC-63DA9F1E2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04340F7-EEB1-4CC6-8004-E5E7E4875A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7179BA-8FCA-4FBA-BA52-768A9F022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52208FA-8711-4291-90A0-83F683AF4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8B55B-268C-4F32-ACB9-B6A53AB56729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6DACB49-C6AA-44A9-A572-C6066AA1F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3B9DC6A-E2FD-4701-B515-9CC88744B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D2E78-5051-4810-8470-54A1FC615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470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0BF142-A153-458A-8FE8-6250CF030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2F1CE16-CEC3-4299-B60E-FCFAF2BEE1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B1E37F-DA86-40E0-A1AC-DF48A7C557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8B55B-268C-4F32-ACB9-B6A53AB56729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7CE632-296B-4883-B94D-CC42D79E9F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4BAFB1-2AF7-4646-8E5A-1B57CF6F6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D2E78-5051-4810-8470-54A1FC6155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72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37;p5">
            <a:extLst>
              <a:ext uri="{FF2B5EF4-FFF2-40B4-BE49-F238E27FC236}">
                <a16:creationId xmlns:a16="http://schemas.microsoft.com/office/drawing/2014/main" id="{3E6F49F7-F0EF-4DC9-8DAA-9F7587830E36}"/>
              </a:ext>
            </a:extLst>
          </p:cNvPr>
          <p:cNvSpPr/>
          <p:nvPr/>
        </p:nvSpPr>
        <p:spPr>
          <a:xfrm>
            <a:off x="719847" y="169518"/>
            <a:ext cx="1079770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defRPr/>
            </a:pPr>
            <a:r>
              <a:rPr kumimoji="0" lang="ru-RU" sz="1800" b="0" i="0" u="none" strike="noStrike" kern="1200" cap="none" spc="51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  <a:sym typeface="Arial"/>
              </a:rPr>
              <a:t>ЧТО ДОЛЖЕН ДЕЛАТЬ ШКОЛЬНЫЙ ПСИХОЛОГ: </a:t>
            </a:r>
          </a:p>
          <a:p>
            <a:pPr lvl="0">
              <a:defRPr/>
            </a:pPr>
            <a:r>
              <a:rPr lang="ru-RU" spc="51" dirty="0">
                <a:solidFill>
                  <a:srgbClr val="58AC9E"/>
                </a:solidFill>
                <a:latin typeface="Montserrat" panose="00000500000000000000" pitchFamily="2" charset="-52"/>
                <a:sym typeface="Arial"/>
              </a:rPr>
              <a:t>БАЗОВЫЙ СЦЕНАРИЙ, ТРАВЛЯ. РЕБЕНОК «ЖЕРТВА»</a:t>
            </a:r>
            <a:endParaRPr kumimoji="0" lang="ru-RU" sz="1800" b="0" i="0" u="none" strike="noStrike" kern="1200" cap="none" spc="51" normalizeH="0" baseline="0" noProof="0" dirty="0">
              <a:ln>
                <a:noFill/>
              </a:ln>
              <a:solidFill>
                <a:srgbClr val="58AC9E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  <a:sym typeface="Arial"/>
            </a:endParaRPr>
          </a:p>
        </p:txBody>
      </p:sp>
      <p:sp>
        <p:nvSpPr>
          <p:cNvPr id="7" name="Google Shape;13;p1">
            <a:extLst>
              <a:ext uri="{FF2B5EF4-FFF2-40B4-BE49-F238E27FC236}">
                <a16:creationId xmlns:a16="http://schemas.microsoft.com/office/drawing/2014/main" id="{5B0C09A6-BC16-432C-B784-962F71C5C632}"/>
              </a:ext>
            </a:extLst>
          </p:cNvPr>
          <p:cNvSpPr txBox="1">
            <a:spLocks/>
          </p:cNvSpPr>
          <p:nvPr/>
        </p:nvSpPr>
        <p:spPr>
          <a:xfrm>
            <a:off x="11692807" y="68337"/>
            <a:ext cx="328774" cy="169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25398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rgbClr val="999999"/>
                </a:solidFill>
                <a:effectLst/>
                <a:uFillTx/>
                <a:latin typeface="Montserrat" panose="00000500000000000000" pitchFamily="2" charset="-52"/>
                <a:ea typeface="Montserrat" panose="00000500000000000000" pitchFamily="2" charset="-52"/>
                <a:cs typeface="Montserrat" panose="00000500000000000000" pitchFamily="2" charset="-52"/>
                <a:sym typeface="Montserrat Regular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lvl="0" indent="25398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C276B5-5657-4DD5-8C70-D2175F5395FC}" type="slidenum">
              <a: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Montserrat" panose="00000500000000000000" pitchFamily="2" charset="-52"/>
                <a:sym typeface="Montserrat Regular"/>
              </a:rPr>
              <a:pPr marL="0" marR="0" lvl="0" indent="25398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Montserrat" panose="00000500000000000000" pitchFamily="2" charset="-52"/>
              <a:sym typeface="Montserrat Regular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1580" y="272940"/>
            <a:ext cx="360000" cy="360000"/>
          </a:xfrm>
          <a:prstGeom prst="rect">
            <a:avLst/>
          </a:prstGeom>
          <a:solidFill>
            <a:srgbClr val="58AC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824EE12A-06D8-406B-A31C-6860B75380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682908"/>
              </p:ext>
            </p:extLst>
          </p:nvPr>
        </p:nvGraphicFramePr>
        <p:xfrm>
          <a:off x="231581" y="1248590"/>
          <a:ext cx="11790000" cy="5336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4419">
                  <a:extLst>
                    <a:ext uri="{9D8B030D-6E8A-4147-A177-3AD203B41FA5}">
                      <a16:colId xmlns:a16="http://schemas.microsoft.com/office/drawing/2014/main" val="1871631541"/>
                    </a:ext>
                  </a:extLst>
                </a:gridCol>
                <a:gridCol w="1336479">
                  <a:extLst>
                    <a:ext uri="{9D8B030D-6E8A-4147-A177-3AD203B41FA5}">
                      <a16:colId xmlns:a16="http://schemas.microsoft.com/office/drawing/2014/main" val="928417623"/>
                    </a:ext>
                  </a:extLst>
                </a:gridCol>
                <a:gridCol w="1458560">
                  <a:extLst>
                    <a:ext uri="{9D8B030D-6E8A-4147-A177-3AD203B41FA5}">
                      <a16:colId xmlns:a16="http://schemas.microsoft.com/office/drawing/2014/main" val="1170006349"/>
                    </a:ext>
                  </a:extLst>
                </a:gridCol>
                <a:gridCol w="1259374">
                  <a:extLst>
                    <a:ext uri="{9D8B030D-6E8A-4147-A177-3AD203B41FA5}">
                      <a16:colId xmlns:a16="http://schemas.microsoft.com/office/drawing/2014/main" val="2522327279"/>
                    </a:ext>
                  </a:extLst>
                </a:gridCol>
                <a:gridCol w="1259374">
                  <a:extLst>
                    <a:ext uri="{9D8B030D-6E8A-4147-A177-3AD203B41FA5}">
                      <a16:colId xmlns:a16="http://schemas.microsoft.com/office/drawing/2014/main" val="2177319020"/>
                    </a:ext>
                  </a:extLst>
                </a:gridCol>
                <a:gridCol w="1259374">
                  <a:extLst>
                    <a:ext uri="{9D8B030D-6E8A-4147-A177-3AD203B41FA5}">
                      <a16:colId xmlns:a16="http://schemas.microsoft.com/office/drawing/2014/main" val="2748526779"/>
                    </a:ext>
                  </a:extLst>
                </a:gridCol>
                <a:gridCol w="1259374">
                  <a:extLst>
                    <a:ext uri="{9D8B030D-6E8A-4147-A177-3AD203B41FA5}">
                      <a16:colId xmlns:a16="http://schemas.microsoft.com/office/drawing/2014/main" val="1464313349"/>
                    </a:ext>
                  </a:extLst>
                </a:gridCol>
                <a:gridCol w="1259374">
                  <a:extLst>
                    <a:ext uri="{9D8B030D-6E8A-4147-A177-3AD203B41FA5}">
                      <a16:colId xmlns:a16="http://schemas.microsoft.com/office/drawing/2014/main" val="1974224131"/>
                    </a:ext>
                  </a:extLst>
                </a:gridCol>
                <a:gridCol w="1233672">
                  <a:extLst>
                    <a:ext uri="{9D8B030D-6E8A-4147-A177-3AD203B41FA5}">
                      <a16:colId xmlns:a16="http://schemas.microsoft.com/office/drawing/2014/main" val="4286131308"/>
                    </a:ext>
                  </a:extLst>
                </a:gridCol>
              </a:tblGrid>
              <a:tr h="40636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</a:rPr>
                        <a:t>Первый блок:</a:t>
                      </a:r>
                    </a:p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диагностика проблемы, Д/З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Второй блок:</a:t>
                      </a:r>
                    </a:p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консультирование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Третий блок: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оценка динамики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918223"/>
                  </a:ext>
                </a:extLst>
              </a:tr>
              <a:tr h="2457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  <a:latin typeface="Montserrat" panose="00000500000000000000"/>
                        </a:rPr>
                        <a:t>Консультация 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  <a:latin typeface="Montserrat" panose="00000500000000000000"/>
                        </a:rPr>
                        <a:t>Консультация 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  <a:latin typeface="Montserrat" panose="00000500000000000000"/>
                        </a:rPr>
                        <a:t>Консультация 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  <a:latin typeface="Montserrat" panose="00000500000000000000"/>
                        </a:rPr>
                        <a:t>Консультация 4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Консультация 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Консультация 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Консультация 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Консультация 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  <a:latin typeface="Montserrat" panose="00000500000000000000"/>
                        </a:rPr>
                        <a:t>Консультация 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068477"/>
                  </a:ext>
                </a:extLst>
              </a:tr>
              <a:tr h="345130"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план, ребенок «жертва»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113400"/>
                  </a:ext>
                </a:extLst>
              </a:tr>
              <a:tr h="3312073">
                <a:tc>
                  <a:txBody>
                    <a:bodyPr/>
                    <a:lstStyle/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Установить доверительный контакт.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Оценить и стабилизировать  эмоциональное состояние ребенка.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Определить особенности жизненной ситуации, ресурсы и факторы риска.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Определить личностные особенности ребенка, ресурсы и факторы риска.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Оценить актуальное психоэмоциональное состояние ребенка.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Помочь в </a:t>
                      </a:r>
                      <a:r>
                        <a:rPr lang="ru-RU" sz="1000" kern="1200" dirty="0" err="1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отреагировании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эмоций ребенка.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Обсудить способы самопомощи, снятия эмоционального напряжения.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Познакомить с техниками эмоциональной регуляции.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Научить формировать внутреннюю опору, развивать самооценку и навык </a:t>
                      </a:r>
                      <a:r>
                        <a:rPr lang="ru-RU" sz="1000" kern="1200" dirty="0" err="1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самоподдержки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Помочь сформулировать индивидуальные способы поддержки себя в трудных ситуациях.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Оценить актуальное психоэмоциональное состояние ребенка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Помочь в </a:t>
                      </a:r>
                      <a:r>
                        <a:rPr lang="ru-RU" sz="1000" kern="1200" dirty="0" err="1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отреагировании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эмоций ребенка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Обзор и выбор альтернативных способов взаимодействия в классе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Обучить новым способам взаимодействия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Оценка актуального психоэмоционального состояния ребенка.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Помощь в </a:t>
                      </a:r>
                      <a:r>
                        <a:rPr lang="ru-RU" sz="1000" kern="1200" dirty="0" err="1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отреагировании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эмоций ребенка.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Помочь осознать и выразить свое текущее эмоциональное состояние в безопасной форме.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Оценить актуальное  </a:t>
                      </a:r>
                      <a:r>
                        <a:rPr lang="ru-RU" sz="1000" kern="1200" dirty="0" err="1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психоэмоциональ-ное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состояния ребенка. 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Помочь в </a:t>
                      </a:r>
                      <a:r>
                        <a:rPr lang="ru-RU" sz="1000" kern="1200" dirty="0" err="1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отреагировании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эмоций ребенка.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Обсудить успешный/неуспешный опыта самопомощи.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Оценить актуальное психоэмоциональное состояние ребенка.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Помочь в </a:t>
                      </a:r>
                      <a:r>
                        <a:rPr lang="ru-RU" sz="1000" kern="1200" dirty="0" err="1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отреагировании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эмоций ребенка.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Помочь ребенку актуализировать ресурсы и сконцентрироваться на своих положительных качествах.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Выработать устойчивый навык вовремя останавливать нежелательное действие.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Обучить новым способам взаимодействия.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Оценка актуального психоэмоционального состояния ребенка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Помочь в </a:t>
                      </a:r>
                      <a:r>
                        <a:rPr lang="ru-RU" sz="1000" kern="1200" dirty="0" err="1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отреагировании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эмоций ребенка.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Обсуждение успешного/неуспешного опыта самопомощи.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Выбор ресурсов помощи в трудных ситуациях.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Оценить актуальное </a:t>
                      </a:r>
                      <a:r>
                        <a:rPr lang="ru-RU" sz="1000" kern="1200" dirty="0" err="1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психоэмоциональ-ное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состояние ребенка.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Помочь в </a:t>
                      </a:r>
                      <a:r>
                        <a:rPr lang="ru-RU" sz="1000" kern="1200" dirty="0" err="1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отреагировании</a:t>
                      </a: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эмоций ребенка.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Сформировать у ребенка чувство безопасности и контроля через использование внешних ресурсов.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Рефлексия результатов работы с закреплением положительного опыта.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1166466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19847" y="786877"/>
            <a:ext cx="96498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rgbClr val="58AC9E"/>
                </a:solidFill>
                <a:latin typeface="Montserrat" panose="00000500000000000000" pitchFamily="2" charset="-52"/>
              </a:rPr>
              <a:t>Важно!</a:t>
            </a:r>
            <a:r>
              <a:rPr lang="ru-RU" sz="1400" dirty="0">
                <a:solidFill>
                  <a:prstClr val="black"/>
                </a:solidFill>
                <a:latin typeface="Montserrat" panose="00000500000000000000" pitchFamily="2" charset="-52"/>
              </a:rPr>
              <a:t> Параллельно со школьным психологом работает ШСП по своим программам</a:t>
            </a:r>
          </a:p>
        </p:txBody>
      </p:sp>
    </p:spTree>
    <p:extLst>
      <p:ext uri="{BB962C8B-B14F-4D97-AF65-F5344CB8AC3E}">
        <p14:creationId xmlns:p14="http://schemas.microsoft.com/office/powerpoint/2010/main" val="131522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37;p5">
            <a:extLst>
              <a:ext uri="{FF2B5EF4-FFF2-40B4-BE49-F238E27FC236}">
                <a16:creationId xmlns:a16="http://schemas.microsoft.com/office/drawing/2014/main" id="{3E6F49F7-F0EF-4DC9-8DAA-9F7587830E36}"/>
              </a:ext>
            </a:extLst>
          </p:cNvPr>
          <p:cNvSpPr/>
          <p:nvPr/>
        </p:nvSpPr>
        <p:spPr>
          <a:xfrm>
            <a:off x="719847" y="169518"/>
            <a:ext cx="1079770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defRPr/>
            </a:pPr>
            <a:r>
              <a:rPr kumimoji="0" lang="ru-RU" sz="1800" b="0" i="0" u="none" strike="noStrike" kern="1200" cap="none" spc="51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  <a:sym typeface="Arial"/>
              </a:rPr>
              <a:t>ЧТО ДОЛЖЕН ДЕЛАТЬ ШКОЛЬНЫЙ ПСИХОЛОГ: </a:t>
            </a:r>
          </a:p>
          <a:p>
            <a:pPr lvl="0">
              <a:defRPr/>
            </a:pPr>
            <a:r>
              <a:rPr lang="ru-RU" spc="51" dirty="0">
                <a:solidFill>
                  <a:srgbClr val="58AC9E"/>
                </a:solidFill>
                <a:latin typeface="Montserrat" panose="00000500000000000000" pitchFamily="2" charset="-52"/>
                <a:sym typeface="Arial"/>
              </a:rPr>
              <a:t>БАЗОВЫЙ СЦЕНАРИЙ, ТРАВЛЯ. РЕБЕНОК «АГРЕССОР»</a:t>
            </a:r>
            <a:endParaRPr kumimoji="0" lang="ru-RU" sz="1800" b="0" i="0" u="none" strike="noStrike" kern="1200" cap="none" spc="51" normalizeH="0" baseline="0" noProof="0" dirty="0">
              <a:ln>
                <a:noFill/>
              </a:ln>
              <a:solidFill>
                <a:srgbClr val="58AC9E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  <a:sym typeface="Arial"/>
            </a:endParaRPr>
          </a:p>
        </p:txBody>
      </p:sp>
      <p:sp>
        <p:nvSpPr>
          <p:cNvPr id="7" name="Google Shape;13;p1">
            <a:extLst>
              <a:ext uri="{FF2B5EF4-FFF2-40B4-BE49-F238E27FC236}">
                <a16:creationId xmlns:a16="http://schemas.microsoft.com/office/drawing/2014/main" id="{5B0C09A6-BC16-432C-B784-962F71C5C632}"/>
              </a:ext>
            </a:extLst>
          </p:cNvPr>
          <p:cNvSpPr txBox="1">
            <a:spLocks/>
          </p:cNvSpPr>
          <p:nvPr/>
        </p:nvSpPr>
        <p:spPr>
          <a:xfrm>
            <a:off x="11692807" y="68337"/>
            <a:ext cx="328774" cy="169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25398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rgbClr val="999999"/>
                </a:solidFill>
                <a:effectLst/>
                <a:uFillTx/>
                <a:latin typeface="Montserrat" panose="00000500000000000000" pitchFamily="2" charset="-52"/>
                <a:ea typeface="Montserrat" panose="00000500000000000000" pitchFamily="2" charset="-52"/>
                <a:cs typeface="Montserrat" panose="00000500000000000000" pitchFamily="2" charset="-52"/>
                <a:sym typeface="Montserrat Regular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lvl="0" indent="25398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C276B5-5657-4DD5-8C70-D2175F5395FC}" type="slidenum">
              <a: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Montserrat" panose="00000500000000000000" pitchFamily="2" charset="-52"/>
                <a:sym typeface="Montserrat Regular"/>
              </a:rPr>
              <a:pPr marL="0" marR="0" lvl="0" indent="25398" algn="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Montserrat" panose="00000500000000000000" pitchFamily="2" charset="-52"/>
              <a:sym typeface="Montserrat Regular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1580" y="272940"/>
            <a:ext cx="360000" cy="360000"/>
          </a:xfrm>
          <a:prstGeom prst="rect">
            <a:avLst/>
          </a:prstGeom>
          <a:solidFill>
            <a:srgbClr val="58AC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824EE12A-06D8-406B-A31C-6860B75380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026410"/>
              </p:ext>
            </p:extLst>
          </p:nvPr>
        </p:nvGraphicFramePr>
        <p:xfrm>
          <a:off x="231581" y="1346011"/>
          <a:ext cx="11790000" cy="42513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4419">
                  <a:extLst>
                    <a:ext uri="{9D8B030D-6E8A-4147-A177-3AD203B41FA5}">
                      <a16:colId xmlns:a16="http://schemas.microsoft.com/office/drawing/2014/main" val="1871631541"/>
                    </a:ext>
                  </a:extLst>
                </a:gridCol>
                <a:gridCol w="1336479">
                  <a:extLst>
                    <a:ext uri="{9D8B030D-6E8A-4147-A177-3AD203B41FA5}">
                      <a16:colId xmlns:a16="http://schemas.microsoft.com/office/drawing/2014/main" val="928417623"/>
                    </a:ext>
                  </a:extLst>
                </a:gridCol>
                <a:gridCol w="1458560">
                  <a:extLst>
                    <a:ext uri="{9D8B030D-6E8A-4147-A177-3AD203B41FA5}">
                      <a16:colId xmlns:a16="http://schemas.microsoft.com/office/drawing/2014/main" val="1170006349"/>
                    </a:ext>
                  </a:extLst>
                </a:gridCol>
                <a:gridCol w="1259374">
                  <a:extLst>
                    <a:ext uri="{9D8B030D-6E8A-4147-A177-3AD203B41FA5}">
                      <a16:colId xmlns:a16="http://schemas.microsoft.com/office/drawing/2014/main" val="2522327279"/>
                    </a:ext>
                  </a:extLst>
                </a:gridCol>
                <a:gridCol w="1259374">
                  <a:extLst>
                    <a:ext uri="{9D8B030D-6E8A-4147-A177-3AD203B41FA5}">
                      <a16:colId xmlns:a16="http://schemas.microsoft.com/office/drawing/2014/main" val="2177319020"/>
                    </a:ext>
                  </a:extLst>
                </a:gridCol>
                <a:gridCol w="1259374">
                  <a:extLst>
                    <a:ext uri="{9D8B030D-6E8A-4147-A177-3AD203B41FA5}">
                      <a16:colId xmlns:a16="http://schemas.microsoft.com/office/drawing/2014/main" val="2748526779"/>
                    </a:ext>
                  </a:extLst>
                </a:gridCol>
                <a:gridCol w="1259374">
                  <a:extLst>
                    <a:ext uri="{9D8B030D-6E8A-4147-A177-3AD203B41FA5}">
                      <a16:colId xmlns:a16="http://schemas.microsoft.com/office/drawing/2014/main" val="1464313349"/>
                    </a:ext>
                  </a:extLst>
                </a:gridCol>
                <a:gridCol w="1259374">
                  <a:extLst>
                    <a:ext uri="{9D8B030D-6E8A-4147-A177-3AD203B41FA5}">
                      <a16:colId xmlns:a16="http://schemas.microsoft.com/office/drawing/2014/main" val="1974224131"/>
                    </a:ext>
                  </a:extLst>
                </a:gridCol>
                <a:gridCol w="1233672">
                  <a:extLst>
                    <a:ext uri="{9D8B030D-6E8A-4147-A177-3AD203B41FA5}">
                      <a16:colId xmlns:a16="http://schemas.microsoft.com/office/drawing/2014/main" val="4286131308"/>
                    </a:ext>
                  </a:extLst>
                </a:gridCol>
              </a:tblGrid>
              <a:tr h="380597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</a:rPr>
                        <a:t>Первый блок:</a:t>
                      </a:r>
                    </a:p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диагностика проблемы, Д/З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Второй блок:</a:t>
                      </a:r>
                    </a:p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консультирование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Третий блок: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оценка динамики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918223"/>
                  </a:ext>
                </a:extLst>
              </a:tr>
              <a:tr h="17945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  <a:latin typeface="Montserrat" panose="00000500000000000000"/>
                        </a:rPr>
                        <a:t>Консультация 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  <a:latin typeface="Montserrat" panose="00000500000000000000"/>
                        </a:rPr>
                        <a:t>Консультация 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  <a:latin typeface="Montserrat" panose="00000500000000000000"/>
                        </a:rPr>
                        <a:t>Консультация 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  <a:latin typeface="Montserrat" panose="00000500000000000000"/>
                        </a:rPr>
                        <a:t>Консультация 4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Консультация 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Консультация 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Консультация 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Консультация 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1" u="none" strike="noStrike" dirty="0">
                          <a:effectLst/>
                          <a:latin typeface="Montserrat" panose="00000500000000000000"/>
                        </a:rPr>
                        <a:t>Консультация 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068477"/>
                  </a:ext>
                </a:extLst>
              </a:tr>
              <a:tr h="217477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план, ребенок «агрессор»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2434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92075" marR="0" lvl="0" indent="-92075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>
                          <a:tab pos="92075" algn="l"/>
                        </a:tabLst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Оценить актуальное психоэмоциональное состояние подростка, сформировать гипотезу мотивов поведения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>
                          <a:tab pos="92075" algn="l"/>
                        </a:tabLst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Определить особенности жизненной ситуации и личностные особенности ребенка, ресурсы и факторы риска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>
                          <a:tab pos="92075" algn="l"/>
                        </a:tabLst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Обучить навыкам саморегуляции психоэмоционального состояния, самоконтроля поведенческих аспектов.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Оценить актуальное психоэмоциональное состояния ребенка.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Мотивировать на изменение проблемного поведения. 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Обсуждение альтернативных способов реализации личностных потребностей.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-92075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Оценка актуального психоэмоционального состояния ребенка.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Мотивация на изменение проблемного поведения.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Обзор и выбор альтернативных способов поведения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Montserrat" panose="00000500000000000000" pitchFamily="2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Помочь в отработке навыков позитивного опыта реализации своих потребностей.</a:t>
                      </a: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2075" marR="0" lvl="0" indent="-92075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00" kern="1200" dirty="0">
                        <a:solidFill>
                          <a:schemeClr val="dk1"/>
                        </a:solidFill>
                        <a:effectLst/>
                        <a:latin typeface="Montserrat" panose="00000500000000000000" pitchFamily="2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6148028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19847" y="835587"/>
            <a:ext cx="96498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rgbClr val="58AC9E"/>
                </a:solidFill>
                <a:latin typeface="Montserrat" panose="00000500000000000000" pitchFamily="2" charset="-52"/>
              </a:rPr>
              <a:t>Важно!</a:t>
            </a:r>
            <a:r>
              <a:rPr lang="ru-RU" sz="1400" dirty="0">
                <a:solidFill>
                  <a:prstClr val="black"/>
                </a:solidFill>
                <a:latin typeface="Montserrat" panose="00000500000000000000" pitchFamily="2" charset="-52"/>
              </a:rPr>
              <a:t> Параллельно со школьным психологом работает ШСП по своим программам</a:t>
            </a:r>
          </a:p>
        </p:txBody>
      </p:sp>
    </p:spTree>
    <p:extLst>
      <p:ext uri="{BB962C8B-B14F-4D97-AF65-F5344CB8AC3E}">
        <p14:creationId xmlns:p14="http://schemas.microsoft.com/office/powerpoint/2010/main" val="1825907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3;p1">
            <a:extLst>
              <a:ext uri="{FF2B5EF4-FFF2-40B4-BE49-F238E27FC236}">
                <a16:creationId xmlns:a16="http://schemas.microsoft.com/office/drawing/2014/main" id="{5B0C09A6-BC16-432C-B784-962F71C5C632}"/>
              </a:ext>
            </a:extLst>
          </p:cNvPr>
          <p:cNvSpPr txBox="1">
            <a:spLocks/>
          </p:cNvSpPr>
          <p:nvPr/>
        </p:nvSpPr>
        <p:spPr>
          <a:xfrm>
            <a:off x="11525250" y="320737"/>
            <a:ext cx="328774" cy="169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25398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rgbClr val="999999"/>
                </a:solidFill>
                <a:effectLst/>
                <a:uFillTx/>
                <a:latin typeface="Montserrat" panose="00000500000000000000" pitchFamily="2" charset="-52"/>
                <a:ea typeface="Montserrat" panose="00000500000000000000" pitchFamily="2" charset="-52"/>
                <a:cs typeface="Montserrat" panose="00000500000000000000" pitchFamily="2" charset="-52"/>
                <a:sym typeface="Montserrat Regular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lvl="0" indent="25398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C276B5-5657-4DD5-8C70-D2175F5395FC}" type="slidenum">
              <a: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Montserrat" panose="00000500000000000000" pitchFamily="2" charset="-52"/>
                <a:sym typeface="Montserrat Regular"/>
              </a:rPr>
              <a:t>3</a:t>
            </a:fld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Montserrat" panose="00000500000000000000" pitchFamily="2" charset="-52"/>
              <a:sym typeface="Montserrat Regular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8C905AFB-823E-4ABE-B1FC-A3EFE62729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256577"/>
              </p:ext>
            </p:extLst>
          </p:nvPr>
        </p:nvGraphicFramePr>
        <p:xfrm>
          <a:off x="267529" y="1471145"/>
          <a:ext cx="11656942" cy="41337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13308">
                  <a:extLst>
                    <a:ext uri="{9D8B030D-6E8A-4147-A177-3AD203B41FA5}">
                      <a16:colId xmlns:a16="http://schemas.microsoft.com/office/drawing/2014/main" val="1481463328"/>
                    </a:ext>
                  </a:extLst>
                </a:gridCol>
                <a:gridCol w="1906654">
                  <a:extLst>
                    <a:ext uri="{9D8B030D-6E8A-4147-A177-3AD203B41FA5}">
                      <a16:colId xmlns:a16="http://schemas.microsoft.com/office/drawing/2014/main" val="1487550518"/>
                    </a:ext>
                  </a:extLst>
                </a:gridCol>
                <a:gridCol w="1906654">
                  <a:extLst>
                    <a:ext uri="{9D8B030D-6E8A-4147-A177-3AD203B41FA5}">
                      <a16:colId xmlns:a16="http://schemas.microsoft.com/office/drawing/2014/main" val="2409257325"/>
                    </a:ext>
                  </a:extLst>
                </a:gridCol>
                <a:gridCol w="4030326">
                  <a:extLst>
                    <a:ext uri="{9D8B030D-6E8A-4147-A177-3AD203B41FA5}">
                      <a16:colId xmlns:a16="http://schemas.microsoft.com/office/drawing/2014/main" val="3547066085"/>
                    </a:ext>
                  </a:extLst>
                </a:gridCol>
              </a:tblGrid>
              <a:tr h="289072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план, родитель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4875772"/>
                  </a:ext>
                </a:extLst>
              </a:tr>
              <a:tr h="25450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1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2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640681"/>
                  </a:ext>
                </a:extLst>
              </a:tr>
              <a:tr h="444631">
                <a:tc gridSpan="2"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Беседа по структурированному интервью, стандартизированные рекомендации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Подведение итогов, стандартизированные рекомендации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991779"/>
                  </a:ext>
                </a:extLst>
              </a:tr>
              <a:tr h="289072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план, классный руководитель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5620877"/>
                  </a:ext>
                </a:extLst>
              </a:tr>
              <a:tr h="29460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1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2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3968209"/>
                  </a:ext>
                </a:extLst>
              </a:tr>
              <a:tr h="626118">
                <a:tc gridSpan="2"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Беседа по структурированному интервью, стандартизированные рекомендации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Подведение итогов, стандартизированные рекомендации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523053"/>
                  </a:ext>
                </a:extLst>
              </a:tr>
              <a:tr h="289072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план, класс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7871012"/>
                  </a:ext>
                </a:extLst>
              </a:tr>
              <a:tr h="29460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Профилактическое занятие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1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Профилактическое занятие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 2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Montserrat" panose="00000500000000000000" pitchFamily="2" charset="-52"/>
                        </a:rPr>
                        <a:t>Профилактическое занятие</a:t>
                      </a:r>
                      <a:r>
                        <a:rPr kumimoji="0" lang="ru-RU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3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1197674"/>
                  </a:ext>
                </a:extLst>
              </a:tr>
              <a:tr h="1352063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Формирование безопасной, поддерживающей атмосферы,</a:t>
                      </a:r>
                    </a:p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Оценка ситуации в классе</a:t>
                      </a:r>
                    </a:p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Просвещение на тему </a:t>
                      </a:r>
                      <a:r>
                        <a:rPr lang="ru-RU" sz="105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буллинга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Формирование безопасной, поддерживающей атмосферы,</a:t>
                      </a:r>
                    </a:p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Формирование навыков ответственного и безопасного поведения у обучающихся</a:t>
                      </a:r>
                    </a:p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Актуализация способов взаимной поддержки и помощи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Формирование безопасной, поддерживающей атмосферы</a:t>
                      </a:r>
                    </a:p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Командообразавание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099797"/>
                  </a:ext>
                </a:extLst>
              </a:tr>
            </a:tbl>
          </a:graphicData>
        </a:graphic>
      </p:graphicFrame>
      <p:sp>
        <p:nvSpPr>
          <p:cNvPr id="5" name="Google Shape;237;p5">
            <a:extLst>
              <a:ext uri="{FF2B5EF4-FFF2-40B4-BE49-F238E27FC236}">
                <a16:creationId xmlns:a16="http://schemas.microsoft.com/office/drawing/2014/main" id="{3E6F49F7-F0EF-4DC9-8DAA-9F7587830E36}"/>
              </a:ext>
            </a:extLst>
          </p:cNvPr>
          <p:cNvSpPr/>
          <p:nvPr/>
        </p:nvSpPr>
        <p:spPr>
          <a:xfrm>
            <a:off x="719847" y="169518"/>
            <a:ext cx="1079770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defRPr/>
            </a:pPr>
            <a:r>
              <a:rPr kumimoji="0" lang="ru-RU" sz="1800" b="0" i="0" u="none" strike="noStrike" kern="1200" cap="none" spc="51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  <a:sym typeface="Arial"/>
              </a:rPr>
              <a:t>ЧТО ДОЛЖЕН ДЕЛАТЬ ШКОЛЬНЫЙ ПСИХОЛОГ: </a:t>
            </a:r>
          </a:p>
          <a:p>
            <a:pPr lvl="0">
              <a:defRPr/>
            </a:pPr>
            <a:r>
              <a:rPr lang="ru-RU" spc="51" dirty="0">
                <a:solidFill>
                  <a:srgbClr val="58AC9E"/>
                </a:solidFill>
                <a:latin typeface="Montserrat" panose="00000500000000000000" pitchFamily="2" charset="-52"/>
                <a:sym typeface="Arial"/>
              </a:rPr>
              <a:t>БАЗОВЫЙ СЦЕНАРИЙ, ТРАВЛЯ</a:t>
            </a:r>
            <a:endParaRPr kumimoji="0" lang="ru-RU" sz="1800" b="0" i="0" u="none" strike="noStrike" kern="1200" cap="none" spc="51" normalizeH="0" baseline="0" noProof="0" dirty="0">
              <a:ln>
                <a:noFill/>
              </a:ln>
              <a:solidFill>
                <a:srgbClr val="58AC9E"/>
              </a:solidFill>
              <a:effectLst/>
              <a:uLnTx/>
              <a:uFillTx/>
              <a:latin typeface="Montserrat" panose="00000500000000000000" pitchFamily="2" charset="-52"/>
              <a:ea typeface="+mn-ea"/>
              <a:cs typeface="+mn-cs"/>
              <a:sym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1580" y="272940"/>
            <a:ext cx="360000" cy="360000"/>
          </a:xfrm>
          <a:prstGeom prst="rect">
            <a:avLst/>
          </a:prstGeom>
          <a:solidFill>
            <a:srgbClr val="58AC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5EF7FC2-9B2E-466F-B30B-B3766DAA382D}"/>
              </a:ext>
            </a:extLst>
          </p:cNvPr>
          <p:cNvSpPr/>
          <p:nvPr/>
        </p:nvSpPr>
        <p:spPr>
          <a:xfrm>
            <a:off x="719847" y="898154"/>
            <a:ext cx="96498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rgbClr val="58AC9E"/>
                </a:solidFill>
                <a:latin typeface="Montserrat" panose="00000500000000000000" pitchFamily="2" charset="-52"/>
              </a:rPr>
              <a:t>Важно!</a:t>
            </a:r>
            <a:r>
              <a:rPr lang="ru-RU" sz="1400" dirty="0">
                <a:solidFill>
                  <a:prstClr val="black"/>
                </a:solidFill>
                <a:latin typeface="Montserrat" panose="00000500000000000000" pitchFamily="2" charset="-52"/>
              </a:rPr>
              <a:t> Параллельно со школьным психологом работает ШСП по своим программам</a:t>
            </a:r>
          </a:p>
        </p:txBody>
      </p:sp>
    </p:spTree>
    <p:extLst>
      <p:ext uri="{BB962C8B-B14F-4D97-AF65-F5344CB8AC3E}">
        <p14:creationId xmlns:p14="http://schemas.microsoft.com/office/powerpoint/2010/main" val="13376609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578</Words>
  <Application>Microsoft Office PowerPoint</Application>
  <PresentationFormat>Широкоэкранный</PresentationFormat>
  <Paragraphs>170</Paragraphs>
  <Slides>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Montserrat</vt:lpstr>
      <vt:lpstr>Montserrat Regular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Исаева Екатерина Сергеевна</dc:creator>
  <cp:lastModifiedBy>Наталья Морозова</cp:lastModifiedBy>
  <cp:revision>35</cp:revision>
  <dcterms:created xsi:type="dcterms:W3CDTF">2024-12-06T12:45:18Z</dcterms:created>
  <dcterms:modified xsi:type="dcterms:W3CDTF">2026-09-03T07:13:05Z</dcterms:modified>
</cp:coreProperties>
</file>